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 id="2147483692" r:id="rId2"/>
  </p:sldMasterIdLst>
  <p:notesMasterIdLst>
    <p:notesMasterId r:id="rId31"/>
  </p:notesMasterIdLst>
  <p:handoutMasterIdLst>
    <p:handoutMasterId r:id="rId32"/>
  </p:handoutMasterIdLst>
  <p:sldIdLst>
    <p:sldId id="270" r:id="rId3"/>
    <p:sldId id="272" r:id="rId4"/>
    <p:sldId id="354" r:id="rId5"/>
    <p:sldId id="282" r:id="rId6"/>
    <p:sldId id="256" r:id="rId7"/>
    <p:sldId id="257" r:id="rId8"/>
    <p:sldId id="277" r:id="rId9"/>
    <p:sldId id="259" r:id="rId10"/>
    <p:sldId id="279" r:id="rId11"/>
    <p:sldId id="261" r:id="rId12"/>
    <p:sldId id="281" r:id="rId13"/>
    <p:sldId id="342" r:id="rId14"/>
    <p:sldId id="265" r:id="rId15"/>
    <p:sldId id="266" r:id="rId16"/>
    <p:sldId id="268" r:id="rId17"/>
    <p:sldId id="267" r:id="rId18"/>
    <p:sldId id="285" r:id="rId19"/>
    <p:sldId id="286" r:id="rId20"/>
    <p:sldId id="341" r:id="rId21"/>
    <p:sldId id="287" r:id="rId22"/>
    <p:sldId id="288" r:id="rId23"/>
    <p:sldId id="338" r:id="rId24"/>
    <p:sldId id="347" r:id="rId25"/>
    <p:sldId id="348" r:id="rId26"/>
    <p:sldId id="343" r:id="rId27"/>
    <p:sldId id="344" r:id="rId28"/>
    <p:sldId id="350" r:id="rId29"/>
    <p:sldId id="299" r:id="rId3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3" userDrawn="1">
          <p15:clr>
            <a:srgbClr val="A4A3A4"/>
          </p15:clr>
        </p15:guide>
        <p15:guide id="3" orient="horz" pos="1616" userDrawn="1">
          <p15:clr>
            <a:srgbClr val="A4A3A4"/>
          </p15:clr>
        </p15:guide>
        <p15:guide id="4" orient="horz" pos="27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A0A"/>
    <a:srgbClr val="FFFFFF"/>
    <a:srgbClr val="ED1C24"/>
    <a:srgbClr val="ED1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99B02-9458-4760-9C51-3724A4CF54FB}" v="29" dt="2026-04-13T14:34:12.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60775" autoAdjust="0"/>
  </p:normalViewPr>
  <p:slideViewPr>
    <p:cSldViewPr snapToGrid="0">
      <p:cViewPr>
        <p:scale>
          <a:sx n="100" d="100"/>
          <a:sy n="100" d="100"/>
        </p:scale>
        <p:origin x="1920" y="360"/>
      </p:cViewPr>
      <p:guideLst>
        <p:guide orient="horz" pos="2160"/>
        <p:guide pos="2903"/>
        <p:guide orient="horz" pos="1616"/>
        <p:guide orient="horz" pos="2704"/>
      </p:guideLst>
    </p:cSldViewPr>
  </p:slideViewPr>
  <p:outlineViewPr>
    <p:cViewPr>
      <p:scale>
        <a:sx n="33" d="100"/>
        <a:sy n="33" d="100"/>
      </p:scale>
      <p:origin x="0" y="-2298"/>
    </p:cViewPr>
  </p:outlineViewPr>
  <p:notesTextViewPr>
    <p:cViewPr>
      <p:scale>
        <a:sx n="125" d="100"/>
        <a:sy n="12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68CE88-2F2C-7748-95E7-C310FEBD560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2834ABF-31B0-3D4E-8F90-B713122592C3}"/>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35351C4-2D0B-D646-84CD-C8183F9F886D}" type="datetimeFigureOut">
              <a:rPr lang="en-US" smtClean="0"/>
              <a:pPr/>
              <a:t>4/13/2026</a:t>
            </a:fld>
            <a:endParaRPr lang="en-US"/>
          </a:p>
        </p:txBody>
      </p:sp>
      <p:sp>
        <p:nvSpPr>
          <p:cNvPr id="4" name="Footer Placeholder 3">
            <a:extLst>
              <a:ext uri="{FF2B5EF4-FFF2-40B4-BE49-F238E27FC236}">
                <a16:creationId xmlns:a16="http://schemas.microsoft.com/office/drawing/2014/main" id="{D786FC53-F433-E64F-B25C-9296B138A0F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766C55-F943-6041-A2C1-2FDC427A874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07DD33C-6564-0B41-A9B0-14BCD17ABB73}" type="slidenum">
              <a:rPr lang="en-US" smtClean="0"/>
              <a:pPr/>
              <a:t>‹#›</a:t>
            </a:fld>
            <a:endParaRPr lang="en-US"/>
          </a:p>
        </p:txBody>
      </p:sp>
    </p:spTree>
    <p:extLst>
      <p:ext uri="{BB962C8B-B14F-4D97-AF65-F5344CB8AC3E}">
        <p14:creationId xmlns:p14="http://schemas.microsoft.com/office/powerpoint/2010/main" val="952377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F2290E6-6ED7-4763-8397-C6FAFC3BEBD9}" type="datetimeFigureOut">
              <a:rPr lang="en-GB" smtClean="0"/>
              <a:t>13/04/2026</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06130CF-C150-4A2E-9E49-1A67B328DCC9}" type="slidenum">
              <a:rPr lang="en-GB" smtClean="0"/>
              <a:t>‹#›</a:t>
            </a:fld>
            <a:endParaRPr lang="en-GB"/>
          </a:p>
        </p:txBody>
      </p:sp>
    </p:spTree>
    <p:extLst>
      <p:ext uri="{BB962C8B-B14F-4D97-AF65-F5344CB8AC3E}">
        <p14:creationId xmlns:p14="http://schemas.microsoft.com/office/powerpoint/2010/main" val="389580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op.org/explore-physics/mimis-tiny-adventure/titans-tiny-physic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6130CF-C150-4A2E-9E49-1A67B328DCC9}" type="slidenum">
              <a:rPr lang="en-GB" smtClean="0"/>
              <a:t>1</a:t>
            </a:fld>
            <a:endParaRPr lang="en-GB"/>
          </a:p>
        </p:txBody>
      </p:sp>
    </p:spTree>
    <p:extLst>
      <p:ext uri="{BB962C8B-B14F-4D97-AF65-F5344CB8AC3E}">
        <p14:creationId xmlns:p14="http://schemas.microsoft.com/office/powerpoint/2010/main" val="2938324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a tour of the very, very, tiny. I will be your guide on this journey through the </a:t>
            </a:r>
            <a:r>
              <a:rPr lang="en-GB" dirty="0" err="1"/>
              <a:t>microverse</a:t>
            </a:r>
            <a:r>
              <a:rPr lang="en-GB" dirty="0"/>
              <a:t>!</a:t>
            </a:r>
          </a:p>
        </p:txBody>
      </p:sp>
      <p:sp>
        <p:nvSpPr>
          <p:cNvPr id="4" name="Slide Number Placeholder 3"/>
          <p:cNvSpPr>
            <a:spLocks noGrp="1"/>
          </p:cNvSpPr>
          <p:nvPr>
            <p:ph type="sldNum" sz="quarter" idx="5"/>
          </p:nvPr>
        </p:nvSpPr>
        <p:spPr/>
        <p:txBody>
          <a:bodyPr/>
          <a:lstStyle/>
          <a:p>
            <a:fld id="{006130CF-C150-4A2E-9E49-1A67B328DCC9}" type="slidenum">
              <a:rPr lang="en-GB" smtClean="0"/>
              <a:t>13</a:t>
            </a:fld>
            <a:endParaRPr lang="en-GB"/>
          </a:p>
        </p:txBody>
      </p:sp>
    </p:spTree>
    <p:extLst>
      <p:ext uri="{BB962C8B-B14F-4D97-AF65-F5344CB8AC3E}">
        <p14:creationId xmlns:p14="http://schemas.microsoft.com/office/powerpoint/2010/main" val="174216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our journey with this. A single grain of salt is one of the smallest things that our eyes can see. It looks like a little dot to us.</a:t>
            </a:r>
          </a:p>
        </p:txBody>
      </p:sp>
      <p:sp>
        <p:nvSpPr>
          <p:cNvPr id="4" name="Slide Number Placeholder 3"/>
          <p:cNvSpPr>
            <a:spLocks noGrp="1"/>
          </p:cNvSpPr>
          <p:nvPr>
            <p:ph type="sldNum" sz="quarter" idx="5"/>
          </p:nvPr>
        </p:nvSpPr>
        <p:spPr/>
        <p:txBody>
          <a:bodyPr/>
          <a:lstStyle/>
          <a:p>
            <a:fld id="{006130CF-C150-4A2E-9E49-1A67B328DCC9}" type="slidenum">
              <a:rPr lang="en-GB" smtClean="0"/>
              <a:t>14</a:t>
            </a:fld>
            <a:endParaRPr lang="en-GB"/>
          </a:p>
        </p:txBody>
      </p:sp>
    </p:spTree>
    <p:extLst>
      <p:ext uri="{BB962C8B-B14F-4D97-AF65-F5344CB8AC3E}">
        <p14:creationId xmlns:p14="http://schemas.microsoft.com/office/powerpoint/2010/main" val="1185699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when we use a microscope, we start to see some structure. Salt crystals look like cubes, or boxes.</a:t>
            </a:r>
          </a:p>
        </p:txBody>
      </p:sp>
      <p:sp>
        <p:nvSpPr>
          <p:cNvPr id="4" name="Slide Number Placeholder 3"/>
          <p:cNvSpPr>
            <a:spLocks noGrp="1"/>
          </p:cNvSpPr>
          <p:nvPr>
            <p:ph type="sldNum" sz="quarter" idx="5"/>
          </p:nvPr>
        </p:nvSpPr>
        <p:spPr/>
        <p:txBody>
          <a:bodyPr/>
          <a:lstStyle/>
          <a:p>
            <a:fld id="{006130CF-C150-4A2E-9E49-1A67B328DCC9}" type="slidenum">
              <a:rPr lang="en-GB" smtClean="0"/>
              <a:t>15</a:t>
            </a:fld>
            <a:endParaRPr lang="en-GB"/>
          </a:p>
        </p:txBody>
      </p:sp>
    </p:spTree>
    <p:extLst>
      <p:ext uri="{BB962C8B-B14F-4D97-AF65-F5344CB8AC3E}">
        <p14:creationId xmlns:p14="http://schemas.microsoft.com/office/powerpoint/2010/main" val="939173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“box” is very, very small. The smallest measurement on a ruler is 1 mm. Well, you could line up 3 of those salt boxes side by side to fill 1mm.</a:t>
            </a:r>
          </a:p>
        </p:txBody>
      </p:sp>
      <p:sp>
        <p:nvSpPr>
          <p:cNvPr id="4" name="Slide Number Placeholder 3"/>
          <p:cNvSpPr>
            <a:spLocks noGrp="1"/>
          </p:cNvSpPr>
          <p:nvPr>
            <p:ph type="sldNum" sz="quarter" idx="5"/>
          </p:nvPr>
        </p:nvSpPr>
        <p:spPr/>
        <p:txBody>
          <a:bodyPr/>
          <a:lstStyle/>
          <a:p>
            <a:fld id="{006130CF-C150-4A2E-9E49-1A67B328DCC9}" type="slidenum">
              <a:rPr lang="en-GB" smtClean="0"/>
              <a:t>16</a:t>
            </a:fld>
            <a:endParaRPr lang="en-GB"/>
          </a:p>
        </p:txBody>
      </p:sp>
    </p:spTree>
    <p:extLst>
      <p:ext uri="{BB962C8B-B14F-4D97-AF65-F5344CB8AC3E}">
        <p14:creationId xmlns:p14="http://schemas.microsoft.com/office/powerpoint/2010/main" val="389193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now looking at one corner of a grain of salt. That is still 500 times bigger than a flu virus!</a:t>
            </a:r>
          </a:p>
        </p:txBody>
      </p:sp>
      <p:sp>
        <p:nvSpPr>
          <p:cNvPr id="4" name="Slide Number Placeholder 3"/>
          <p:cNvSpPr>
            <a:spLocks noGrp="1"/>
          </p:cNvSpPr>
          <p:nvPr>
            <p:ph type="sldNum" sz="quarter" idx="5"/>
          </p:nvPr>
        </p:nvSpPr>
        <p:spPr/>
        <p:txBody>
          <a:bodyPr/>
          <a:lstStyle/>
          <a:p>
            <a:fld id="{006130CF-C150-4A2E-9E49-1A67B328DCC9}" type="slidenum">
              <a:rPr lang="en-GB" smtClean="0"/>
              <a:t>17</a:t>
            </a:fld>
            <a:endParaRPr lang="en-GB"/>
          </a:p>
        </p:txBody>
      </p:sp>
    </p:spTree>
    <p:extLst>
      <p:ext uri="{BB962C8B-B14F-4D97-AF65-F5344CB8AC3E}">
        <p14:creationId xmlns:p14="http://schemas.microsoft.com/office/powerpoint/2010/main" val="3529104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zoomed in again, then you would see that the salt crystals are made up of atoms. There are about 1 quintillion atoms in a salt crystal! That’s 1 with 18 zeroes after it. That’s about a trillion times more than the number of stars there are in the Milky Way galaxy!</a:t>
            </a:r>
          </a:p>
        </p:txBody>
      </p:sp>
      <p:sp>
        <p:nvSpPr>
          <p:cNvPr id="4" name="Slide Number Placeholder 3"/>
          <p:cNvSpPr>
            <a:spLocks noGrp="1"/>
          </p:cNvSpPr>
          <p:nvPr>
            <p:ph type="sldNum" sz="quarter" idx="5"/>
          </p:nvPr>
        </p:nvSpPr>
        <p:spPr/>
        <p:txBody>
          <a:bodyPr/>
          <a:lstStyle/>
          <a:p>
            <a:fld id="{006130CF-C150-4A2E-9E49-1A67B328DCC9}" type="slidenum">
              <a:rPr lang="en-GB" smtClean="0"/>
              <a:t>18</a:t>
            </a:fld>
            <a:endParaRPr lang="en-GB"/>
          </a:p>
        </p:txBody>
      </p:sp>
    </p:spTree>
    <p:extLst>
      <p:ext uri="{BB962C8B-B14F-4D97-AF65-F5344CB8AC3E}">
        <p14:creationId xmlns:p14="http://schemas.microsoft.com/office/powerpoint/2010/main" val="3952265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Salt is made up of two different types of atoms – sodium and chloride atoms. When you join two different types of atoms together, you get a molecule. The molecules in a salt crystal are neatly arranged in a cube, which gives the salt crystal their cuboid shape.</a:t>
            </a:r>
          </a:p>
        </p:txBody>
      </p:sp>
      <p:sp>
        <p:nvSpPr>
          <p:cNvPr id="4" name="Slide Number Placeholder 3"/>
          <p:cNvSpPr>
            <a:spLocks noGrp="1"/>
          </p:cNvSpPr>
          <p:nvPr>
            <p:ph type="sldNum" sz="quarter" idx="5"/>
          </p:nvPr>
        </p:nvSpPr>
        <p:spPr/>
        <p:txBody>
          <a:bodyPr/>
          <a:lstStyle/>
          <a:p>
            <a:fld id="{006130CF-C150-4A2E-9E49-1A67B328DCC9}" type="slidenum">
              <a:rPr lang="en-GB" smtClean="0"/>
              <a:t>19</a:t>
            </a:fld>
            <a:endParaRPr lang="en-GB"/>
          </a:p>
        </p:txBody>
      </p:sp>
    </p:spTree>
    <p:extLst>
      <p:ext uri="{BB962C8B-B14F-4D97-AF65-F5344CB8AC3E}">
        <p14:creationId xmlns:p14="http://schemas.microsoft.com/office/powerpoint/2010/main" val="4247782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Zoom in even more, then you’ll start to see particles – protons, neutrons and electrons. Protons and neutrons make up what’s called the nucleus. Around the nucleus, you’ll find electrons. The nucleus is very, very small compared to the size of the whole atom, which are already tiny.</a:t>
            </a:r>
          </a:p>
          <a:p>
            <a:endParaRPr lang="en-GB" dirty="0"/>
          </a:p>
          <a:p>
            <a:r>
              <a:rPr lang="en-GB" dirty="0"/>
              <a:t>Protons, neutrons and electrons are called particles.</a:t>
            </a:r>
          </a:p>
        </p:txBody>
      </p:sp>
      <p:sp>
        <p:nvSpPr>
          <p:cNvPr id="4" name="Slide Number Placeholder 3"/>
          <p:cNvSpPr>
            <a:spLocks noGrp="1"/>
          </p:cNvSpPr>
          <p:nvPr>
            <p:ph type="sldNum" sz="quarter" idx="5"/>
          </p:nvPr>
        </p:nvSpPr>
        <p:spPr/>
        <p:txBody>
          <a:bodyPr/>
          <a:lstStyle/>
          <a:p>
            <a:fld id="{006130CF-C150-4A2E-9E49-1A67B328DCC9}" type="slidenum">
              <a:rPr lang="en-GB" smtClean="0"/>
              <a:t>20</a:t>
            </a:fld>
            <a:endParaRPr lang="en-GB"/>
          </a:p>
        </p:txBody>
      </p:sp>
    </p:spTree>
    <p:extLst>
      <p:ext uri="{BB962C8B-B14F-4D97-AF65-F5344CB8AC3E}">
        <p14:creationId xmlns:p14="http://schemas.microsoft.com/office/powerpoint/2010/main" val="3560047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protons and neutrons are made up of even smaller particles called quarks.</a:t>
            </a:r>
          </a:p>
          <a:p>
            <a:endParaRPr lang="en-GB" dirty="0"/>
          </a:p>
          <a:p>
            <a:r>
              <a:rPr lang="en-GB" dirty="0"/>
              <a:t>[quarks is pronounced </a:t>
            </a:r>
            <a:r>
              <a:rPr lang="en-GB" dirty="0" err="1"/>
              <a:t>kwarks</a:t>
            </a:r>
            <a:r>
              <a:rPr lang="en-GB" dirty="0"/>
              <a:t>]</a:t>
            </a:r>
          </a:p>
        </p:txBody>
      </p:sp>
      <p:sp>
        <p:nvSpPr>
          <p:cNvPr id="4" name="Slide Number Placeholder 3"/>
          <p:cNvSpPr>
            <a:spLocks noGrp="1"/>
          </p:cNvSpPr>
          <p:nvPr>
            <p:ph type="sldNum" sz="quarter" idx="5"/>
          </p:nvPr>
        </p:nvSpPr>
        <p:spPr/>
        <p:txBody>
          <a:bodyPr/>
          <a:lstStyle/>
          <a:p>
            <a:fld id="{006130CF-C150-4A2E-9E49-1A67B328DCC9}" type="slidenum">
              <a:rPr lang="en-GB" smtClean="0"/>
              <a:t>21</a:t>
            </a:fld>
            <a:endParaRPr lang="en-GB"/>
          </a:p>
        </p:txBody>
      </p:sp>
    </p:spTree>
    <p:extLst>
      <p:ext uri="{BB962C8B-B14F-4D97-AF65-F5344CB8AC3E}">
        <p14:creationId xmlns:p14="http://schemas.microsoft.com/office/powerpoint/2010/main" val="33183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6130CF-C150-4A2E-9E49-1A67B328DCC9}" type="slidenum">
              <a:rPr lang="en-GB" smtClean="0"/>
              <a:t>22</a:t>
            </a:fld>
            <a:endParaRPr lang="en-GB"/>
          </a:p>
        </p:txBody>
      </p:sp>
    </p:spTree>
    <p:extLst>
      <p:ext uri="{BB962C8B-B14F-4D97-AF65-F5344CB8AC3E}">
        <p14:creationId xmlns:p14="http://schemas.microsoft.com/office/powerpoint/2010/main" val="181253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Quick show of hands – who has heard of us before today?</a:t>
            </a:r>
          </a:p>
          <a:p>
            <a:r>
              <a:rPr lang="en-US" dirty="0"/>
              <a:t>- Who has heard of physics before today? Physics is a science, you will have been doing it in school already, even if you haven’t heard the name before. Physics is all about understanding how the world works. Topics like forces, and light and electricity are all physics!</a:t>
            </a:r>
            <a:endParaRPr lang="en-US" dirty="0">
              <a:cs typeface="Calibri" panose="020F0502020204030204"/>
            </a:endParaRPr>
          </a:p>
          <a:p>
            <a:endParaRPr lang="en-US"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006130CF-C150-4A2E-9E49-1A67B328DCC9}" type="slidenum">
              <a:rPr lang="en-GB" smtClean="0"/>
              <a:t>2</a:t>
            </a:fld>
            <a:endParaRPr lang="en-GB"/>
          </a:p>
        </p:txBody>
      </p:sp>
    </p:spTree>
    <p:extLst>
      <p:ext uri="{BB962C8B-B14F-4D97-AF65-F5344CB8AC3E}">
        <p14:creationId xmlns:p14="http://schemas.microsoft.com/office/powerpoint/2010/main" val="1700924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cs typeface="Calibri"/>
              </a:rPr>
              <a:t>The photos at the bottom are real physicists whose jobs are related to the challenges that Mimi and her friends have to overcome. You can find out more about these scientists by reading their profiles on the role model posters or on here </a:t>
            </a:r>
            <a:r>
              <a:rPr lang="en-GB" dirty="0">
                <a:hlinkClick r:id="rId3"/>
              </a:rPr>
              <a:t>Mimi’s Tiny Adventure: physics role models | Institute of Physics</a:t>
            </a:r>
            <a:endParaRPr lang="en-GB" dirty="0"/>
          </a:p>
          <a:p>
            <a:endParaRPr lang="en-GB" i="1" dirty="0">
              <a:cs typeface="Calibri"/>
            </a:endParaRPr>
          </a:p>
          <a:p>
            <a:r>
              <a:rPr lang="en-GB" i="1" dirty="0">
                <a:cs typeface="Calibri"/>
              </a:rPr>
              <a:t>Pictured here are Caterina, Torin and Jodie</a:t>
            </a:r>
          </a:p>
        </p:txBody>
      </p:sp>
      <p:sp>
        <p:nvSpPr>
          <p:cNvPr id="4" name="Slide Number Placeholder 3"/>
          <p:cNvSpPr>
            <a:spLocks noGrp="1"/>
          </p:cNvSpPr>
          <p:nvPr>
            <p:ph type="sldNum" sz="quarter" idx="5"/>
          </p:nvPr>
        </p:nvSpPr>
        <p:spPr/>
        <p:txBody>
          <a:bodyPr/>
          <a:lstStyle/>
          <a:p>
            <a:fld id="{006130CF-C150-4A2E-9E49-1A67B328DCC9}" type="slidenum">
              <a:rPr lang="en-GB" smtClean="0"/>
              <a:t>23</a:t>
            </a:fld>
            <a:endParaRPr lang="en-GB"/>
          </a:p>
        </p:txBody>
      </p:sp>
    </p:spTree>
    <p:extLst>
      <p:ext uri="{BB962C8B-B14F-4D97-AF65-F5344CB8AC3E}">
        <p14:creationId xmlns:p14="http://schemas.microsoft.com/office/powerpoint/2010/main" val="29896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cs typeface="Calibri"/>
              </a:rPr>
              <a:t>The scientists on this slide are Kirsten and Rachel</a:t>
            </a:r>
          </a:p>
        </p:txBody>
      </p:sp>
      <p:sp>
        <p:nvSpPr>
          <p:cNvPr id="4" name="Slide Number Placeholder 3"/>
          <p:cNvSpPr>
            <a:spLocks noGrp="1"/>
          </p:cNvSpPr>
          <p:nvPr>
            <p:ph type="sldNum" sz="quarter" idx="5"/>
          </p:nvPr>
        </p:nvSpPr>
        <p:spPr/>
        <p:txBody>
          <a:bodyPr/>
          <a:lstStyle/>
          <a:p>
            <a:fld id="{006130CF-C150-4A2E-9E49-1A67B328DCC9}" type="slidenum">
              <a:rPr lang="en-GB" smtClean="0"/>
              <a:t>24</a:t>
            </a:fld>
            <a:endParaRPr lang="en-GB"/>
          </a:p>
        </p:txBody>
      </p:sp>
    </p:spTree>
    <p:extLst>
      <p:ext uri="{BB962C8B-B14F-4D97-AF65-F5344CB8AC3E}">
        <p14:creationId xmlns:p14="http://schemas.microsoft.com/office/powerpoint/2010/main" val="2120911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cs typeface="Calibri"/>
              </a:rPr>
              <a:t>Here we have Thomas and Bryony</a:t>
            </a:r>
          </a:p>
        </p:txBody>
      </p:sp>
      <p:sp>
        <p:nvSpPr>
          <p:cNvPr id="4" name="Slide Number Placeholder 3"/>
          <p:cNvSpPr>
            <a:spLocks noGrp="1"/>
          </p:cNvSpPr>
          <p:nvPr>
            <p:ph type="sldNum" sz="quarter" idx="5"/>
          </p:nvPr>
        </p:nvSpPr>
        <p:spPr/>
        <p:txBody>
          <a:bodyPr/>
          <a:lstStyle/>
          <a:p>
            <a:fld id="{006130CF-C150-4A2E-9E49-1A67B328DCC9}" type="slidenum">
              <a:rPr lang="en-GB" smtClean="0"/>
              <a:t>25</a:t>
            </a:fld>
            <a:endParaRPr lang="en-GB"/>
          </a:p>
        </p:txBody>
      </p:sp>
    </p:spTree>
    <p:extLst>
      <p:ext uri="{BB962C8B-B14F-4D97-AF65-F5344CB8AC3E}">
        <p14:creationId xmlns:p14="http://schemas.microsoft.com/office/powerpoint/2010/main" val="3869894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cs typeface="Calibri"/>
              </a:rPr>
              <a:t>Maddison, Armando and Rachel all build tiny things in real life as part of their jobs</a:t>
            </a:r>
          </a:p>
        </p:txBody>
      </p:sp>
      <p:sp>
        <p:nvSpPr>
          <p:cNvPr id="4" name="Slide Number Placeholder 3"/>
          <p:cNvSpPr>
            <a:spLocks noGrp="1"/>
          </p:cNvSpPr>
          <p:nvPr>
            <p:ph type="sldNum" sz="quarter" idx="5"/>
          </p:nvPr>
        </p:nvSpPr>
        <p:spPr/>
        <p:txBody>
          <a:bodyPr/>
          <a:lstStyle/>
          <a:p>
            <a:fld id="{006130CF-C150-4A2E-9E49-1A67B328DCC9}" type="slidenum">
              <a:rPr lang="en-GB" smtClean="0"/>
              <a:t>26</a:t>
            </a:fld>
            <a:endParaRPr lang="en-GB"/>
          </a:p>
        </p:txBody>
      </p:sp>
    </p:spTree>
    <p:extLst>
      <p:ext uri="{BB962C8B-B14F-4D97-AF65-F5344CB8AC3E}">
        <p14:creationId xmlns:p14="http://schemas.microsoft.com/office/powerpoint/2010/main" val="302865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a:t>
            </a:r>
          </a:p>
          <a:p>
            <a:r>
              <a:rPr lang="en-GB" i="1" dirty="0"/>
              <a:t>You will need to print the ‘Zine template’ and ‘Zine instructions’ pdfs for this activity.</a:t>
            </a:r>
          </a:p>
          <a:p>
            <a:endParaRPr lang="en-GB" i="1" dirty="0"/>
          </a:p>
          <a:p>
            <a:r>
              <a:rPr lang="en-GB" i="0" dirty="0"/>
              <a:t>The time has now come for you to make your own Tiny Adventure book. You will first need to design your inventing space – is it a garage, a lab, or maybe even your bedroom? Then you will need to design your shrinking machine. What does it look like? Your machine has worked and shrunk you down to microscopic size! What can you see around you?</a:t>
            </a:r>
          </a:p>
        </p:txBody>
      </p:sp>
      <p:sp>
        <p:nvSpPr>
          <p:cNvPr id="4" name="Slide Number Placeholder 3"/>
          <p:cNvSpPr>
            <a:spLocks noGrp="1"/>
          </p:cNvSpPr>
          <p:nvPr>
            <p:ph type="sldNum" sz="quarter" idx="5"/>
          </p:nvPr>
        </p:nvSpPr>
        <p:spPr/>
        <p:txBody>
          <a:bodyPr/>
          <a:lstStyle/>
          <a:p>
            <a:fld id="{006130CF-C150-4A2E-9E49-1A67B328DCC9}" type="slidenum">
              <a:rPr lang="en-GB" smtClean="0"/>
              <a:t>27</a:t>
            </a:fld>
            <a:endParaRPr lang="en-GB"/>
          </a:p>
        </p:txBody>
      </p:sp>
    </p:spTree>
    <p:extLst>
      <p:ext uri="{BB962C8B-B14F-4D97-AF65-F5344CB8AC3E}">
        <p14:creationId xmlns:p14="http://schemas.microsoft.com/office/powerpoint/2010/main" val="121784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D7B07-CB39-C668-E6B8-69593C50E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3531D-FB36-6D89-11DB-59318B266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52668-CD35-5554-B849-68D71CEC8E78}"/>
              </a:ext>
            </a:extLst>
          </p:cNvPr>
          <p:cNvSpPr>
            <a:spLocks noGrp="1"/>
          </p:cNvSpPr>
          <p:nvPr>
            <p:ph type="body" idx="1"/>
          </p:nvPr>
        </p:nvSpPr>
        <p:spPr/>
        <p:txBody>
          <a:bodyPr/>
          <a:lstStyle/>
          <a:p>
            <a:r>
              <a:rPr lang="en-GB" dirty="0">
                <a:cs typeface="Calibri" panose="020F0502020204030204"/>
              </a:rPr>
              <a:t>Oh no! Granny has had a little accident while building her latest invention, an incredible shrinking machine! She’s now shrunk down to microscopic size and need help from Mimi, her brother Dylan, Colin the Dog and Dave the Robot, to assemble a team of physicists working on the tiny side of science to rescue her.</a:t>
            </a:r>
          </a:p>
        </p:txBody>
      </p:sp>
      <p:sp>
        <p:nvSpPr>
          <p:cNvPr id="4" name="Slide Number Placeholder 3">
            <a:extLst>
              <a:ext uri="{FF2B5EF4-FFF2-40B4-BE49-F238E27FC236}">
                <a16:creationId xmlns:a16="http://schemas.microsoft.com/office/drawing/2014/main" id="{32AFB21C-CF03-BD14-6570-52C7C5F9246E}"/>
              </a:ext>
            </a:extLst>
          </p:cNvPr>
          <p:cNvSpPr>
            <a:spLocks noGrp="1"/>
          </p:cNvSpPr>
          <p:nvPr>
            <p:ph type="sldNum" sz="quarter" idx="5"/>
          </p:nvPr>
        </p:nvSpPr>
        <p:spPr/>
        <p:txBody>
          <a:bodyPr/>
          <a:lstStyle/>
          <a:p>
            <a:fld id="{006130CF-C150-4A2E-9E49-1A67B328DCC9}" type="slidenum">
              <a:rPr lang="en-GB" smtClean="0"/>
              <a:t>3</a:t>
            </a:fld>
            <a:endParaRPr lang="en-GB"/>
          </a:p>
        </p:txBody>
      </p:sp>
    </p:spTree>
    <p:extLst>
      <p:ext uri="{BB962C8B-B14F-4D97-AF65-F5344CB8AC3E}">
        <p14:creationId xmlns:p14="http://schemas.microsoft.com/office/powerpoint/2010/main" val="127797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first, let’s think about what the smallest thing that you have ever seen with your own eyes is. Think about the question by yourself and write down your answer on a sticky note. </a:t>
            </a:r>
            <a:r>
              <a:rPr lang="en-US" dirty="0"/>
              <a:t>Talk to the people next to you – did you think of something similar or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think about what the smallest thing you can think of is. Think about it by yourself first. Share with the person next to you.</a:t>
            </a:r>
          </a:p>
          <a:p>
            <a:endParaRPr lang="en-US" dirty="0"/>
          </a:p>
        </p:txBody>
      </p:sp>
      <p:sp>
        <p:nvSpPr>
          <p:cNvPr id="4" name="Slide Number Placeholder 3"/>
          <p:cNvSpPr>
            <a:spLocks noGrp="1"/>
          </p:cNvSpPr>
          <p:nvPr>
            <p:ph type="sldNum" sz="quarter" idx="5"/>
          </p:nvPr>
        </p:nvSpPr>
        <p:spPr/>
        <p:txBody>
          <a:bodyPr/>
          <a:lstStyle/>
          <a:p>
            <a:fld id="{006130CF-C150-4A2E-9E49-1A67B328DCC9}" type="slidenum">
              <a:rPr lang="en-GB" smtClean="0"/>
              <a:t>4</a:t>
            </a:fld>
            <a:endParaRPr lang="en-GB"/>
          </a:p>
        </p:txBody>
      </p:sp>
    </p:spTree>
    <p:extLst>
      <p:ext uri="{BB962C8B-B14F-4D97-AF65-F5344CB8AC3E}">
        <p14:creationId xmlns:p14="http://schemas.microsoft.com/office/powerpoint/2010/main" val="187835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a:t>
            </a:r>
          </a:p>
          <a:p>
            <a:r>
              <a:rPr lang="en-GB" dirty="0"/>
              <a:t>It’s now time for everyone’s favourite new game show – What is that?!</a:t>
            </a:r>
          </a:p>
          <a:p>
            <a:endParaRPr lang="en-GB" dirty="0"/>
          </a:p>
          <a:p>
            <a:r>
              <a:rPr lang="en-GB" dirty="0"/>
              <a:t>We have three zoomed in photos things you might know of that were taken by powerful microscope. Your task is to guess correctly what they are.</a:t>
            </a:r>
          </a:p>
          <a:p>
            <a:endParaRPr lang="en-GB" dirty="0"/>
          </a:p>
          <a:p>
            <a:r>
              <a:rPr lang="en-GB" dirty="0"/>
              <a:t>Are you ready?</a:t>
            </a:r>
          </a:p>
        </p:txBody>
      </p:sp>
      <p:sp>
        <p:nvSpPr>
          <p:cNvPr id="4" name="Slide Number Placeholder 3"/>
          <p:cNvSpPr>
            <a:spLocks noGrp="1"/>
          </p:cNvSpPr>
          <p:nvPr>
            <p:ph type="sldNum" sz="quarter" idx="5"/>
          </p:nvPr>
        </p:nvSpPr>
        <p:spPr/>
        <p:txBody>
          <a:bodyPr/>
          <a:lstStyle/>
          <a:p>
            <a:fld id="{006130CF-C150-4A2E-9E49-1A67B328DCC9}" type="slidenum">
              <a:rPr lang="en-GB" smtClean="0"/>
              <a:t>5</a:t>
            </a:fld>
            <a:endParaRPr lang="en-GB"/>
          </a:p>
        </p:txBody>
      </p:sp>
    </p:spTree>
    <p:extLst>
      <p:ext uri="{BB962C8B-B14F-4D97-AF65-F5344CB8AC3E}">
        <p14:creationId xmlns:p14="http://schemas.microsoft.com/office/powerpoint/2010/main" val="206375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6130CF-C150-4A2E-9E49-1A67B328DCC9}" type="slidenum">
              <a:rPr lang="en-GB" smtClean="0"/>
              <a:t>7</a:t>
            </a:fld>
            <a:endParaRPr lang="en-GB"/>
          </a:p>
        </p:txBody>
      </p:sp>
    </p:spTree>
    <p:extLst>
      <p:ext uri="{BB962C8B-B14F-4D97-AF65-F5344CB8AC3E}">
        <p14:creationId xmlns:p14="http://schemas.microsoft.com/office/powerpoint/2010/main" val="226219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6130CF-C150-4A2E-9E49-1A67B328DCC9}" type="slidenum">
              <a:rPr lang="en-GB" smtClean="0"/>
              <a:t>8</a:t>
            </a:fld>
            <a:endParaRPr lang="en-GB"/>
          </a:p>
        </p:txBody>
      </p:sp>
    </p:spTree>
    <p:extLst>
      <p:ext uri="{BB962C8B-B14F-4D97-AF65-F5344CB8AC3E}">
        <p14:creationId xmlns:p14="http://schemas.microsoft.com/office/powerpoint/2010/main" val="175353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Dust is made up of lots of little things. Things like, pollen (the coffee bean shaped object in the top right), hair (the long, thin object on the left that goes from the top to the bottom of the picture), bits of thread from clothes (what looks like string on the bottom left) and dead skin (anything that looks like flakes).</a:t>
            </a:r>
          </a:p>
        </p:txBody>
      </p:sp>
      <p:sp>
        <p:nvSpPr>
          <p:cNvPr id="4" name="Slide Number Placeholder 3"/>
          <p:cNvSpPr>
            <a:spLocks noGrp="1"/>
          </p:cNvSpPr>
          <p:nvPr>
            <p:ph type="sldNum" sz="quarter" idx="5"/>
          </p:nvPr>
        </p:nvSpPr>
        <p:spPr/>
        <p:txBody>
          <a:bodyPr/>
          <a:lstStyle/>
          <a:p>
            <a:fld id="{006130CF-C150-4A2E-9E49-1A67B328DCC9}" type="slidenum">
              <a:rPr lang="en-GB" smtClean="0"/>
              <a:t>11</a:t>
            </a:fld>
            <a:endParaRPr lang="en-GB"/>
          </a:p>
        </p:txBody>
      </p:sp>
    </p:spTree>
    <p:extLst>
      <p:ext uri="{BB962C8B-B14F-4D97-AF65-F5344CB8AC3E}">
        <p14:creationId xmlns:p14="http://schemas.microsoft.com/office/powerpoint/2010/main" val="328665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Bonus question! What is this? This is an ice crystal on a snowflake.</a:t>
            </a:r>
          </a:p>
        </p:txBody>
      </p:sp>
      <p:sp>
        <p:nvSpPr>
          <p:cNvPr id="4" name="Slide Number Placeholder 3"/>
          <p:cNvSpPr>
            <a:spLocks noGrp="1"/>
          </p:cNvSpPr>
          <p:nvPr>
            <p:ph type="sldNum" sz="quarter" idx="5"/>
          </p:nvPr>
        </p:nvSpPr>
        <p:spPr/>
        <p:txBody>
          <a:bodyPr/>
          <a:lstStyle/>
          <a:p>
            <a:fld id="{006130CF-C150-4A2E-9E49-1A67B328DCC9}" type="slidenum">
              <a:rPr lang="en-GB" smtClean="0"/>
              <a:t>12</a:t>
            </a:fld>
            <a:endParaRPr lang="en-GB"/>
          </a:p>
        </p:txBody>
      </p:sp>
    </p:spTree>
    <p:extLst>
      <p:ext uri="{BB962C8B-B14F-4D97-AF65-F5344CB8AC3E}">
        <p14:creationId xmlns:p14="http://schemas.microsoft.com/office/powerpoint/2010/main" val="2754130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General)">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1"/>
            <a:ext cx="9144000" cy="4800000"/>
          </a:xfrm>
          <a:prstGeom prst="rect">
            <a:avLst/>
          </a:prstGeom>
          <a:solidFill>
            <a:srgbClr val="ED1C24"/>
          </a:solidFill>
          <a:ln>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34F1C24-1768-FA4B-AB47-5FDCC9F157D8}"/>
              </a:ext>
            </a:extLst>
          </p:cNvPr>
          <p:cNvSpPr>
            <a:spLocks noGrp="1"/>
          </p:cNvSpPr>
          <p:nvPr>
            <p:ph type="ctrTitle"/>
          </p:nvPr>
        </p:nvSpPr>
        <p:spPr>
          <a:xfrm>
            <a:off x="720000" y="1200000"/>
            <a:ext cx="4393406" cy="2400000"/>
          </a:xfrm>
          <a:prstGeom prst="rect">
            <a:avLst/>
          </a:prstGeom>
        </p:spPr>
        <p:txBody>
          <a:bodyPr lIns="0" tIns="0" rIns="0" bIns="0" anchor="t">
            <a:noAutofit/>
          </a:bodyPr>
          <a:lstStyle>
            <a:lvl1pPr algn="l">
              <a:lnSpc>
                <a:spcPct val="100000"/>
              </a:lnSpc>
              <a:defRPr sz="3600" b="1" i="0" baseline="0">
                <a:solidFill>
                  <a:schemeClr val="bg1"/>
                </a:solidFill>
                <a:latin typeface="+mj-lt"/>
                <a:cs typeface="Calibri"/>
              </a:defRPr>
            </a:lvl1pPr>
          </a:lstStyle>
          <a:p>
            <a:endParaRPr lang="en-GB"/>
          </a:p>
        </p:txBody>
      </p:sp>
      <p:sp>
        <p:nvSpPr>
          <p:cNvPr id="13" name="Subtitle 2">
            <a:extLst>
              <a:ext uri="{FF2B5EF4-FFF2-40B4-BE49-F238E27FC236}">
                <a16:creationId xmlns:a16="http://schemas.microsoft.com/office/drawing/2014/main" id="{3F4B94C8-97F6-BD49-A011-F5602E172017}"/>
              </a:ext>
            </a:extLst>
          </p:cNvPr>
          <p:cNvSpPr>
            <a:spLocks noGrp="1"/>
          </p:cNvSpPr>
          <p:nvPr>
            <p:ph type="subTitle" idx="1" hasCustomPrompt="1"/>
          </p:nvPr>
        </p:nvSpPr>
        <p:spPr>
          <a:xfrm>
            <a:off x="720000" y="5084888"/>
            <a:ext cx="4393406" cy="1400133"/>
          </a:xfrm>
          <a:prstGeom prst="rect">
            <a:avLst/>
          </a:prstGeom>
        </p:spPr>
        <p:txBody>
          <a:bodyPr lIns="0" tIns="0" rIns="0" bIns="0">
            <a:noAutofit/>
          </a:bodyPr>
          <a:lstStyle>
            <a:lvl1pPr marL="0" indent="0" algn="l">
              <a:lnSpc>
                <a:spcPct val="100000"/>
              </a:lnSpc>
              <a:buNone/>
              <a:defRPr sz="1800" baseline="0">
                <a:solidFill>
                  <a:schemeClr val="tx1"/>
                </a:solidFill>
                <a:latin typeface="+mn-lt"/>
                <a:cs typeface="Calibri"/>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add text</a:t>
            </a:r>
          </a:p>
        </p:txBody>
      </p:sp>
      <p:pic>
        <p:nvPicPr>
          <p:cNvPr id="8" name="Picture 7" descr="A close up of a logo&#10;&#10;Description automatically generated">
            <a:extLst>
              <a:ext uri="{FF2B5EF4-FFF2-40B4-BE49-F238E27FC236}">
                <a16:creationId xmlns:a16="http://schemas.microsoft.com/office/drawing/2014/main" id="{A0994E00-C624-C041-A4A9-106444E582D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22991" y="6097600"/>
            <a:ext cx="2878635" cy="290945"/>
          </a:xfrm>
          <a:prstGeom prst="rect">
            <a:avLst/>
          </a:prstGeom>
        </p:spPr>
      </p:pic>
    </p:spTree>
    <p:extLst>
      <p:ext uri="{BB962C8B-B14F-4D97-AF65-F5344CB8AC3E}">
        <p14:creationId xmlns:p14="http://schemas.microsoft.com/office/powerpoint/2010/main" val="1770740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46F483-F1DF-5A4B-91A0-EF6670B93272}"/>
              </a:ext>
            </a:extLst>
          </p:cNvPr>
          <p:cNvSpPr/>
          <p:nvPr userDrawn="1"/>
        </p:nvSpPr>
        <p:spPr>
          <a:xfrm>
            <a:off x="0" y="1"/>
            <a:ext cx="9144000" cy="4800000"/>
          </a:xfrm>
          <a:prstGeom prst="rect">
            <a:avLst/>
          </a:prstGeom>
          <a:solidFill>
            <a:srgbClr val="ED1C24"/>
          </a:solidFill>
          <a:ln>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1E1548-A9C0-A643-AC61-7832C56C8F92}"/>
              </a:ext>
            </a:extLst>
          </p:cNvPr>
          <p:cNvSpPr>
            <a:spLocks noGrp="1"/>
          </p:cNvSpPr>
          <p:nvPr>
            <p:ph type="ctrTitle" hasCustomPrompt="1"/>
          </p:nvPr>
        </p:nvSpPr>
        <p:spPr>
          <a:xfrm>
            <a:off x="720000" y="1200000"/>
            <a:ext cx="4393406" cy="2400000"/>
          </a:xfrm>
          <a:prstGeom prst="rect">
            <a:avLst/>
          </a:prstGeom>
        </p:spPr>
        <p:txBody>
          <a:bodyPr lIns="0" tIns="0" rIns="0" bIns="0" anchor="t">
            <a:noAutofit/>
          </a:bodyPr>
          <a:lstStyle>
            <a:lvl1pPr algn="l">
              <a:lnSpc>
                <a:spcPct val="100000"/>
              </a:lnSpc>
              <a:defRPr sz="3600" b="0" i="0" baseline="0">
                <a:solidFill>
                  <a:schemeClr val="bg1"/>
                </a:solidFill>
                <a:latin typeface="+mj-lt"/>
                <a:cs typeface="Calibri"/>
              </a:defRPr>
            </a:lvl1pPr>
          </a:lstStyle>
          <a:p>
            <a:r>
              <a:rPr lang="en-GB"/>
              <a:t>Thank you</a:t>
            </a:r>
          </a:p>
        </p:txBody>
      </p:sp>
      <p:sp>
        <p:nvSpPr>
          <p:cNvPr id="14" name="TextBox 13">
            <a:extLst>
              <a:ext uri="{FF2B5EF4-FFF2-40B4-BE49-F238E27FC236}">
                <a16:creationId xmlns:a16="http://schemas.microsoft.com/office/drawing/2014/main" id="{38A5187C-21EA-C54C-B7DE-7C432F216AD1}"/>
              </a:ext>
            </a:extLst>
          </p:cNvPr>
          <p:cNvSpPr txBox="1"/>
          <p:nvPr userDrawn="1"/>
        </p:nvSpPr>
        <p:spPr>
          <a:xfrm>
            <a:off x="720001" y="5723002"/>
            <a:ext cx="1651001" cy="276999"/>
          </a:xfrm>
          <a:prstGeom prst="rect">
            <a:avLst/>
          </a:prstGeom>
          <a:noFill/>
        </p:spPr>
        <p:txBody>
          <a:bodyPr wrap="square" lIns="0" tIns="0" rIns="0" bIns="0" rtlCol="0">
            <a:noAutofit/>
          </a:bodyPr>
          <a:lstStyle/>
          <a:p>
            <a:pPr lvl="0" algn="l"/>
            <a:r>
              <a:rPr lang="en-GB" sz="1400" b="0" i="0" kern="1200" baseline="0">
                <a:solidFill>
                  <a:schemeClr val="tx1"/>
                </a:solidFill>
                <a:effectLst/>
                <a:latin typeface="+mn-lt"/>
                <a:ea typeface="+mn-ea"/>
                <a:cs typeface="+mn-cs"/>
              </a:rPr>
              <a:t>@</a:t>
            </a:r>
            <a:r>
              <a:rPr lang="en-GB" sz="1400" b="0" i="0" kern="1200" baseline="0" err="1">
                <a:solidFill>
                  <a:schemeClr val="tx1"/>
                </a:solidFill>
                <a:effectLst/>
                <a:latin typeface="+mn-lt"/>
                <a:ea typeface="+mn-ea"/>
                <a:cs typeface="+mn-cs"/>
              </a:rPr>
              <a:t>PhysicsNews</a:t>
            </a:r>
            <a:endParaRPr lang="en-GB" sz="1400" baseline="0">
              <a:solidFill>
                <a:schemeClr val="tx1"/>
              </a:solidFill>
              <a:latin typeface="+mn-lt"/>
            </a:endParaRPr>
          </a:p>
        </p:txBody>
      </p:sp>
      <p:sp>
        <p:nvSpPr>
          <p:cNvPr id="15" name="TextBox 14">
            <a:extLst>
              <a:ext uri="{FF2B5EF4-FFF2-40B4-BE49-F238E27FC236}">
                <a16:creationId xmlns:a16="http://schemas.microsoft.com/office/drawing/2014/main" id="{CA3DA801-CD4A-5042-9EBF-5D7B42113252}"/>
              </a:ext>
            </a:extLst>
          </p:cNvPr>
          <p:cNvSpPr txBox="1"/>
          <p:nvPr userDrawn="1"/>
        </p:nvSpPr>
        <p:spPr>
          <a:xfrm>
            <a:off x="720000" y="6123111"/>
            <a:ext cx="2736850" cy="276999"/>
          </a:xfrm>
          <a:prstGeom prst="rect">
            <a:avLst/>
          </a:prstGeom>
          <a:noFill/>
        </p:spPr>
        <p:txBody>
          <a:bodyPr wrap="square" lIns="0" tIns="0" rIns="0" bIns="0" rtlCol="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400" baseline="0" err="1">
                <a:solidFill>
                  <a:schemeClr val="tx1"/>
                </a:solidFill>
                <a:latin typeface="+mn-lt"/>
              </a:rPr>
              <a:t>www.iop.org</a:t>
            </a:r>
            <a:endParaRPr lang="en-GB" sz="1400" baseline="0">
              <a:solidFill>
                <a:schemeClr val="tx1"/>
              </a:solidFill>
              <a:latin typeface="+mn-lt"/>
            </a:endParaRPr>
          </a:p>
        </p:txBody>
      </p:sp>
      <p:pic>
        <p:nvPicPr>
          <p:cNvPr id="7" name="Picture 6" descr="A close up of a logo&#10;&#10;Description automatically generated">
            <a:extLst>
              <a:ext uri="{FF2B5EF4-FFF2-40B4-BE49-F238E27FC236}">
                <a16:creationId xmlns:a16="http://schemas.microsoft.com/office/drawing/2014/main" id="{A0994E00-C624-C041-A4A9-106444E582D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22991" y="6097600"/>
            <a:ext cx="2878635" cy="290945"/>
          </a:xfrm>
          <a:prstGeom prst="rect">
            <a:avLst/>
          </a:prstGeom>
        </p:spPr>
      </p:pic>
    </p:spTree>
    <p:extLst>
      <p:ext uri="{BB962C8B-B14F-4D97-AF65-F5344CB8AC3E}">
        <p14:creationId xmlns:p14="http://schemas.microsoft.com/office/powerpoint/2010/main" val="239406921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7DA6-44CB-B22A-55A1-50B9E42F10D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AF96F6CB-9B7D-AAA6-3A6A-9D17AECDA9C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87D9A0-4FA7-038B-985F-CB4D975036A0}"/>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5" name="Footer Placeholder 4">
            <a:extLst>
              <a:ext uri="{FF2B5EF4-FFF2-40B4-BE49-F238E27FC236}">
                <a16:creationId xmlns:a16="http://schemas.microsoft.com/office/drawing/2014/main" id="{C6764733-B1A0-C0F6-746C-FC5010DF3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839EF2-AECF-BEA2-2599-96352FDBBCE9}"/>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148627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F37E-3024-795C-F395-8FE07AF708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F831BA-57FA-C937-D9F2-9B4B35C97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794629-CEDC-5F86-D1FD-A161B343F376}"/>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5" name="Footer Placeholder 4">
            <a:extLst>
              <a:ext uri="{FF2B5EF4-FFF2-40B4-BE49-F238E27FC236}">
                <a16:creationId xmlns:a16="http://schemas.microsoft.com/office/drawing/2014/main" id="{11DEE1FF-CEBF-99AA-3E1D-8F5AC416DC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9F84BE-DC2F-8CC5-18B9-2BDCF35BBE3B}"/>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3609689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5968-6228-E7C9-0D88-762183B67B3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CC9BA4-96F5-49D2-EE9A-8B98E0FC419C}"/>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DA9E52-3C2F-B95A-8727-15D18B8ABAC7}"/>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5" name="Footer Placeholder 4">
            <a:extLst>
              <a:ext uri="{FF2B5EF4-FFF2-40B4-BE49-F238E27FC236}">
                <a16:creationId xmlns:a16="http://schemas.microsoft.com/office/drawing/2014/main" id="{72335C3C-CBDC-1970-392B-97C7F20405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6E25-460B-97E6-9C74-E064FA3B1D48}"/>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412553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E04C-4365-6243-082E-85EEE391B7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8314B9-1AD5-6DED-7C09-F3285D128CF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5C7266-71C1-618F-F383-64C9E0266B6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A3FE3C1-9D5D-76D9-AA87-2EA6B82A0ED9}"/>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6" name="Footer Placeholder 5">
            <a:extLst>
              <a:ext uri="{FF2B5EF4-FFF2-40B4-BE49-F238E27FC236}">
                <a16:creationId xmlns:a16="http://schemas.microsoft.com/office/drawing/2014/main" id="{C3F02121-5E8A-1935-C7CF-0EDE38292A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77C425-0A53-2334-2417-B84E31F7E676}"/>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323215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EBEA-94B9-169D-9BEB-FDEB66932785}"/>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AEAADA-1B30-651E-EBDD-14AC8FDEFCB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59AA1A-F33D-671F-F916-BBF02F3A48B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022F52-5919-24DF-76A5-B5BBE53FD10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52302-63C1-1696-5D47-43175D8E41E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8F28F4-4BCB-1FFB-9BAF-0BA86A39BE4E}"/>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8" name="Footer Placeholder 7">
            <a:extLst>
              <a:ext uri="{FF2B5EF4-FFF2-40B4-BE49-F238E27FC236}">
                <a16:creationId xmlns:a16="http://schemas.microsoft.com/office/drawing/2014/main" id="{316EACFE-4F78-DCF4-6D6A-96E9E797BDA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E9A9C1-A4E0-B3A2-D054-DAC019E55C64}"/>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1668492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30DE-9B90-5559-220D-9AAA98F111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903684-DADA-F5C7-9225-A938793B1E49}"/>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4" name="Footer Placeholder 3">
            <a:extLst>
              <a:ext uri="{FF2B5EF4-FFF2-40B4-BE49-F238E27FC236}">
                <a16:creationId xmlns:a16="http://schemas.microsoft.com/office/drawing/2014/main" id="{0F7AB847-D406-F0E3-FAC9-4C8C1FC556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ACBCF3-FCAB-0A20-EE01-15B39C7F0218}"/>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185465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A2216-93D3-D012-7E21-40749AE06C5A}"/>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3" name="Footer Placeholder 2">
            <a:extLst>
              <a:ext uri="{FF2B5EF4-FFF2-40B4-BE49-F238E27FC236}">
                <a16:creationId xmlns:a16="http://schemas.microsoft.com/office/drawing/2014/main" id="{B9079A21-1BF8-ADA2-E8A7-333D8F7E4D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6E28B5-F6F7-4DB8-F94D-751C4F4E73D1}"/>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398332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4BAC-DB1D-BFD6-86B5-87DFB21FFD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165A51-922C-934E-7AEC-158D046258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0E19AD-2888-1106-4FAB-2ABEE4A93A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872D58-420E-D58F-6D43-C9A9927BCFE9}"/>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6" name="Footer Placeholder 5">
            <a:extLst>
              <a:ext uri="{FF2B5EF4-FFF2-40B4-BE49-F238E27FC236}">
                <a16:creationId xmlns:a16="http://schemas.microsoft.com/office/drawing/2014/main" id="{C7931DCC-3F59-32D7-A515-951890B174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54D514-3DFD-4FA9-0618-DD88F83A491D}"/>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1753193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E425-25C6-6303-3635-161DC8AB2C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7F3C1E-4DD0-BDAE-3B96-F692869B975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F35938B-497E-9B30-8B0D-203A0AFCA3A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CE4644F-4F96-7482-DFB3-6A5D6E4E3018}"/>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6" name="Footer Placeholder 5">
            <a:extLst>
              <a:ext uri="{FF2B5EF4-FFF2-40B4-BE49-F238E27FC236}">
                <a16:creationId xmlns:a16="http://schemas.microsoft.com/office/drawing/2014/main" id="{255C1969-ACCB-27AA-C5C6-170DB97F1C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B15080-2002-1DFB-D58B-F753B1985191}"/>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216149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es_Tit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0E70F8-A0FB-4BC7-9BCF-366DFEBEE23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21625" y="5680699"/>
            <a:ext cx="2880000" cy="602673"/>
          </a:xfrm>
          <a:prstGeom prst="rect">
            <a:avLst/>
          </a:prstGeom>
        </p:spPr>
      </p:pic>
      <p:sp>
        <p:nvSpPr>
          <p:cNvPr id="2" name="Rectangle 1"/>
          <p:cNvSpPr/>
          <p:nvPr userDrawn="1"/>
        </p:nvSpPr>
        <p:spPr>
          <a:xfrm>
            <a:off x="0" y="1"/>
            <a:ext cx="9144000" cy="4800000"/>
          </a:xfrm>
          <a:prstGeom prst="rect">
            <a:avLst/>
          </a:prstGeom>
          <a:solidFill>
            <a:srgbClr val="ED1C24"/>
          </a:solidFill>
          <a:ln>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34F1C24-1768-FA4B-AB47-5FDCC9F157D8}"/>
              </a:ext>
            </a:extLst>
          </p:cNvPr>
          <p:cNvSpPr>
            <a:spLocks noGrp="1"/>
          </p:cNvSpPr>
          <p:nvPr>
            <p:ph type="ctrTitle"/>
          </p:nvPr>
        </p:nvSpPr>
        <p:spPr>
          <a:xfrm>
            <a:off x="720000" y="1200000"/>
            <a:ext cx="4393406" cy="2400000"/>
          </a:xfrm>
          <a:prstGeom prst="rect">
            <a:avLst/>
          </a:prstGeom>
        </p:spPr>
        <p:txBody>
          <a:bodyPr lIns="0" tIns="0" rIns="0" bIns="0" anchor="t">
            <a:noAutofit/>
          </a:bodyPr>
          <a:lstStyle>
            <a:lvl1pPr algn="l">
              <a:lnSpc>
                <a:spcPct val="100000"/>
              </a:lnSpc>
              <a:defRPr sz="3600" b="1" i="0" baseline="0">
                <a:solidFill>
                  <a:schemeClr val="bg1"/>
                </a:solidFill>
                <a:latin typeface="+mj-lt"/>
                <a:cs typeface="Calibri"/>
              </a:defRPr>
            </a:lvl1pPr>
          </a:lstStyle>
          <a:p>
            <a:endParaRPr lang="en-GB"/>
          </a:p>
        </p:txBody>
      </p:sp>
      <p:sp>
        <p:nvSpPr>
          <p:cNvPr id="13" name="Subtitle 2">
            <a:extLst>
              <a:ext uri="{FF2B5EF4-FFF2-40B4-BE49-F238E27FC236}">
                <a16:creationId xmlns:a16="http://schemas.microsoft.com/office/drawing/2014/main" id="{3F4B94C8-97F6-BD49-A011-F5602E172017}"/>
              </a:ext>
            </a:extLst>
          </p:cNvPr>
          <p:cNvSpPr>
            <a:spLocks noGrp="1"/>
          </p:cNvSpPr>
          <p:nvPr>
            <p:ph type="subTitle" idx="1" hasCustomPrompt="1"/>
          </p:nvPr>
        </p:nvSpPr>
        <p:spPr>
          <a:xfrm>
            <a:off x="720000" y="5084888"/>
            <a:ext cx="4393406" cy="1400133"/>
          </a:xfrm>
          <a:prstGeom prst="rect">
            <a:avLst/>
          </a:prstGeom>
        </p:spPr>
        <p:txBody>
          <a:bodyPr lIns="0" tIns="0" rIns="0" bIns="0">
            <a:noAutofit/>
          </a:bodyPr>
          <a:lstStyle>
            <a:lvl1pPr marL="0" indent="0" algn="l">
              <a:lnSpc>
                <a:spcPct val="100000"/>
              </a:lnSpc>
              <a:buNone/>
              <a:defRPr sz="1800" baseline="0">
                <a:solidFill>
                  <a:schemeClr val="tx1"/>
                </a:solidFill>
                <a:latin typeface="+mn-lt"/>
                <a:cs typeface="Calibri"/>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add text</a:t>
            </a:r>
          </a:p>
        </p:txBody>
      </p:sp>
    </p:spTree>
    <p:extLst>
      <p:ext uri="{BB962C8B-B14F-4D97-AF65-F5344CB8AC3E}">
        <p14:creationId xmlns:p14="http://schemas.microsoft.com/office/powerpoint/2010/main" val="1770740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868D-6C32-0F51-585B-EB39D9BC3A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D1184B-F704-4748-C82E-6F67DC112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453DCF-B93F-4CFA-1F8C-A564BA60779F}"/>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5" name="Footer Placeholder 4">
            <a:extLst>
              <a:ext uri="{FF2B5EF4-FFF2-40B4-BE49-F238E27FC236}">
                <a16:creationId xmlns:a16="http://schemas.microsoft.com/office/drawing/2014/main" id="{7ABC30FC-9AB8-3099-98FF-1AC57F19EC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957A2A-27E2-60D9-048D-21376393A86A}"/>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2755107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E144C1-C9A6-FDB6-578E-6115FE2CF7C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320AC3-20F3-BC2C-F482-F39922FAA77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1065AB-3AA6-17F7-E2CB-4A866499E530}"/>
              </a:ext>
            </a:extLst>
          </p:cNvPr>
          <p:cNvSpPr>
            <a:spLocks noGrp="1"/>
          </p:cNvSpPr>
          <p:nvPr>
            <p:ph type="dt" sz="half" idx="10"/>
          </p:nvPr>
        </p:nvSpPr>
        <p:spPr/>
        <p:txBody>
          <a:bodyPr/>
          <a:lstStyle/>
          <a:p>
            <a:fld id="{60531157-B53D-4B9E-87BD-6D36DDCA41F0}" type="datetimeFigureOut">
              <a:rPr lang="en-GB" smtClean="0"/>
              <a:t>13/04/2026</a:t>
            </a:fld>
            <a:endParaRPr lang="en-GB"/>
          </a:p>
        </p:txBody>
      </p:sp>
      <p:sp>
        <p:nvSpPr>
          <p:cNvPr id="5" name="Footer Placeholder 4">
            <a:extLst>
              <a:ext uri="{FF2B5EF4-FFF2-40B4-BE49-F238E27FC236}">
                <a16:creationId xmlns:a16="http://schemas.microsoft.com/office/drawing/2014/main" id="{18F2F07D-E15F-0724-3301-A3C63A39BF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69AD76-4190-1D22-C6CD-86490565F53A}"/>
              </a:ext>
            </a:extLst>
          </p:cNvPr>
          <p:cNvSpPr>
            <a:spLocks noGrp="1"/>
          </p:cNvSpPr>
          <p:nvPr>
            <p:ph type="sldNum" sz="quarter" idx="12"/>
          </p:nvPr>
        </p:nvSpPr>
        <p:spPr/>
        <p:txBody>
          <a:bodyPr/>
          <a:lstStyle/>
          <a:p>
            <a:fld id="{67434677-C042-450E-B0EC-344BED729B74}" type="slidenum">
              <a:rPr lang="en-GB" smtClean="0"/>
              <a:t>‹#›</a:t>
            </a:fld>
            <a:endParaRPr lang="en-GB"/>
          </a:p>
        </p:txBody>
      </p:sp>
    </p:spTree>
    <p:extLst>
      <p:ext uri="{BB962C8B-B14F-4D97-AF65-F5344CB8AC3E}">
        <p14:creationId xmlns:p14="http://schemas.microsoft.com/office/powerpoint/2010/main" val="15484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cotland_Titl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1"/>
            <a:ext cx="9144000" cy="4800000"/>
          </a:xfrm>
          <a:prstGeom prst="rect">
            <a:avLst/>
          </a:prstGeom>
          <a:solidFill>
            <a:srgbClr val="ED1C24"/>
          </a:solidFill>
          <a:ln>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34F1C24-1768-FA4B-AB47-5FDCC9F157D8}"/>
              </a:ext>
            </a:extLst>
          </p:cNvPr>
          <p:cNvSpPr>
            <a:spLocks noGrp="1"/>
          </p:cNvSpPr>
          <p:nvPr>
            <p:ph type="ctrTitle"/>
          </p:nvPr>
        </p:nvSpPr>
        <p:spPr>
          <a:xfrm>
            <a:off x="720000" y="1200000"/>
            <a:ext cx="4393406" cy="2400000"/>
          </a:xfrm>
          <a:prstGeom prst="rect">
            <a:avLst/>
          </a:prstGeom>
        </p:spPr>
        <p:txBody>
          <a:bodyPr lIns="0" tIns="0" rIns="0" bIns="0" anchor="t">
            <a:noAutofit/>
          </a:bodyPr>
          <a:lstStyle>
            <a:lvl1pPr algn="l">
              <a:lnSpc>
                <a:spcPct val="100000"/>
              </a:lnSpc>
              <a:defRPr sz="3600" b="1" i="0" baseline="0">
                <a:solidFill>
                  <a:schemeClr val="bg1"/>
                </a:solidFill>
                <a:latin typeface="+mj-lt"/>
                <a:cs typeface="Calibri"/>
              </a:defRPr>
            </a:lvl1pPr>
          </a:lstStyle>
          <a:p>
            <a:endParaRPr lang="en-GB"/>
          </a:p>
        </p:txBody>
      </p:sp>
      <p:sp>
        <p:nvSpPr>
          <p:cNvPr id="13" name="Subtitle 2">
            <a:extLst>
              <a:ext uri="{FF2B5EF4-FFF2-40B4-BE49-F238E27FC236}">
                <a16:creationId xmlns:a16="http://schemas.microsoft.com/office/drawing/2014/main" id="{3F4B94C8-97F6-BD49-A011-F5602E172017}"/>
              </a:ext>
            </a:extLst>
          </p:cNvPr>
          <p:cNvSpPr>
            <a:spLocks noGrp="1"/>
          </p:cNvSpPr>
          <p:nvPr>
            <p:ph type="subTitle" idx="1" hasCustomPrompt="1"/>
          </p:nvPr>
        </p:nvSpPr>
        <p:spPr>
          <a:xfrm>
            <a:off x="720000" y="5084888"/>
            <a:ext cx="4393406" cy="1400133"/>
          </a:xfrm>
          <a:prstGeom prst="rect">
            <a:avLst/>
          </a:prstGeom>
        </p:spPr>
        <p:txBody>
          <a:bodyPr lIns="0" tIns="0" rIns="0" bIns="0">
            <a:noAutofit/>
          </a:bodyPr>
          <a:lstStyle>
            <a:lvl1pPr marL="0" indent="0" algn="l">
              <a:lnSpc>
                <a:spcPct val="100000"/>
              </a:lnSpc>
              <a:buNone/>
              <a:defRPr sz="1800" baseline="0">
                <a:solidFill>
                  <a:schemeClr val="tx1"/>
                </a:solidFill>
                <a:latin typeface="+mn-lt"/>
                <a:cs typeface="Calibri"/>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add text</a:t>
            </a:r>
          </a:p>
        </p:txBody>
      </p:sp>
      <p:pic>
        <p:nvPicPr>
          <p:cNvPr id="7" name="Picture 6">
            <a:extLst>
              <a:ext uri="{FF2B5EF4-FFF2-40B4-BE49-F238E27FC236}">
                <a16:creationId xmlns:a16="http://schemas.microsoft.com/office/drawing/2014/main" id="{31670BCA-0077-4ADD-BE4E-BF737AAA7E3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21625" y="5758535"/>
            <a:ext cx="2880000" cy="544484"/>
          </a:xfrm>
          <a:prstGeom prst="rect">
            <a:avLst/>
          </a:prstGeom>
        </p:spPr>
      </p:pic>
    </p:spTree>
    <p:extLst>
      <p:ext uri="{BB962C8B-B14F-4D97-AF65-F5344CB8AC3E}">
        <p14:creationId xmlns:p14="http://schemas.microsoft.com/office/powerpoint/2010/main" val="177074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reland_Tit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04E052-8350-4D4A-9E20-04778AA99CC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21625" y="5758535"/>
            <a:ext cx="2880000" cy="544484"/>
          </a:xfrm>
          <a:prstGeom prst="rect">
            <a:avLst/>
          </a:prstGeom>
        </p:spPr>
      </p:pic>
      <p:sp>
        <p:nvSpPr>
          <p:cNvPr id="2" name="Rectangle 1"/>
          <p:cNvSpPr/>
          <p:nvPr userDrawn="1"/>
        </p:nvSpPr>
        <p:spPr>
          <a:xfrm>
            <a:off x="0" y="1"/>
            <a:ext cx="9144000" cy="4800000"/>
          </a:xfrm>
          <a:prstGeom prst="rect">
            <a:avLst/>
          </a:prstGeom>
          <a:solidFill>
            <a:srgbClr val="ED1C24"/>
          </a:solidFill>
          <a:ln>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34F1C24-1768-FA4B-AB47-5FDCC9F157D8}"/>
              </a:ext>
            </a:extLst>
          </p:cNvPr>
          <p:cNvSpPr>
            <a:spLocks noGrp="1"/>
          </p:cNvSpPr>
          <p:nvPr>
            <p:ph type="ctrTitle"/>
          </p:nvPr>
        </p:nvSpPr>
        <p:spPr>
          <a:xfrm>
            <a:off x="720000" y="1200000"/>
            <a:ext cx="4393406" cy="2400000"/>
          </a:xfrm>
          <a:prstGeom prst="rect">
            <a:avLst/>
          </a:prstGeom>
        </p:spPr>
        <p:txBody>
          <a:bodyPr lIns="0" tIns="0" rIns="0" bIns="0" anchor="t">
            <a:noAutofit/>
          </a:bodyPr>
          <a:lstStyle>
            <a:lvl1pPr algn="l">
              <a:lnSpc>
                <a:spcPct val="100000"/>
              </a:lnSpc>
              <a:defRPr sz="3600" b="1" i="0" baseline="0">
                <a:solidFill>
                  <a:schemeClr val="bg1"/>
                </a:solidFill>
                <a:latin typeface="+mj-lt"/>
                <a:cs typeface="Calibri"/>
              </a:defRPr>
            </a:lvl1pPr>
          </a:lstStyle>
          <a:p>
            <a:endParaRPr lang="en-GB"/>
          </a:p>
        </p:txBody>
      </p:sp>
      <p:sp>
        <p:nvSpPr>
          <p:cNvPr id="13" name="Subtitle 2">
            <a:extLst>
              <a:ext uri="{FF2B5EF4-FFF2-40B4-BE49-F238E27FC236}">
                <a16:creationId xmlns:a16="http://schemas.microsoft.com/office/drawing/2014/main" id="{3F4B94C8-97F6-BD49-A011-F5602E172017}"/>
              </a:ext>
            </a:extLst>
          </p:cNvPr>
          <p:cNvSpPr>
            <a:spLocks noGrp="1"/>
          </p:cNvSpPr>
          <p:nvPr>
            <p:ph type="subTitle" idx="1" hasCustomPrompt="1"/>
          </p:nvPr>
        </p:nvSpPr>
        <p:spPr>
          <a:xfrm>
            <a:off x="720000" y="5084888"/>
            <a:ext cx="4393406" cy="1400133"/>
          </a:xfrm>
          <a:prstGeom prst="rect">
            <a:avLst/>
          </a:prstGeom>
        </p:spPr>
        <p:txBody>
          <a:bodyPr lIns="0" tIns="0" rIns="0" bIns="0">
            <a:noAutofit/>
          </a:bodyPr>
          <a:lstStyle>
            <a:lvl1pPr marL="0" indent="0" algn="l">
              <a:lnSpc>
                <a:spcPct val="100000"/>
              </a:lnSpc>
              <a:buNone/>
              <a:defRPr sz="1800" baseline="0">
                <a:solidFill>
                  <a:schemeClr val="tx1"/>
                </a:solidFill>
                <a:latin typeface="+mn-lt"/>
                <a:cs typeface="Calibri"/>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add text</a:t>
            </a:r>
          </a:p>
        </p:txBody>
      </p:sp>
    </p:spTree>
    <p:extLst>
      <p:ext uri="{BB962C8B-B14F-4D97-AF65-F5344CB8AC3E}">
        <p14:creationId xmlns:p14="http://schemas.microsoft.com/office/powerpoint/2010/main" val="177074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ariable Content Sl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B22595-F3E0-A14B-92AD-287866BFCA80}"/>
              </a:ext>
            </a:extLst>
          </p:cNvPr>
          <p:cNvSpPr/>
          <p:nvPr userDrawn="1"/>
        </p:nvSpPr>
        <p:spPr>
          <a:xfrm>
            <a:off x="0" y="1"/>
            <a:ext cx="9144000" cy="960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86C78AF7-68DC-3144-9C7A-91220A451481}"/>
              </a:ext>
            </a:extLst>
          </p:cNvPr>
          <p:cNvSpPr>
            <a:spLocks noGrp="1"/>
          </p:cNvSpPr>
          <p:nvPr>
            <p:ph sz="quarter" idx="15"/>
          </p:nvPr>
        </p:nvSpPr>
        <p:spPr>
          <a:xfrm>
            <a:off x="0" y="960001"/>
            <a:ext cx="9144000" cy="4911584"/>
          </a:xfrm>
          <a:prstGeom prst="rect">
            <a:avLst/>
          </a:prstGeom>
        </p:spPr>
        <p:txBody>
          <a:bodyPr/>
          <a:lstStyle>
            <a:lvl1pPr marL="0" indent="0">
              <a:buNone/>
              <a:defRPr sz="1800" baseline="0">
                <a:latin typeface="+mn-lt"/>
              </a:defRPr>
            </a:lvl1pPr>
          </a:lstStyle>
          <a:p>
            <a:pPr lvl="0"/>
            <a:endParaRPr lang="en-GB"/>
          </a:p>
        </p:txBody>
      </p:sp>
      <p:sp>
        <p:nvSpPr>
          <p:cNvPr id="5" name="Title 1">
            <a:extLst>
              <a:ext uri="{FF2B5EF4-FFF2-40B4-BE49-F238E27FC236}">
                <a16:creationId xmlns:a16="http://schemas.microsoft.com/office/drawing/2014/main" id="{277A61DB-149D-2F42-9B7A-46339FC97A18}"/>
              </a:ext>
            </a:extLst>
          </p:cNvPr>
          <p:cNvSpPr>
            <a:spLocks noGrp="1"/>
          </p:cNvSpPr>
          <p:nvPr>
            <p:ph type="title"/>
          </p:nvPr>
        </p:nvSpPr>
        <p:spPr>
          <a:xfrm>
            <a:off x="360001" y="240001"/>
            <a:ext cx="7338609" cy="545143"/>
          </a:xfrm>
          <a:prstGeom prst="rect">
            <a:avLst/>
          </a:prstGeom>
          <a:noFill/>
        </p:spPr>
        <p:txBody>
          <a:bodyPr lIns="0" tIns="0" rIns="0" bIns="0"/>
          <a:lstStyle>
            <a:lvl1pPr>
              <a:defRPr sz="2400" b="0" i="0" baseline="0">
                <a:solidFill>
                  <a:schemeClr val="bg1"/>
                </a:solidFill>
                <a:latin typeface="+mj-lt"/>
              </a:defRPr>
            </a:lvl1pPr>
          </a:lstStyle>
          <a:p>
            <a:pPr lvl="0"/>
            <a:endParaRPr lang="en-GB"/>
          </a:p>
        </p:txBody>
      </p:sp>
      <p:pic>
        <p:nvPicPr>
          <p:cNvPr id="6" name="Picture 5" descr="A close up of a logo&#10;&#10;Description automatically generated">
            <a:extLst>
              <a:ext uri="{FF2B5EF4-FFF2-40B4-BE49-F238E27FC236}">
                <a16:creationId xmlns:a16="http://schemas.microsoft.com/office/drawing/2014/main" id="{2172BC08-6634-7B49-AB76-DC825E7D987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624000" y="6234213"/>
            <a:ext cx="2160000" cy="216131"/>
          </a:xfrm>
          <a:prstGeom prst="rect">
            <a:avLst/>
          </a:prstGeom>
        </p:spPr>
      </p:pic>
    </p:spTree>
    <p:extLst>
      <p:ext uri="{BB962C8B-B14F-4D97-AF65-F5344CB8AC3E}">
        <p14:creationId xmlns:p14="http://schemas.microsoft.com/office/powerpoint/2010/main" val="381660682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ariable Content Sl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B22595-F3E0-A14B-92AD-287866BFCA80}"/>
              </a:ext>
            </a:extLst>
          </p:cNvPr>
          <p:cNvSpPr/>
          <p:nvPr userDrawn="1"/>
        </p:nvSpPr>
        <p:spPr>
          <a:xfrm>
            <a:off x="0" y="1"/>
            <a:ext cx="9144000" cy="960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86C78AF7-68DC-3144-9C7A-91220A451481}"/>
              </a:ext>
            </a:extLst>
          </p:cNvPr>
          <p:cNvSpPr>
            <a:spLocks noGrp="1"/>
          </p:cNvSpPr>
          <p:nvPr>
            <p:ph sz="quarter" idx="15"/>
          </p:nvPr>
        </p:nvSpPr>
        <p:spPr>
          <a:xfrm>
            <a:off x="720002" y="1200000"/>
            <a:ext cx="7703999" cy="4320000"/>
          </a:xfrm>
          <a:prstGeom prst="rect">
            <a:avLst/>
          </a:prstGeom>
        </p:spPr>
        <p:txBody>
          <a:bodyPr lIns="0" tIns="0" rIns="0" bIns="0"/>
          <a:lstStyle>
            <a:lvl1pPr marL="0" indent="0">
              <a:buNone/>
              <a:defRPr sz="1800" baseline="0">
                <a:latin typeface="+mn-lt"/>
              </a:defRPr>
            </a:lvl1pPr>
          </a:lstStyle>
          <a:p>
            <a:pPr lvl="0"/>
            <a:endParaRPr lang="en-GB"/>
          </a:p>
        </p:txBody>
      </p:sp>
      <p:sp>
        <p:nvSpPr>
          <p:cNvPr id="5" name="Title 1">
            <a:extLst>
              <a:ext uri="{FF2B5EF4-FFF2-40B4-BE49-F238E27FC236}">
                <a16:creationId xmlns:a16="http://schemas.microsoft.com/office/drawing/2014/main" id="{277A61DB-149D-2F42-9B7A-46339FC97A18}"/>
              </a:ext>
            </a:extLst>
          </p:cNvPr>
          <p:cNvSpPr>
            <a:spLocks noGrp="1"/>
          </p:cNvSpPr>
          <p:nvPr>
            <p:ph type="title"/>
          </p:nvPr>
        </p:nvSpPr>
        <p:spPr>
          <a:xfrm>
            <a:off x="360001" y="240001"/>
            <a:ext cx="7338609" cy="545143"/>
          </a:xfrm>
          <a:prstGeom prst="rect">
            <a:avLst/>
          </a:prstGeom>
          <a:noFill/>
        </p:spPr>
        <p:txBody>
          <a:bodyPr lIns="0" tIns="0" rIns="0" bIns="0"/>
          <a:lstStyle>
            <a:lvl1pPr>
              <a:defRPr sz="2400" b="0" i="0" baseline="0">
                <a:solidFill>
                  <a:schemeClr val="bg1"/>
                </a:solidFill>
                <a:latin typeface="+mj-lt"/>
              </a:defRPr>
            </a:lvl1pPr>
          </a:lstStyle>
          <a:p>
            <a:pPr lvl="0"/>
            <a:endParaRPr lang="en-GB"/>
          </a:p>
        </p:txBody>
      </p:sp>
      <p:sp>
        <p:nvSpPr>
          <p:cNvPr id="9" name="Rectangle 8">
            <a:extLst>
              <a:ext uri="{FF2B5EF4-FFF2-40B4-BE49-F238E27FC236}">
                <a16:creationId xmlns:a16="http://schemas.microsoft.com/office/drawing/2014/main" id="{5B3E413C-77F9-0741-8D78-03348158AA95}"/>
              </a:ext>
            </a:extLst>
          </p:cNvPr>
          <p:cNvSpPr/>
          <p:nvPr userDrawn="1"/>
        </p:nvSpPr>
        <p:spPr>
          <a:xfrm>
            <a:off x="0" y="5895585"/>
            <a:ext cx="9144000" cy="24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2172BC08-6634-7B49-AB76-DC825E7D987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624000" y="6234213"/>
            <a:ext cx="2160000" cy="216131"/>
          </a:xfrm>
          <a:prstGeom prst="rect">
            <a:avLst/>
          </a:prstGeom>
        </p:spPr>
      </p:pic>
    </p:spTree>
    <p:extLst>
      <p:ext uri="{BB962C8B-B14F-4D97-AF65-F5344CB8AC3E}">
        <p14:creationId xmlns:p14="http://schemas.microsoft.com/office/powerpoint/2010/main" val="354558861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Bullet Slide">
    <p:bg>
      <p:bgRef idx="1001">
        <a:schemeClr val="bg1"/>
      </p:bgRef>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EEBD3D0A-9AD5-5E42-846C-AC3E80FAE698}"/>
              </a:ext>
            </a:extLst>
          </p:cNvPr>
          <p:cNvSpPr>
            <a:spLocks noGrp="1"/>
          </p:cNvSpPr>
          <p:nvPr>
            <p:ph type="body" sz="quarter" idx="14"/>
          </p:nvPr>
        </p:nvSpPr>
        <p:spPr>
          <a:xfrm>
            <a:off x="720001" y="1200001"/>
            <a:ext cx="3494743" cy="4066500"/>
          </a:xfrm>
          <a:prstGeom prst="rect">
            <a:avLst/>
          </a:prstGeom>
        </p:spPr>
        <p:txBody>
          <a:bodyPr lIns="0" tIns="0" rIns="0" bIns="0" numCol="1" spcCol="288000"/>
          <a:lstStyle>
            <a:lvl1pPr marL="126892" indent="-126892">
              <a:lnSpc>
                <a:spcPct val="130000"/>
              </a:lnSpc>
              <a:buFont typeface="Arial" panose="020B0604020202020204" pitchFamily="34" charset="0"/>
              <a:buChar char="•"/>
              <a:defRPr sz="1800" baseline="0">
                <a:latin typeface="+mn-lt"/>
              </a:defRPr>
            </a:lvl1pPr>
            <a:lvl2pPr marL="600060" indent="-257168">
              <a:buFont typeface="Arial" panose="020B0604020202020204" pitchFamily="34" charset="0"/>
              <a:buChar char="•"/>
              <a:defRPr/>
            </a:lvl2pPr>
            <a:lvl3pPr marL="685783" indent="0">
              <a:buNone/>
              <a:defRPr/>
            </a:lvl3pPr>
            <a:lvl4pPr marL="1028675" indent="0">
              <a:buNone/>
              <a:defRPr/>
            </a:lvl4pPr>
            <a:lvl5pPr marL="1371566" indent="0">
              <a:buNone/>
              <a:defRPr/>
            </a:lvl5pPr>
          </a:lstStyle>
          <a:p>
            <a:pPr lvl="0"/>
            <a:endParaRPr lang="en-GB"/>
          </a:p>
        </p:txBody>
      </p:sp>
      <p:sp>
        <p:nvSpPr>
          <p:cNvPr id="11" name="Text Placeholder 12">
            <a:extLst>
              <a:ext uri="{FF2B5EF4-FFF2-40B4-BE49-F238E27FC236}">
                <a16:creationId xmlns:a16="http://schemas.microsoft.com/office/drawing/2014/main" id="{7D4A3466-C53B-2D43-8846-D35FD92E1D7C}"/>
              </a:ext>
            </a:extLst>
          </p:cNvPr>
          <p:cNvSpPr>
            <a:spLocks noGrp="1"/>
          </p:cNvSpPr>
          <p:nvPr>
            <p:ph type="body" sz="quarter" idx="15"/>
          </p:nvPr>
        </p:nvSpPr>
        <p:spPr>
          <a:xfrm>
            <a:off x="4760257" y="1200000"/>
            <a:ext cx="3494743" cy="4066501"/>
          </a:xfrm>
          <a:prstGeom prst="rect">
            <a:avLst/>
          </a:prstGeom>
        </p:spPr>
        <p:txBody>
          <a:bodyPr lIns="0" tIns="0" rIns="0" bIns="0" numCol="1" spcCol="288000"/>
          <a:lstStyle>
            <a:lvl1pPr marL="126000" indent="-126000">
              <a:lnSpc>
                <a:spcPct val="130000"/>
              </a:lnSpc>
              <a:buFont typeface="Arial" panose="020B0604020202020204" pitchFamily="34" charset="0"/>
              <a:buChar char="•"/>
              <a:defRPr sz="1800" baseline="0">
                <a:latin typeface="+mn-lt"/>
              </a:defRPr>
            </a:lvl1pPr>
            <a:lvl2pPr marL="600060" indent="-257168">
              <a:buFont typeface="Arial" panose="020B0604020202020204" pitchFamily="34" charset="0"/>
              <a:buChar char="•"/>
              <a:defRPr/>
            </a:lvl2pPr>
            <a:lvl3pPr marL="685783" indent="0">
              <a:buNone/>
              <a:defRPr/>
            </a:lvl3pPr>
            <a:lvl4pPr marL="1028675" indent="0">
              <a:buNone/>
              <a:defRPr/>
            </a:lvl4pPr>
            <a:lvl5pPr marL="1371566" indent="0">
              <a:buNone/>
              <a:defRPr/>
            </a:lvl5pPr>
          </a:lstStyle>
          <a:p>
            <a:pPr lvl="0"/>
            <a:endParaRPr lang="en-GB"/>
          </a:p>
        </p:txBody>
      </p:sp>
      <p:sp>
        <p:nvSpPr>
          <p:cNvPr id="7" name="Rectangle 6">
            <a:extLst>
              <a:ext uri="{FF2B5EF4-FFF2-40B4-BE49-F238E27FC236}">
                <a16:creationId xmlns:a16="http://schemas.microsoft.com/office/drawing/2014/main" id="{34CECD5A-4151-594E-9716-F81E943AF2B4}"/>
              </a:ext>
            </a:extLst>
          </p:cNvPr>
          <p:cNvSpPr/>
          <p:nvPr userDrawn="1"/>
        </p:nvSpPr>
        <p:spPr>
          <a:xfrm>
            <a:off x="0" y="1"/>
            <a:ext cx="9144000" cy="960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ACC892-52E8-134D-B416-71B5E7115942}"/>
              </a:ext>
            </a:extLst>
          </p:cNvPr>
          <p:cNvSpPr/>
          <p:nvPr userDrawn="1"/>
        </p:nvSpPr>
        <p:spPr>
          <a:xfrm>
            <a:off x="0" y="5895585"/>
            <a:ext cx="9144000" cy="24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CC53BDA-ABB7-9440-96C2-B1A1E6BB2966}"/>
              </a:ext>
            </a:extLst>
          </p:cNvPr>
          <p:cNvSpPr>
            <a:spLocks noGrp="1"/>
          </p:cNvSpPr>
          <p:nvPr>
            <p:ph type="title"/>
          </p:nvPr>
        </p:nvSpPr>
        <p:spPr>
          <a:xfrm>
            <a:off x="360001" y="240001"/>
            <a:ext cx="7338609" cy="545143"/>
          </a:xfrm>
          <a:prstGeom prst="rect">
            <a:avLst/>
          </a:prstGeom>
          <a:noFill/>
        </p:spPr>
        <p:txBody>
          <a:bodyPr lIns="0" tIns="0" rIns="0" bIns="0"/>
          <a:lstStyle>
            <a:lvl1pPr>
              <a:defRPr sz="2400" b="0" i="0" baseline="0">
                <a:solidFill>
                  <a:schemeClr val="bg1"/>
                </a:solidFill>
                <a:latin typeface="+mj-lt"/>
              </a:defRPr>
            </a:lvl1pPr>
          </a:lstStyle>
          <a:p>
            <a:pPr lvl="0"/>
            <a:endParaRPr lang="en-GB"/>
          </a:p>
        </p:txBody>
      </p:sp>
      <p:pic>
        <p:nvPicPr>
          <p:cNvPr id="8" name="Picture 7" descr="A close up of a logo&#10;&#10;Description automatically generated">
            <a:extLst>
              <a:ext uri="{FF2B5EF4-FFF2-40B4-BE49-F238E27FC236}">
                <a16:creationId xmlns:a16="http://schemas.microsoft.com/office/drawing/2014/main" id="{2172BC08-6634-7B49-AB76-DC825E7D987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624000" y="6234213"/>
            <a:ext cx="2160000" cy="216131"/>
          </a:xfrm>
          <a:prstGeom prst="rect">
            <a:avLst/>
          </a:prstGeom>
        </p:spPr>
      </p:pic>
    </p:spTree>
    <p:extLst>
      <p:ext uri="{BB962C8B-B14F-4D97-AF65-F5344CB8AC3E}">
        <p14:creationId xmlns:p14="http://schemas.microsoft.com/office/powerpoint/2010/main" val="220287158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Column Bullet Slide">
    <p:bg>
      <p:bgRef idx="1001">
        <a:schemeClr val="bg1"/>
      </p:bgRef>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7D4A3466-C53B-2D43-8846-D35FD92E1D7C}"/>
              </a:ext>
            </a:extLst>
          </p:cNvPr>
          <p:cNvSpPr>
            <a:spLocks noGrp="1"/>
          </p:cNvSpPr>
          <p:nvPr>
            <p:ph type="body" sz="quarter" idx="15"/>
          </p:nvPr>
        </p:nvSpPr>
        <p:spPr>
          <a:xfrm>
            <a:off x="4760257" y="1200000"/>
            <a:ext cx="3494743" cy="4066501"/>
          </a:xfrm>
          <a:prstGeom prst="rect">
            <a:avLst/>
          </a:prstGeom>
        </p:spPr>
        <p:txBody>
          <a:bodyPr lIns="0" tIns="0" rIns="0" bIns="0" numCol="1" spcCol="288000"/>
          <a:lstStyle>
            <a:lvl1pPr marL="126000" indent="-126000">
              <a:lnSpc>
                <a:spcPct val="130000"/>
              </a:lnSpc>
              <a:buFont typeface="Arial" panose="020B0604020202020204" pitchFamily="34" charset="0"/>
              <a:buChar char="•"/>
              <a:defRPr sz="1600" baseline="0">
                <a:latin typeface="+mn-lt"/>
              </a:defRPr>
            </a:lvl1pPr>
            <a:lvl2pPr marL="600060" indent="-257168">
              <a:buFont typeface="Arial" panose="020B0604020202020204" pitchFamily="34" charset="0"/>
              <a:buChar char="•"/>
              <a:defRPr/>
            </a:lvl2pPr>
            <a:lvl3pPr marL="685783" indent="0">
              <a:buNone/>
              <a:defRPr/>
            </a:lvl3pPr>
            <a:lvl4pPr marL="1028675" indent="0">
              <a:buNone/>
              <a:defRPr/>
            </a:lvl4pPr>
            <a:lvl5pPr marL="1371566" indent="0">
              <a:buNone/>
              <a:defRPr/>
            </a:lvl5pPr>
          </a:lstStyle>
          <a:p>
            <a:pPr lvl="0"/>
            <a:endParaRPr lang="en-GB"/>
          </a:p>
        </p:txBody>
      </p:sp>
      <p:sp>
        <p:nvSpPr>
          <p:cNvPr id="7" name="Rectangle 6">
            <a:extLst>
              <a:ext uri="{FF2B5EF4-FFF2-40B4-BE49-F238E27FC236}">
                <a16:creationId xmlns:a16="http://schemas.microsoft.com/office/drawing/2014/main" id="{34CECD5A-4151-594E-9716-F81E943AF2B4}"/>
              </a:ext>
            </a:extLst>
          </p:cNvPr>
          <p:cNvSpPr/>
          <p:nvPr userDrawn="1"/>
        </p:nvSpPr>
        <p:spPr>
          <a:xfrm>
            <a:off x="0" y="1"/>
            <a:ext cx="9144000" cy="960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ACC892-52E8-134D-B416-71B5E7115942}"/>
              </a:ext>
            </a:extLst>
          </p:cNvPr>
          <p:cNvSpPr/>
          <p:nvPr userDrawn="1"/>
        </p:nvSpPr>
        <p:spPr>
          <a:xfrm>
            <a:off x="0" y="5895585"/>
            <a:ext cx="9144000" cy="24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CC53BDA-ABB7-9440-96C2-B1A1E6BB2966}"/>
              </a:ext>
            </a:extLst>
          </p:cNvPr>
          <p:cNvSpPr>
            <a:spLocks noGrp="1"/>
          </p:cNvSpPr>
          <p:nvPr>
            <p:ph type="title"/>
          </p:nvPr>
        </p:nvSpPr>
        <p:spPr>
          <a:xfrm>
            <a:off x="360001" y="240001"/>
            <a:ext cx="7338609" cy="545143"/>
          </a:xfrm>
          <a:prstGeom prst="rect">
            <a:avLst/>
          </a:prstGeom>
          <a:noFill/>
        </p:spPr>
        <p:txBody>
          <a:bodyPr lIns="0" tIns="0" rIns="0" bIns="0"/>
          <a:lstStyle>
            <a:lvl1pPr>
              <a:defRPr sz="2400" b="0" i="0" baseline="0">
                <a:solidFill>
                  <a:schemeClr val="bg1"/>
                </a:solidFill>
                <a:latin typeface="+mj-lt"/>
              </a:defRPr>
            </a:lvl1pPr>
          </a:lstStyle>
          <a:p>
            <a:pPr lvl="0"/>
            <a:endParaRPr lang="en-GB"/>
          </a:p>
        </p:txBody>
      </p:sp>
      <p:sp>
        <p:nvSpPr>
          <p:cNvPr id="12" name="Content Placeholder 6">
            <a:extLst>
              <a:ext uri="{FF2B5EF4-FFF2-40B4-BE49-F238E27FC236}">
                <a16:creationId xmlns:a16="http://schemas.microsoft.com/office/drawing/2014/main" id="{9BCB2D82-6487-C24B-ADC9-0337D2A91DBF}"/>
              </a:ext>
            </a:extLst>
          </p:cNvPr>
          <p:cNvSpPr>
            <a:spLocks noGrp="1"/>
          </p:cNvSpPr>
          <p:nvPr>
            <p:ph sz="quarter" idx="16"/>
          </p:nvPr>
        </p:nvSpPr>
        <p:spPr>
          <a:xfrm>
            <a:off x="720002" y="1200001"/>
            <a:ext cx="3494742" cy="4066500"/>
          </a:xfrm>
          <a:prstGeom prst="rect">
            <a:avLst/>
          </a:prstGeom>
        </p:spPr>
        <p:txBody>
          <a:bodyPr lIns="0" tIns="0" rIns="0" bIns="0"/>
          <a:lstStyle>
            <a:lvl1pPr marL="0" indent="0">
              <a:buNone/>
              <a:defRPr sz="1800" baseline="0">
                <a:latin typeface="+mn-lt"/>
              </a:defRPr>
            </a:lvl1pPr>
          </a:lstStyle>
          <a:p>
            <a:pPr lvl="0"/>
            <a:endParaRPr lang="en-GB"/>
          </a:p>
        </p:txBody>
      </p:sp>
      <p:pic>
        <p:nvPicPr>
          <p:cNvPr id="8" name="Picture 7" descr="A close up of a logo&#10;&#10;Description automatically generated">
            <a:extLst>
              <a:ext uri="{FF2B5EF4-FFF2-40B4-BE49-F238E27FC236}">
                <a16:creationId xmlns:a16="http://schemas.microsoft.com/office/drawing/2014/main" id="{2172BC08-6634-7B49-AB76-DC825E7D987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624000" y="6234213"/>
            <a:ext cx="2160000" cy="216131"/>
          </a:xfrm>
          <a:prstGeom prst="rect">
            <a:avLst/>
          </a:prstGeom>
        </p:spPr>
      </p:pic>
    </p:spTree>
    <p:extLst>
      <p:ext uri="{BB962C8B-B14F-4D97-AF65-F5344CB8AC3E}">
        <p14:creationId xmlns:p14="http://schemas.microsoft.com/office/powerpoint/2010/main" val="14271408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bg>
      <p:bgRef idx="1001">
        <a:schemeClr val="bg1"/>
      </p:bgRef>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8FE00CF-9C00-4A06-81B8-C426BFE97AFB}"/>
              </a:ext>
            </a:extLst>
          </p:cNvPr>
          <p:cNvSpPr>
            <a:spLocks noGrp="1"/>
          </p:cNvSpPr>
          <p:nvPr>
            <p:ph type="body" sz="quarter" idx="11"/>
          </p:nvPr>
        </p:nvSpPr>
        <p:spPr>
          <a:xfrm>
            <a:off x="720001" y="4800001"/>
            <a:ext cx="4463805" cy="373871"/>
          </a:xfrm>
          <a:prstGeom prst="rect">
            <a:avLst/>
          </a:prstGeom>
        </p:spPr>
        <p:txBody>
          <a:bodyPr lIns="0" tIns="0" rIns="0" bIns="0"/>
          <a:lstStyle>
            <a:lvl1pPr marL="0" indent="0">
              <a:buNone/>
              <a:defRPr sz="1500" b="0" i="0" baseline="0">
                <a:latin typeface="+mn-lt"/>
              </a:defRPr>
            </a:lvl1pPr>
          </a:lstStyle>
          <a:p>
            <a:pPr lvl="0"/>
            <a:endParaRPr lang="en-GB"/>
          </a:p>
        </p:txBody>
      </p:sp>
      <p:sp>
        <p:nvSpPr>
          <p:cNvPr id="3" name="Text Placeholder 2">
            <a:extLst>
              <a:ext uri="{FF2B5EF4-FFF2-40B4-BE49-F238E27FC236}">
                <a16:creationId xmlns:a16="http://schemas.microsoft.com/office/drawing/2014/main" id="{6F4BF7D8-535A-4E08-9D00-7D40365A4AF2}"/>
              </a:ext>
            </a:extLst>
          </p:cNvPr>
          <p:cNvSpPr>
            <a:spLocks noGrp="1"/>
          </p:cNvSpPr>
          <p:nvPr>
            <p:ph type="body" sz="quarter" idx="12"/>
          </p:nvPr>
        </p:nvSpPr>
        <p:spPr>
          <a:xfrm>
            <a:off x="720002" y="1440001"/>
            <a:ext cx="7703999" cy="2593479"/>
          </a:xfrm>
          <a:prstGeom prst="rect">
            <a:avLst/>
          </a:prstGeom>
        </p:spPr>
        <p:txBody>
          <a:bodyPr lIns="0" tIns="0" rIns="0" bIns="0"/>
          <a:lstStyle>
            <a:lvl1pPr marL="0" indent="0">
              <a:lnSpc>
                <a:spcPct val="120000"/>
              </a:lnSpc>
              <a:buNone/>
              <a:defRPr sz="2700" b="0" i="0" baseline="0">
                <a:latin typeface="+mn-lt"/>
              </a:defRPr>
            </a:lvl1pPr>
            <a:lvl2pPr marL="342892" indent="0">
              <a:lnSpc>
                <a:spcPct val="130000"/>
              </a:lnSpc>
              <a:buNone/>
              <a:defRPr sz="2400">
                <a:latin typeface="+mj-lt"/>
              </a:defRPr>
            </a:lvl2pPr>
            <a:lvl3pPr marL="685783" indent="0">
              <a:lnSpc>
                <a:spcPct val="130000"/>
              </a:lnSpc>
              <a:buNone/>
              <a:defRPr sz="2400">
                <a:latin typeface="+mj-lt"/>
              </a:defRPr>
            </a:lvl3pPr>
            <a:lvl4pPr marL="1028675" indent="0">
              <a:lnSpc>
                <a:spcPct val="130000"/>
              </a:lnSpc>
              <a:buNone/>
              <a:defRPr sz="2400">
                <a:latin typeface="+mj-lt"/>
              </a:defRPr>
            </a:lvl4pPr>
            <a:lvl5pPr marL="1371566" indent="0">
              <a:lnSpc>
                <a:spcPct val="130000"/>
              </a:lnSpc>
              <a:buNone/>
              <a:defRPr sz="2400">
                <a:latin typeface="+mj-lt"/>
              </a:defRPr>
            </a:lvl5pPr>
          </a:lstStyle>
          <a:p>
            <a:pPr lvl="0"/>
            <a:endParaRPr lang="en-GB"/>
          </a:p>
        </p:txBody>
      </p:sp>
      <p:sp>
        <p:nvSpPr>
          <p:cNvPr id="8" name="Rectangle 7">
            <a:extLst>
              <a:ext uri="{FF2B5EF4-FFF2-40B4-BE49-F238E27FC236}">
                <a16:creationId xmlns:a16="http://schemas.microsoft.com/office/drawing/2014/main" id="{71E3C6D9-CBC7-F64C-835E-A09EA68490DF}"/>
              </a:ext>
            </a:extLst>
          </p:cNvPr>
          <p:cNvSpPr/>
          <p:nvPr userDrawn="1"/>
        </p:nvSpPr>
        <p:spPr>
          <a:xfrm>
            <a:off x="0" y="-3"/>
            <a:ext cx="9144000" cy="960000"/>
          </a:xfrm>
          <a:prstGeom prst="rect">
            <a:avLst/>
          </a:prstGeom>
          <a:solidFill>
            <a:srgbClr val="ED1C24"/>
          </a:solidFill>
          <a:ln>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1C9D0BC-509F-9246-8520-A8F1D2F70B36}"/>
              </a:ext>
            </a:extLst>
          </p:cNvPr>
          <p:cNvSpPr>
            <a:spLocks noGrp="1"/>
          </p:cNvSpPr>
          <p:nvPr>
            <p:ph type="title"/>
          </p:nvPr>
        </p:nvSpPr>
        <p:spPr>
          <a:xfrm>
            <a:off x="360001" y="240001"/>
            <a:ext cx="7338609" cy="545143"/>
          </a:xfrm>
          <a:prstGeom prst="rect">
            <a:avLst/>
          </a:prstGeom>
          <a:noFill/>
        </p:spPr>
        <p:txBody>
          <a:bodyPr lIns="0" tIns="0" rIns="0" bIns="0"/>
          <a:lstStyle>
            <a:lvl1pPr>
              <a:defRPr sz="2400" b="0" i="0" baseline="0">
                <a:solidFill>
                  <a:schemeClr val="bg1"/>
                </a:solidFill>
                <a:latin typeface="+mj-lt"/>
              </a:defRPr>
            </a:lvl1pPr>
          </a:lstStyle>
          <a:p>
            <a:pPr lvl="0"/>
            <a:endParaRPr lang="en-GB"/>
          </a:p>
        </p:txBody>
      </p:sp>
      <p:sp>
        <p:nvSpPr>
          <p:cNvPr id="9" name="Rectangle 8">
            <a:extLst>
              <a:ext uri="{FF2B5EF4-FFF2-40B4-BE49-F238E27FC236}">
                <a16:creationId xmlns:a16="http://schemas.microsoft.com/office/drawing/2014/main" id="{E65AFEC3-D5A3-4848-A672-6FA97D2DB341}"/>
              </a:ext>
            </a:extLst>
          </p:cNvPr>
          <p:cNvSpPr/>
          <p:nvPr userDrawn="1"/>
        </p:nvSpPr>
        <p:spPr>
          <a:xfrm>
            <a:off x="0" y="5895585"/>
            <a:ext cx="9144000" cy="24000"/>
          </a:xfrm>
          <a:prstGeom prst="rect">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2172BC08-6634-7B49-AB76-DC825E7D987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624000" y="6234213"/>
            <a:ext cx="2160000" cy="216131"/>
          </a:xfrm>
          <a:prstGeom prst="rect">
            <a:avLst/>
          </a:prstGeom>
        </p:spPr>
      </p:pic>
    </p:spTree>
    <p:extLst>
      <p:ext uri="{BB962C8B-B14F-4D97-AF65-F5344CB8AC3E}">
        <p14:creationId xmlns:p14="http://schemas.microsoft.com/office/powerpoint/2010/main" val="257258968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51827"/>
      </p:ext>
    </p:extLst>
  </p:cSld>
  <p:clrMap bg1="lt1" tx1="dk1" bg2="lt2" tx2="dk2" accent1="accent1" accent2="accent2" accent3="accent3" accent4="accent4" accent5="accent5" accent6="accent6" hlink="hlink" folHlink="folHlink"/>
  <p:sldLayoutIdLst>
    <p:sldLayoutId id="2147483678" r:id="rId1"/>
    <p:sldLayoutId id="2147483689" r:id="rId2"/>
    <p:sldLayoutId id="2147483690" r:id="rId3"/>
    <p:sldLayoutId id="2147483691" r:id="rId4"/>
    <p:sldLayoutId id="2147483680" r:id="rId5"/>
    <p:sldLayoutId id="2147483687" r:id="rId6"/>
    <p:sldLayoutId id="2147483681" r:id="rId7"/>
    <p:sldLayoutId id="2147483688" r:id="rId8"/>
    <p:sldLayoutId id="2147483682" r:id="rId9"/>
    <p:sldLayoutId id="2147483683" r:id="rId10"/>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975D8-2628-896A-E953-2BDD351EF50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60A9CF-417F-3BE5-10D6-3461E89FE71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9AA3EC-7B00-7DC5-A98F-FE63BCF691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0531157-B53D-4B9E-87BD-6D36DDCA41F0}" type="datetimeFigureOut">
              <a:rPr lang="en-GB" smtClean="0"/>
              <a:t>13/04/2026</a:t>
            </a:fld>
            <a:endParaRPr lang="en-GB"/>
          </a:p>
        </p:txBody>
      </p:sp>
      <p:sp>
        <p:nvSpPr>
          <p:cNvPr id="5" name="Footer Placeholder 4">
            <a:extLst>
              <a:ext uri="{FF2B5EF4-FFF2-40B4-BE49-F238E27FC236}">
                <a16:creationId xmlns:a16="http://schemas.microsoft.com/office/drawing/2014/main" id="{B827C3A1-9424-5FB5-FBEB-CDD823CFF0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D7CCA75-9AA7-4530-5DDD-09335953314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7434677-C042-450E-B0EC-344BED729B74}" type="slidenum">
              <a:rPr lang="en-GB" smtClean="0"/>
              <a:t>‹#›</a:t>
            </a:fld>
            <a:endParaRPr lang="en-GB"/>
          </a:p>
        </p:txBody>
      </p:sp>
    </p:spTree>
    <p:extLst>
      <p:ext uri="{BB962C8B-B14F-4D97-AF65-F5344CB8AC3E}">
        <p14:creationId xmlns:p14="http://schemas.microsoft.com/office/powerpoint/2010/main" val="40226409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3.sv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37397"/>
            <a:ext cx="9143999"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02E099-8A7C-054C-894A-E4CE8888DD52}"/>
              </a:ext>
            </a:extLst>
          </p:cNvPr>
          <p:cNvSpPr>
            <a:spLocks noGrp="1"/>
          </p:cNvSpPr>
          <p:nvPr>
            <p:ph type="ctrTitle"/>
          </p:nvPr>
        </p:nvSpPr>
        <p:spPr>
          <a:xfrm>
            <a:off x="442168" y="5505709"/>
            <a:ext cx="5261625" cy="1019449"/>
          </a:xfrm>
        </p:spPr>
        <p:txBody>
          <a:bodyPr vert="horz" lIns="91440" tIns="45720" rIns="91440" bIns="45720" rtlCol="0" anchor="ctr">
            <a:normAutofit fontScale="90000"/>
          </a:bodyPr>
          <a:lstStyle/>
          <a:p>
            <a:pPr defTabSz="914400">
              <a:lnSpc>
                <a:spcPct val="90000"/>
              </a:lnSpc>
            </a:pPr>
            <a:r>
              <a:rPr lang="en-US" b="0" dirty="0">
                <a:solidFill>
                  <a:schemeClr val="tx1"/>
                </a:solidFill>
                <a:cs typeface="+mj-cs"/>
              </a:rPr>
              <a:t>Join us for a Tiny Adventure!</a:t>
            </a:r>
            <a:br>
              <a:rPr lang="en-US" sz="1500" b="0" dirty="0">
                <a:solidFill>
                  <a:schemeClr val="tx1"/>
                </a:solidFill>
                <a:cs typeface="+mj-cs"/>
              </a:rPr>
            </a:br>
            <a:br>
              <a:rPr lang="en-US" sz="1500" dirty="0">
                <a:solidFill>
                  <a:schemeClr val="tx1"/>
                </a:solidFill>
                <a:cs typeface="+mj-cs"/>
              </a:rPr>
            </a:br>
            <a:br>
              <a:rPr lang="en-US" sz="1500" dirty="0">
                <a:solidFill>
                  <a:schemeClr val="tx1"/>
                </a:solidFill>
                <a:cs typeface="+mj-cs"/>
              </a:rPr>
            </a:br>
            <a:endParaRPr lang="en-US" sz="1500" dirty="0">
              <a:solidFill>
                <a:schemeClr val="tx1"/>
              </a:solidFill>
              <a:cs typeface="+mj-cs"/>
            </a:endParaRPr>
          </a:p>
        </p:txBody>
      </p:sp>
      <p:sp>
        <p:nvSpPr>
          <p:cNvPr id="16" name="Subtitle 15">
            <a:extLst>
              <a:ext uri="{FF2B5EF4-FFF2-40B4-BE49-F238E27FC236}">
                <a16:creationId xmlns:a16="http://schemas.microsoft.com/office/drawing/2014/main" id="{95D731AB-3337-3440-8907-7AE03A6FFAEB}"/>
              </a:ext>
            </a:extLst>
          </p:cNvPr>
          <p:cNvSpPr>
            <a:spLocks noGrp="1"/>
          </p:cNvSpPr>
          <p:nvPr>
            <p:ph type="subTitle" idx="1"/>
          </p:nvPr>
        </p:nvSpPr>
        <p:spPr>
          <a:xfrm>
            <a:off x="5703794" y="5505709"/>
            <a:ext cx="3086100" cy="1019449"/>
          </a:xfrm>
        </p:spPr>
        <p:txBody>
          <a:bodyPr vert="horz" lIns="91440" tIns="45720" rIns="91440" bIns="45720" rtlCol="0" anchor="ctr">
            <a:normAutofit/>
          </a:bodyPr>
          <a:lstStyle/>
          <a:p>
            <a:pPr algn="r" defTabSz="914400">
              <a:lnSpc>
                <a:spcPct val="90000"/>
              </a:lnSpc>
              <a:spcBef>
                <a:spcPts val="1000"/>
              </a:spcBef>
            </a:pPr>
            <a:r>
              <a:rPr lang="en-US" sz="1700" b="1" dirty="0">
                <a:cs typeface="+mn-cs"/>
              </a:rPr>
              <a:t>Affelia Wibisono </a:t>
            </a:r>
            <a:br>
              <a:rPr lang="en-US" sz="1700" b="1" dirty="0">
                <a:cs typeface="+mn-cs"/>
              </a:rPr>
            </a:br>
            <a:r>
              <a:rPr lang="en-US" sz="1700" b="1" dirty="0">
                <a:cs typeface="+mn-cs"/>
              </a:rPr>
              <a:t>and Toby Shannon-Smith</a:t>
            </a:r>
          </a:p>
        </p:txBody>
      </p:sp>
      <p:pic>
        <p:nvPicPr>
          <p:cNvPr id="1026" name="Picture 2" descr="Fresh snow from Dec. 12, 2008. Hanover, NH. Collected and imaged by Si Chen. Columnar grain with end caps. Detail showing sublimation of flake. ">
            <a:extLst>
              <a:ext uri="{FF2B5EF4-FFF2-40B4-BE49-F238E27FC236}">
                <a16:creationId xmlns:a16="http://schemas.microsoft.com/office/drawing/2014/main" id="{6BB78C81-02BB-AC0C-2367-B6E612903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493460"/>
            <a:ext cx="9144000" cy="563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797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6EFB-FEF0-F908-D3F3-DE4467D0B72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0F3CCC0-2A51-5A66-8D5E-60C245EA595A}"/>
              </a:ext>
            </a:extLst>
          </p:cNvPr>
          <p:cNvSpPr>
            <a:spLocks noGrp="1"/>
          </p:cNvSpPr>
          <p:nvPr>
            <p:ph idx="1"/>
          </p:nvPr>
        </p:nvSpPr>
        <p:spPr/>
        <p:txBody>
          <a:bodyPr/>
          <a:lstStyle/>
          <a:p>
            <a:endParaRPr lang="en-GB"/>
          </a:p>
        </p:txBody>
      </p:sp>
      <p:pic>
        <p:nvPicPr>
          <p:cNvPr id="5122" name="Picture 2">
            <a:extLst>
              <a:ext uri="{FF2B5EF4-FFF2-40B4-BE49-F238E27FC236}">
                <a16:creationId xmlns:a16="http://schemas.microsoft.com/office/drawing/2014/main" id="{08CEA3BB-CD8A-5A16-A0B6-403D897730F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587"/>
            <a:ext cx="9144000" cy="722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305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6EFB-FEF0-F908-D3F3-DE4467D0B72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0F3CCC0-2A51-5A66-8D5E-60C245EA595A}"/>
              </a:ext>
            </a:extLst>
          </p:cNvPr>
          <p:cNvSpPr>
            <a:spLocks noGrp="1"/>
          </p:cNvSpPr>
          <p:nvPr>
            <p:ph idx="1"/>
          </p:nvPr>
        </p:nvSpPr>
        <p:spPr/>
        <p:txBody>
          <a:bodyPr/>
          <a:lstStyle/>
          <a:p>
            <a:endParaRPr lang="en-GB"/>
          </a:p>
        </p:txBody>
      </p:sp>
      <p:pic>
        <p:nvPicPr>
          <p:cNvPr id="5122" name="Picture 2" descr="A close-up image of dust taken by a microscope.">
            <a:extLst>
              <a:ext uri="{FF2B5EF4-FFF2-40B4-BE49-F238E27FC236}">
                <a16:creationId xmlns:a16="http://schemas.microsoft.com/office/drawing/2014/main" id="{08CEA3BB-CD8A-5A16-A0B6-403D89773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398"/>
            <a:ext cx="9144000" cy="72215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65644D-821A-84E4-0BCB-78CE1ECAB188}"/>
              </a:ext>
            </a:extLst>
          </p:cNvPr>
          <p:cNvSpPr/>
          <p:nvPr/>
        </p:nvSpPr>
        <p:spPr>
          <a:xfrm rot="20462301">
            <a:off x="550042" y="2965399"/>
            <a:ext cx="8118501" cy="1084912"/>
          </a:xfrm>
          <a:prstGeom prst="rect">
            <a:avLst/>
          </a:prstGeom>
          <a:noFill/>
        </p:spPr>
        <p:txBody>
          <a:bodyPr wrap="square" lIns="68580" tIns="34290" rIns="68580" bIns="34290">
            <a:spAutoFit/>
            <a:scene3d>
              <a:camera prst="orthographicFront"/>
              <a:lightRig rig="threePt" dir="t"/>
            </a:scene3d>
            <a:sp3d>
              <a:bevelB w="12700"/>
            </a:sp3d>
          </a:bodyPr>
          <a:lstStyle/>
          <a:p>
            <a:pPr algn="ctr" defTabSz="685800"/>
            <a:r>
              <a:rPr lang="en-US" sz="6600">
                <a:solidFill>
                  <a:prstClr val="white"/>
                </a:solidFill>
                <a:effectLst>
                  <a:glow rad="317500">
                    <a:srgbClr val="FFFF00">
                      <a:alpha val="67000"/>
                    </a:srgbClr>
                  </a:glow>
                </a:effectLst>
                <a:latin typeface="Broadway" panose="04040905080B02020502" pitchFamily="82" charset="0"/>
              </a:rPr>
              <a:t>Dust!</a:t>
            </a:r>
          </a:p>
        </p:txBody>
      </p:sp>
    </p:spTree>
    <p:extLst>
      <p:ext uri="{BB962C8B-B14F-4D97-AF65-F5344CB8AC3E}">
        <p14:creationId xmlns:p14="http://schemas.microsoft.com/office/powerpoint/2010/main" val="2065292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37397"/>
            <a:ext cx="9143999"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02E099-8A7C-054C-894A-E4CE8888DD52}"/>
              </a:ext>
            </a:extLst>
          </p:cNvPr>
          <p:cNvSpPr>
            <a:spLocks noGrp="1"/>
          </p:cNvSpPr>
          <p:nvPr>
            <p:ph type="ctrTitle"/>
          </p:nvPr>
        </p:nvSpPr>
        <p:spPr>
          <a:xfrm>
            <a:off x="442168" y="5505709"/>
            <a:ext cx="5261625" cy="1019449"/>
          </a:xfrm>
        </p:spPr>
        <p:txBody>
          <a:bodyPr vert="horz" lIns="91440" tIns="45720" rIns="91440" bIns="45720" rtlCol="0" anchor="ctr">
            <a:normAutofit fontScale="90000"/>
          </a:bodyPr>
          <a:lstStyle/>
          <a:p>
            <a:pPr defTabSz="914400">
              <a:lnSpc>
                <a:spcPct val="90000"/>
              </a:lnSpc>
            </a:pPr>
            <a:r>
              <a:rPr lang="en-US" b="0" dirty="0">
                <a:solidFill>
                  <a:schemeClr val="tx1"/>
                </a:solidFill>
                <a:cs typeface="+mj-cs"/>
              </a:rPr>
              <a:t>Join us for a Tiny Adventure!</a:t>
            </a:r>
            <a:br>
              <a:rPr lang="en-US" sz="1500" b="0" dirty="0">
                <a:solidFill>
                  <a:schemeClr val="tx1"/>
                </a:solidFill>
                <a:cs typeface="+mj-cs"/>
              </a:rPr>
            </a:br>
            <a:br>
              <a:rPr lang="en-US" sz="1500" dirty="0">
                <a:solidFill>
                  <a:schemeClr val="tx1"/>
                </a:solidFill>
                <a:cs typeface="+mj-cs"/>
              </a:rPr>
            </a:br>
            <a:br>
              <a:rPr lang="en-US" sz="1500" dirty="0">
                <a:solidFill>
                  <a:schemeClr val="tx1"/>
                </a:solidFill>
                <a:cs typeface="+mj-cs"/>
              </a:rPr>
            </a:br>
            <a:endParaRPr lang="en-US" sz="1500" dirty="0">
              <a:solidFill>
                <a:schemeClr val="tx1"/>
              </a:solidFill>
              <a:cs typeface="+mj-cs"/>
            </a:endParaRPr>
          </a:p>
        </p:txBody>
      </p:sp>
      <p:sp>
        <p:nvSpPr>
          <p:cNvPr id="16" name="Subtitle 15">
            <a:extLst>
              <a:ext uri="{FF2B5EF4-FFF2-40B4-BE49-F238E27FC236}">
                <a16:creationId xmlns:a16="http://schemas.microsoft.com/office/drawing/2014/main" id="{95D731AB-3337-3440-8907-7AE03A6FFAEB}"/>
              </a:ext>
            </a:extLst>
          </p:cNvPr>
          <p:cNvSpPr>
            <a:spLocks noGrp="1"/>
          </p:cNvSpPr>
          <p:nvPr>
            <p:ph type="subTitle" idx="1"/>
          </p:nvPr>
        </p:nvSpPr>
        <p:spPr>
          <a:xfrm>
            <a:off x="5703794" y="5505709"/>
            <a:ext cx="3086100" cy="1019449"/>
          </a:xfrm>
        </p:spPr>
        <p:txBody>
          <a:bodyPr vert="horz" lIns="91440" tIns="45720" rIns="91440" bIns="45720" rtlCol="0" anchor="ctr">
            <a:normAutofit/>
          </a:bodyPr>
          <a:lstStyle/>
          <a:p>
            <a:pPr algn="r" defTabSz="914400">
              <a:lnSpc>
                <a:spcPct val="90000"/>
              </a:lnSpc>
              <a:spcBef>
                <a:spcPts val="1000"/>
              </a:spcBef>
            </a:pPr>
            <a:r>
              <a:rPr lang="en-US" sz="1700" b="1">
                <a:cs typeface="+mn-cs"/>
              </a:rPr>
              <a:t>Imogen Thompson and Toby Shannon-Smith</a:t>
            </a:r>
          </a:p>
        </p:txBody>
      </p:sp>
      <p:pic>
        <p:nvPicPr>
          <p:cNvPr id="1026" name="Picture 2" descr="Fresh snow from Dec. 12, 2008. Hanover, NH. Collected and imaged by Si Chen. Columnar grain with end caps. Detail showing sublimation of flake. ">
            <a:extLst>
              <a:ext uri="{FF2B5EF4-FFF2-40B4-BE49-F238E27FC236}">
                <a16:creationId xmlns:a16="http://schemas.microsoft.com/office/drawing/2014/main" id="{6BB78C81-02BB-AC0C-2367-B6E612903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49659" y="-125148"/>
            <a:ext cx="11339998" cy="69831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FBD5DC0-EA35-F9C0-60DB-02A77AB7BA7E}"/>
              </a:ext>
            </a:extLst>
          </p:cNvPr>
          <p:cNvSpPr/>
          <p:nvPr/>
        </p:nvSpPr>
        <p:spPr>
          <a:xfrm rot="20462301">
            <a:off x="550042" y="2965399"/>
            <a:ext cx="8118501" cy="1084912"/>
          </a:xfrm>
          <a:prstGeom prst="rect">
            <a:avLst/>
          </a:prstGeom>
          <a:noFill/>
        </p:spPr>
        <p:txBody>
          <a:bodyPr wrap="square" lIns="68580" tIns="34290" rIns="68580" bIns="34290">
            <a:spAutoFit/>
            <a:scene3d>
              <a:camera prst="orthographicFront"/>
              <a:lightRig rig="threePt" dir="t"/>
            </a:scene3d>
            <a:sp3d>
              <a:bevelB w="12700"/>
            </a:sp3d>
          </a:bodyPr>
          <a:lstStyle/>
          <a:p>
            <a:pPr algn="ctr" defTabSz="685800"/>
            <a:r>
              <a:rPr lang="en-US" sz="6600" dirty="0">
                <a:solidFill>
                  <a:prstClr val="white"/>
                </a:solidFill>
                <a:effectLst>
                  <a:glow rad="317500">
                    <a:srgbClr val="FFFF00">
                      <a:alpha val="67000"/>
                    </a:srgbClr>
                  </a:glow>
                </a:effectLst>
                <a:latin typeface="Broadway" panose="04040905080B02020502" pitchFamily="82" charset="0"/>
              </a:rPr>
              <a:t>Bonus point!</a:t>
            </a:r>
          </a:p>
        </p:txBody>
      </p:sp>
    </p:spTree>
    <p:extLst>
      <p:ext uri="{BB962C8B-B14F-4D97-AF65-F5344CB8AC3E}">
        <p14:creationId xmlns:p14="http://schemas.microsoft.com/office/powerpoint/2010/main" val="1039906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of molecules and machinery">
            <a:extLst>
              <a:ext uri="{FF2B5EF4-FFF2-40B4-BE49-F238E27FC236}">
                <a16:creationId xmlns:a16="http://schemas.microsoft.com/office/drawing/2014/main" id="{24E5767D-FF45-A269-8FC1-AA339BA2E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576" y="-23615"/>
            <a:ext cx="10671717" cy="6905229"/>
          </a:xfrm>
          <a:prstGeom prst="rect">
            <a:avLst/>
          </a:prstGeom>
        </p:spPr>
      </p:pic>
      <p:sp>
        <p:nvSpPr>
          <p:cNvPr id="6" name="TextBox 5">
            <a:extLst>
              <a:ext uri="{FF2B5EF4-FFF2-40B4-BE49-F238E27FC236}">
                <a16:creationId xmlns:a16="http://schemas.microsoft.com/office/drawing/2014/main" id="{08094E4A-5478-B8FE-03E1-AD4015F494EB}"/>
              </a:ext>
            </a:extLst>
          </p:cNvPr>
          <p:cNvSpPr txBox="1"/>
          <p:nvPr/>
        </p:nvSpPr>
        <p:spPr>
          <a:xfrm>
            <a:off x="278780" y="2531327"/>
            <a:ext cx="8411823" cy="2318865"/>
          </a:xfrm>
          <a:prstGeom prst="rect">
            <a:avLst/>
          </a:prstGeom>
          <a:noFill/>
        </p:spPr>
        <p:txBody>
          <a:bodyPr wrap="none" rtlCol="0">
            <a:prstTxWarp prst="textFadeRight">
              <a:avLst>
                <a:gd name="adj" fmla="val 36053"/>
              </a:avLst>
            </a:prstTxWarp>
            <a:spAutoFit/>
          </a:bodyPr>
          <a:lstStyle/>
          <a:p>
            <a:pPr defTabSz="685800"/>
            <a:r>
              <a:rPr lang="en-GB" sz="4000">
                <a:solidFill>
                  <a:prstClr val="black"/>
                </a:solidFill>
                <a:latin typeface="Amasis MT Pro Black" panose="02040A04050005020304" pitchFamily="18" charset="0"/>
              </a:rPr>
              <a:t>A tour of the (very, very) tiny…</a:t>
            </a:r>
          </a:p>
        </p:txBody>
      </p:sp>
    </p:spTree>
    <p:extLst>
      <p:ext uri="{BB962C8B-B14F-4D97-AF65-F5344CB8AC3E}">
        <p14:creationId xmlns:p14="http://schemas.microsoft.com/office/powerpoint/2010/main" val="3605360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ntainer of salt lying on its side with some salt spilled on the table.">
            <a:extLst>
              <a:ext uri="{FF2B5EF4-FFF2-40B4-BE49-F238E27FC236}">
                <a16:creationId xmlns:a16="http://schemas.microsoft.com/office/drawing/2014/main" id="{199182A4-D14C-74F4-451D-E915EE3A1238}"/>
              </a:ext>
            </a:extLst>
          </p:cNvPr>
          <p:cNvPicPr>
            <a:picLocks noChangeAspect="1"/>
          </p:cNvPicPr>
          <p:nvPr/>
        </p:nvPicPr>
        <p:blipFill>
          <a:blip r:embed="rId3"/>
          <a:stretch>
            <a:fillRect/>
          </a:stretch>
        </p:blipFill>
        <p:spPr>
          <a:xfrm>
            <a:off x="-1160872" y="0"/>
            <a:ext cx="10458840" cy="6858000"/>
          </a:xfrm>
          <a:prstGeom prst="rect">
            <a:avLst/>
          </a:prstGeom>
        </p:spPr>
      </p:pic>
    </p:spTree>
    <p:extLst>
      <p:ext uri="{BB962C8B-B14F-4D97-AF65-F5344CB8AC3E}">
        <p14:creationId xmlns:p14="http://schemas.microsoft.com/office/powerpoint/2010/main" val="2900353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6EFB-FEF0-F908-D3F3-DE4467D0B72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0F3CCC0-2A51-5A66-8D5E-60C245EA595A}"/>
              </a:ext>
            </a:extLst>
          </p:cNvPr>
          <p:cNvSpPr>
            <a:spLocks noGrp="1"/>
          </p:cNvSpPr>
          <p:nvPr>
            <p:ph idx="1"/>
          </p:nvPr>
        </p:nvSpPr>
        <p:spPr/>
        <p:txBody>
          <a:bodyPr/>
          <a:lstStyle/>
          <a:p>
            <a:endParaRPr lang="en-GB"/>
          </a:p>
        </p:txBody>
      </p:sp>
      <p:pic>
        <p:nvPicPr>
          <p:cNvPr id="11266" name="Picture 2" descr="A close-up image of salt taken by a microscope.">
            <a:extLst>
              <a:ext uri="{FF2B5EF4-FFF2-40B4-BE49-F238E27FC236}">
                <a16:creationId xmlns:a16="http://schemas.microsoft.com/office/drawing/2014/main" id="{84960C4B-A9DC-0C75-68B6-3A4CD9F57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0" y="-203096"/>
            <a:ext cx="10591644" cy="706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161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F3CCC0-2A51-5A66-8D5E-60C245EA595A}"/>
              </a:ext>
            </a:extLst>
          </p:cNvPr>
          <p:cNvSpPr>
            <a:spLocks noGrp="1"/>
          </p:cNvSpPr>
          <p:nvPr>
            <p:ph idx="1"/>
          </p:nvPr>
        </p:nvSpPr>
        <p:spPr>
          <a:xfrm>
            <a:off x="628650" y="2374265"/>
            <a:ext cx="7886700" cy="4351338"/>
          </a:xfrm>
        </p:spPr>
        <p:txBody>
          <a:bodyPr/>
          <a:lstStyle/>
          <a:p>
            <a:endParaRPr lang="en-GB"/>
          </a:p>
        </p:txBody>
      </p:sp>
      <p:pic>
        <p:nvPicPr>
          <p:cNvPr id="10242" name="Picture 2" descr="A close-up image of salt taken by a microscope.">
            <a:extLst>
              <a:ext uri="{FF2B5EF4-FFF2-40B4-BE49-F238E27FC236}">
                <a16:creationId xmlns:a16="http://schemas.microsoft.com/office/drawing/2014/main" id="{BDBB0840-6063-8766-F35F-CB8D97AA07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273154"/>
            <a:ext cx="9144000" cy="527816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Right 3" descr="A close-up image of salt taken by a microscope.">
            <a:extLst>
              <a:ext uri="{FF2B5EF4-FFF2-40B4-BE49-F238E27FC236}">
                <a16:creationId xmlns:a16="http://schemas.microsoft.com/office/drawing/2014/main" id="{50321E3C-AE54-7776-3905-FCEE82849CA9}"/>
              </a:ext>
            </a:extLst>
          </p:cNvPr>
          <p:cNvSpPr/>
          <p:nvPr/>
        </p:nvSpPr>
        <p:spPr>
          <a:xfrm rot="21145167" flipV="1">
            <a:off x="5121449" y="4067036"/>
            <a:ext cx="1541328" cy="242787"/>
          </a:xfrm>
          <a:prstGeom prst="leftRightArrow">
            <a:avLst>
              <a:gd name="adj1" fmla="val 31159"/>
              <a:gd name="adj2" fmla="val 318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5" name="TextBox 4">
            <a:extLst>
              <a:ext uri="{FF2B5EF4-FFF2-40B4-BE49-F238E27FC236}">
                <a16:creationId xmlns:a16="http://schemas.microsoft.com/office/drawing/2014/main" id="{98C7B827-EEFA-C6F5-9C9B-4EB453407315}"/>
              </a:ext>
            </a:extLst>
          </p:cNvPr>
          <p:cNvSpPr txBox="1"/>
          <p:nvPr/>
        </p:nvSpPr>
        <p:spPr>
          <a:xfrm rot="21131695">
            <a:off x="5052621" y="3521617"/>
            <a:ext cx="1508746" cy="507831"/>
          </a:xfrm>
          <a:prstGeom prst="rect">
            <a:avLst/>
          </a:prstGeom>
          <a:noFill/>
        </p:spPr>
        <p:txBody>
          <a:bodyPr wrap="none" rtlCol="0">
            <a:spAutoFit/>
          </a:bodyPr>
          <a:lstStyle/>
          <a:p>
            <a:pPr defTabSz="685800"/>
            <a:r>
              <a:rPr lang="en-GB" sz="2700">
                <a:solidFill>
                  <a:prstClr val="black"/>
                </a:solidFill>
                <a:latin typeface="Amasis MT Pro Black" panose="02040A04050005020304" pitchFamily="18" charset="0"/>
              </a:rPr>
              <a:t>0.3mm!</a:t>
            </a:r>
          </a:p>
        </p:txBody>
      </p:sp>
      <p:pic>
        <p:nvPicPr>
          <p:cNvPr id="2050" name="Picture 2" descr="An image of a ruler">
            <a:extLst>
              <a:ext uri="{FF2B5EF4-FFF2-40B4-BE49-F238E27FC236}">
                <a16:creationId xmlns:a16="http://schemas.microsoft.com/office/drawing/2014/main" id="{D33923D8-E73B-8F84-605F-CEDF88A7E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117" y="81474"/>
            <a:ext cx="6778224" cy="105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3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12290" name="Picture 2" descr="A close-up image of salt taken by a microscope.">
            <a:extLst>
              <a:ext uri="{FF2B5EF4-FFF2-40B4-BE49-F238E27FC236}">
                <a16:creationId xmlns:a16="http://schemas.microsoft.com/office/drawing/2014/main" id="{37974321-F1F9-F8C1-2E43-BD3CF3371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80219" y="972962"/>
            <a:ext cx="5862484" cy="5949807"/>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2" name="Arrow: Left-Right 1">
            <a:extLst>
              <a:ext uri="{FF2B5EF4-FFF2-40B4-BE49-F238E27FC236}">
                <a16:creationId xmlns:a16="http://schemas.microsoft.com/office/drawing/2014/main" id="{DFAAC134-D51D-8890-F223-679C157DC14E}"/>
              </a:ext>
              <a:ext uri="{C183D7F6-B498-43B3-948B-1728B52AA6E4}">
                <adec:decorative xmlns:adec="http://schemas.microsoft.com/office/drawing/2017/decorative" val="1"/>
              </a:ext>
            </a:extLst>
          </p:cNvPr>
          <p:cNvSpPr/>
          <p:nvPr/>
        </p:nvSpPr>
        <p:spPr>
          <a:xfrm flipV="1">
            <a:off x="0" y="4559592"/>
            <a:ext cx="4852220" cy="242787"/>
          </a:xfrm>
          <a:prstGeom prst="leftRightArrow">
            <a:avLst>
              <a:gd name="adj1" fmla="val 31159"/>
              <a:gd name="adj2" fmla="val 3182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3" name="TextBox 2">
            <a:extLst>
              <a:ext uri="{FF2B5EF4-FFF2-40B4-BE49-F238E27FC236}">
                <a16:creationId xmlns:a16="http://schemas.microsoft.com/office/drawing/2014/main" id="{26D76C4E-445A-B5BC-3F69-32087E96B659}"/>
              </a:ext>
            </a:extLst>
          </p:cNvPr>
          <p:cNvSpPr txBox="1"/>
          <p:nvPr/>
        </p:nvSpPr>
        <p:spPr>
          <a:xfrm>
            <a:off x="688799" y="4086844"/>
            <a:ext cx="3744822" cy="507831"/>
          </a:xfrm>
          <a:prstGeom prst="rect">
            <a:avLst/>
          </a:prstGeom>
          <a:noFill/>
        </p:spPr>
        <p:txBody>
          <a:bodyPr wrap="square" rtlCol="0">
            <a:spAutoFit/>
          </a:bodyPr>
          <a:lstStyle/>
          <a:p>
            <a:pPr algn="ctr" defTabSz="685800"/>
            <a:r>
              <a:rPr lang="en-GB" sz="2700">
                <a:solidFill>
                  <a:prstClr val="black"/>
                </a:solidFill>
                <a:latin typeface="Amasis MT Pro Black" panose="02040A04050005020304" pitchFamily="18" charset="0"/>
              </a:rPr>
              <a:t>0.15mm!</a:t>
            </a:r>
          </a:p>
        </p:txBody>
      </p:sp>
      <p:sp>
        <p:nvSpPr>
          <p:cNvPr id="4" name="Oval 3">
            <a:extLst>
              <a:ext uri="{FF2B5EF4-FFF2-40B4-BE49-F238E27FC236}">
                <a16:creationId xmlns:a16="http://schemas.microsoft.com/office/drawing/2014/main" id="{A58150E6-A2FD-90D6-F8DE-E2C3F2B5EC8F}"/>
              </a:ext>
              <a:ext uri="{C183D7F6-B498-43B3-948B-1728B52AA6E4}">
                <adec:decorative xmlns:adec="http://schemas.microsoft.com/office/drawing/2017/decorative" val="1"/>
              </a:ext>
            </a:extLst>
          </p:cNvPr>
          <p:cNvSpPr/>
          <p:nvPr/>
        </p:nvSpPr>
        <p:spPr>
          <a:xfrm>
            <a:off x="6961238" y="3139551"/>
            <a:ext cx="27000" cy="27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5" name="TextBox 4">
            <a:extLst>
              <a:ext uri="{FF2B5EF4-FFF2-40B4-BE49-F238E27FC236}">
                <a16:creationId xmlns:a16="http://schemas.microsoft.com/office/drawing/2014/main" id="{6CCF1EEA-5D3E-6326-634E-C0E0AFFBFA47}"/>
              </a:ext>
            </a:extLst>
          </p:cNvPr>
          <p:cNvSpPr txBox="1"/>
          <p:nvPr/>
        </p:nvSpPr>
        <p:spPr>
          <a:xfrm>
            <a:off x="7329717" y="3699121"/>
            <a:ext cx="1390970" cy="715581"/>
          </a:xfrm>
          <a:prstGeom prst="rect">
            <a:avLst/>
          </a:prstGeom>
          <a:noFill/>
        </p:spPr>
        <p:txBody>
          <a:bodyPr wrap="square" rtlCol="0">
            <a:spAutoFit/>
          </a:bodyPr>
          <a:lstStyle/>
          <a:p>
            <a:pPr algn="ctr" defTabSz="685800"/>
            <a:r>
              <a:rPr lang="en-GB" sz="1350">
                <a:solidFill>
                  <a:prstClr val="white"/>
                </a:solidFill>
                <a:latin typeface="Amasis MT Pro Black" panose="02040A04050005020304" pitchFamily="18" charset="0"/>
              </a:rPr>
              <a:t>500x bigger than a flu virus!</a:t>
            </a:r>
          </a:p>
        </p:txBody>
      </p:sp>
      <p:pic>
        <p:nvPicPr>
          <p:cNvPr id="9" name="Graphic 8" descr="Germ with solid fill">
            <a:extLst>
              <a:ext uri="{FF2B5EF4-FFF2-40B4-BE49-F238E27FC236}">
                <a16:creationId xmlns:a16="http://schemas.microsoft.com/office/drawing/2014/main" id="{1AF30DEE-0C3C-9B22-E8D8-B2C1A622B7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3238" y="3018051"/>
            <a:ext cx="270000" cy="270000"/>
          </a:xfrm>
          <a:prstGeom prst="rect">
            <a:avLst/>
          </a:prstGeom>
        </p:spPr>
      </p:pic>
      <p:pic>
        <p:nvPicPr>
          <p:cNvPr id="11" name="Graphic 10" descr="Magnifying glass with solid fill">
            <a:extLst>
              <a:ext uri="{FF2B5EF4-FFF2-40B4-BE49-F238E27FC236}">
                <a16:creationId xmlns:a16="http://schemas.microsoft.com/office/drawing/2014/main" id="{B5754106-5AA1-D57F-4BAB-397062CCE4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0815794">
            <a:off x="6635503" y="2771104"/>
            <a:ext cx="914855" cy="914855"/>
          </a:xfrm>
          <a:prstGeom prst="rect">
            <a:avLst/>
          </a:prstGeom>
        </p:spPr>
      </p:pic>
    </p:spTree>
    <p:extLst>
      <p:ext uri="{BB962C8B-B14F-4D97-AF65-F5344CB8AC3E}">
        <p14:creationId xmlns:p14="http://schemas.microsoft.com/office/powerpoint/2010/main" val="3694015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12290" name="Picture 2" descr="A zoomed-in image of salt taken by a microscope.">
            <a:extLst>
              <a:ext uri="{FF2B5EF4-FFF2-40B4-BE49-F238E27FC236}">
                <a16:creationId xmlns:a16="http://schemas.microsoft.com/office/drawing/2014/main" id="{37974321-F1F9-F8C1-2E43-BD3CF3371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1140233"/>
            <a:ext cx="5582264" cy="566340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314" name="Picture 2" descr="An illustration of a zoomed-in image of salt.">
            <a:extLst>
              <a:ext uri="{FF2B5EF4-FFF2-40B4-BE49-F238E27FC236}">
                <a16:creationId xmlns:a16="http://schemas.microsoft.com/office/drawing/2014/main" id="{4AE2AA59-494D-3457-496E-22E9A4784E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29671" y="498761"/>
            <a:ext cx="3932096" cy="341783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8E3EA79-75AE-067D-1D21-603534839797}"/>
              </a:ext>
              <a:ext uri="{C183D7F6-B498-43B3-948B-1728B52AA6E4}">
                <adec:decorative xmlns:adec="http://schemas.microsoft.com/office/drawing/2017/decorative" val="1"/>
              </a:ext>
            </a:extLst>
          </p:cNvPr>
          <p:cNvSpPr/>
          <p:nvPr/>
        </p:nvSpPr>
        <p:spPr>
          <a:xfrm>
            <a:off x="980768" y="4941652"/>
            <a:ext cx="435078" cy="449826"/>
          </a:xfrm>
          <a:prstGeom prst="ellipse">
            <a:avLst/>
          </a:prstGeom>
          <a:noFill/>
          <a:ln w="73025"/>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350">
              <a:solidFill>
                <a:prstClr val="white"/>
              </a:solidFill>
              <a:latin typeface="Aptos" panose="02110004020202020204"/>
            </a:endParaRPr>
          </a:p>
        </p:txBody>
      </p:sp>
      <p:grpSp>
        <p:nvGrpSpPr>
          <p:cNvPr id="8" name="Group 7">
            <a:extLst>
              <a:ext uri="{FF2B5EF4-FFF2-40B4-BE49-F238E27FC236}">
                <a16:creationId xmlns:a16="http://schemas.microsoft.com/office/drawing/2014/main" id="{34788046-0417-51FF-E1AB-A0F8D8724935}"/>
              </a:ext>
              <a:ext uri="{C183D7F6-B498-43B3-948B-1728B52AA6E4}">
                <adec:decorative xmlns:adec="http://schemas.microsoft.com/office/drawing/2017/decorative" val="1"/>
              </a:ext>
            </a:extLst>
          </p:cNvPr>
          <p:cNvGrpSpPr/>
          <p:nvPr/>
        </p:nvGrpSpPr>
        <p:grpSpPr>
          <a:xfrm rot="20698624">
            <a:off x="1272916" y="3548142"/>
            <a:ext cx="3769381" cy="1072689"/>
            <a:chOff x="1961632" y="3274379"/>
            <a:chExt cx="5025841" cy="1430252"/>
          </a:xfrm>
          <a:solidFill>
            <a:schemeClr val="tx1"/>
          </a:solidFill>
        </p:grpSpPr>
        <p:sp>
          <p:nvSpPr>
            <p:cNvPr id="6" name="Isosceles Triangle 5">
              <a:extLst>
                <a:ext uri="{FF2B5EF4-FFF2-40B4-BE49-F238E27FC236}">
                  <a16:creationId xmlns:a16="http://schemas.microsoft.com/office/drawing/2014/main" id="{843CDC7C-7A7A-10FA-B032-41D6EDC58AA2}"/>
                </a:ext>
              </a:extLst>
            </p:cNvPr>
            <p:cNvSpPr/>
            <p:nvPr/>
          </p:nvSpPr>
          <p:spPr>
            <a:xfrm rot="15803708">
              <a:off x="4035040" y="1915163"/>
              <a:ext cx="580104" cy="472691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7" name="Isosceles Triangle 6">
              <a:extLst>
                <a:ext uri="{FF2B5EF4-FFF2-40B4-BE49-F238E27FC236}">
                  <a16:creationId xmlns:a16="http://schemas.microsoft.com/office/drawing/2014/main" id="{548C44F1-59D5-9D43-F80B-F161BE1C23CA}"/>
                </a:ext>
              </a:extLst>
            </p:cNvPr>
            <p:cNvSpPr/>
            <p:nvPr/>
          </p:nvSpPr>
          <p:spPr>
            <a:xfrm rot="4977508">
              <a:off x="5991102" y="3708260"/>
              <a:ext cx="1430252" cy="56249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grpSp>
    </p:spTree>
    <p:extLst>
      <p:ext uri="{BB962C8B-B14F-4D97-AF65-F5344CB8AC3E}">
        <p14:creationId xmlns:p14="http://schemas.microsoft.com/office/powerpoint/2010/main" val="4010435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13316" name="Picture 4" descr="An illustration of a molecule of salt.">
            <a:extLst>
              <a:ext uri="{FF2B5EF4-FFF2-40B4-BE49-F238E27FC236}">
                <a16:creationId xmlns:a16="http://schemas.microsoft.com/office/drawing/2014/main" id="{1218C9BF-808E-501F-AAB0-1127D80C4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354" y="1529624"/>
            <a:ext cx="4667005" cy="4056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8529EA-C413-51BD-B085-72541BB36B72}"/>
              </a:ext>
            </a:extLst>
          </p:cNvPr>
          <p:cNvSpPr txBox="1"/>
          <p:nvPr/>
        </p:nvSpPr>
        <p:spPr>
          <a:xfrm>
            <a:off x="5399178" y="5510131"/>
            <a:ext cx="3744822" cy="507831"/>
          </a:xfrm>
          <a:prstGeom prst="rect">
            <a:avLst/>
          </a:prstGeom>
          <a:noFill/>
        </p:spPr>
        <p:txBody>
          <a:bodyPr wrap="square" rtlCol="0">
            <a:spAutoFit/>
          </a:bodyPr>
          <a:lstStyle/>
          <a:p>
            <a:pPr algn="ctr" defTabSz="685800"/>
            <a:r>
              <a:rPr lang="en-GB" sz="2700">
                <a:solidFill>
                  <a:prstClr val="white"/>
                </a:solidFill>
                <a:latin typeface="Amasis MT Pro Black" panose="02040A04050005020304" pitchFamily="18" charset="0"/>
              </a:rPr>
              <a:t>A molecule!</a:t>
            </a:r>
          </a:p>
        </p:txBody>
      </p:sp>
      <p:sp>
        <p:nvSpPr>
          <p:cNvPr id="5" name="Arrow: Left-Right 4">
            <a:extLst>
              <a:ext uri="{FF2B5EF4-FFF2-40B4-BE49-F238E27FC236}">
                <a16:creationId xmlns:a16="http://schemas.microsoft.com/office/drawing/2014/main" id="{F90EA832-EBE2-D857-EC9C-64D77E802694}"/>
              </a:ext>
              <a:ext uri="{C183D7F6-B498-43B3-948B-1728B52AA6E4}">
                <adec:decorative xmlns:adec="http://schemas.microsoft.com/office/drawing/2017/decorative" val="1"/>
              </a:ext>
            </a:extLst>
          </p:cNvPr>
          <p:cNvSpPr/>
          <p:nvPr/>
        </p:nvSpPr>
        <p:spPr>
          <a:xfrm flipV="1">
            <a:off x="2588829" y="1347869"/>
            <a:ext cx="3202913" cy="242787"/>
          </a:xfrm>
          <a:prstGeom prst="leftRightArrow">
            <a:avLst>
              <a:gd name="adj1" fmla="val 31159"/>
              <a:gd name="adj2" fmla="val 318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6" name="TextBox 5">
            <a:extLst>
              <a:ext uri="{FF2B5EF4-FFF2-40B4-BE49-F238E27FC236}">
                <a16:creationId xmlns:a16="http://schemas.microsoft.com/office/drawing/2014/main" id="{E6476AF2-CDCA-DA21-8EF7-9B48E2E0520F}"/>
              </a:ext>
            </a:extLst>
          </p:cNvPr>
          <p:cNvSpPr txBox="1"/>
          <p:nvPr/>
        </p:nvSpPr>
        <p:spPr>
          <a:xfrm>
            <a:off x="2263878" y="953998"/>
            <a:ext cx="3744822" cy="507831"/>
          </a:xfrm>
          <a:prstGeom prst="rect">
            <a:avLst/>
          </a:prstGeom>
          <a:noFill/>
        </p:spPr>
        <p:txBody>
          <a:bodyPr wrap="square" rtlCol="0">
            <a:spAutoFit/>
          </a:bodyPr>
          <a:lstStyle/>
          <a:p>
            <a:pPr algn="ctr" defTabSz="685800"/>
            <a:r>
              <a:rPr lang="en-GB" sz="2700">
                <a:solidFill>
                  <a:prstClr val="white"/>
                </a:solidFill>
                <a:latin typeface="Amasis MT Pro Black" panose="02040A04050005020304" pitchFamily="18" charset="0"/>
              </a:rPr>
              <a:t>0.000001mm!</a:t>
            </a:r>
          </a:p>
        </p:txBody>
      </p:sp>
    </p:spTree>
    <p:extLst>
      <p:ext uri="{BB962C8B-B14F-4D97-AF65-F5344CB8AC3E}">
        <p14:creationId xmlns:p14="http://schemas.microsoft.com/office/powerpoint/2010/main" val="298924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0E1919-DBB8-C445-BEB0-E6A11718FBA8}"/>
              </a:ext>
              <a:ext uri="{C183D7F6-B498-43B3-948B-1728B52AA6E4}">
                <adec:decorative xmlns:adec="http://schemas.microsoft.com/office/drawing/2017/decorative" val="1"/>
              </a:ext>
            </a:extLst>
          </p:cNvPr>
          <p:cNvSpPr>
            <a:spLocks noGrp="1"/>
          </p:cNvSpPr>
          <p:nvPr>
            <p:ph type="title"/>
          </p:nvPr>
        </p:nvSpPr>
        <p:spPr>
          <a:prstGeom prst="rect">
            <a:avLst/>
          </a:prstGeom>
        </p:spPr>
        <p:txBody>
          <a:bodyPr>
            <a:normAutofit fontScale="90000"/>
          </a:bodyPr>
          <a:lstStyle/>
          <a:p>
            <a:br>
              <a:rPr lang="en-GB" dirty="0"/>
            </a:br>
            <a:endParaRPr lang="en-GB" dirty="0"/>
          </a:p>
        </p:txBody>
      </p:sp>
      <p:sp>
        <p:nvSpPr>
          <p:cNvPr id="2" name="TextBox 1">
            <a:extLst>
              <a:ext uri="{FF2B5EF4-FFF2-40B4-BE49-F238E27FC236}">
                <a16:creationId xmlns:a16="http://schemas.microsoft.com/office/drawing/2014/main" id="{A4D2467D-ABFF-44D4-9E16-9FAD0AA1DD23}"/>
              </a:ext>
            </a:extLst>
          </p:cNvPr>
          <p:cNvSpPr txBox="1"/>
          <p:nvPr/>
        </p:nvSpPr>
        <p:spPr>
          <a:xfrm>
            <a:off x="276442" y="240001"/>
            <a:ext cx="5774077" cy="461665"/>
          </a:xfrm>
          <a:prstGeom prst="rect">
            <a:avLst/>
          </a:prstGeom>
          <a:noFill/>
        </p:spPr>
        <p:txBody>
          <a:bodyPr wrap="square" lIns="91440" tIns="45720" rIns="91440" bIns="45720" rtlCol="0" anchor="t">
            <a:spAutoFit/>
          </a:bodyPr>
          <a:lstStyle/>
          <a:p>
            <a:r>
              <a:rPr kumimoji="0" lang="en-GB" sz="2400" b="1" i="0" u="none" strike="noStrike" kern="1200" cap="none" spc="0" normalizeH="0" baseline="0" noProof="0" dirty="0">
                <a:ln>
                  <a:noFill/>
                </a:ln>
                <a:solidFill>
                  <a:srgbClr val="FFFFFF"/>
                </a:solidFill>
                <a:effectLst/>
                <a:uLnTx/>
                <a:uFillTx/>
                <a:latin typeface="Dreaming Outloud Pro"/>
                <a:ea typeface="+mj-ea"/>
                <a:cs typeface="Dreaming Outloud Pro"/>
              </a:rPr>
              <a:t>Who </a:t>
            </a:r>
            <a:r>
              <a:rPr lang="en-GB" sz="2400" b="1" dirty="0">
                <a:solidFill>
                  <a:srgbClr val="FFFFFF"/>
                </a:solidFill>
                <a:latin typeface="Dreaming Outloud Pro"/>
                <a:ea typeface="+mj-ea"/>
                <a:cs typeface="Dreaming Outloud Pro"/>
              </a:rPr>
              <a:t>are the Institute of Physics</a:t>
            </a:r>
            <a:r>
              <a:rPr kumimoji="0" lang="en-GB" sz="2400" b="1" i="0" u="none" strike="noStrike" kern="1200" cap="none" spc="0" normalizeH="0" baseline="0" noProof="0" dirty="0">
                <a:ln>
                  <a:noFill/>
                </a:ln>
                <a:solidFill>
                  <a:srgbClr val="FFFFFF"/>
                </a:solidFill>
                <a:effectLst/>
                <a:uLnTx/>
                <a:uFillTx/>
                <a:latin typeface="Dreaming Outloud Pro"/>
                <a:ea typeface="+mj-ea"/>
                <a:cs typeface="Dreaming Outloud Pro"/>
              </a:rPr>
              <a:t>?</a:t>
            </a:r>
            <a:endParaRPr lang="en-GB" b="1" dirty="0">
              <a:solidFill>
                <a:schemeClr val="bg1"/>
              </a:solidFill>
              <a:latin typeface="Dreaming Outloud Pro"/>
              <a:cs typeface="Dreaming Outloud Pro"/>
            </a:endParaRPr>
          </a:p>
        </p:txBody>
      </p:sp>
      <p:pic>
        <p:nvPicPr>
          <p:cNvPr id="5" name="Content Placeholder 4" descr="A picture showing, blue sky and a building on the corner of two streets. Pedestrians and cyclists go past.">
            <a:extLst>
              <a:ext uri="{FF2B5EF4-FFF2-40B4-BE49-F238E27FC236}">
                <a16:creationId xmlns:a16="http://schemas.microsoft.com/office/drawing/2014/main" id="{9E211DF3-319B-4828-8B86-552EBC4C3884}"/>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a:stretch/>
        </p:blipFill>
        <p:spPr>
          <a:xfrm>
            <a:off x="276442" y="1258389"/>
            <a:ext cx="4673363" cy="4947202"/>
          </a:xfrm>
          <a:prstGeom prst="rect">
            <a:avLst/>
          </a:prstGeom>
        </p:spPr>
      </p:pic>
      <p:sp>
        <p:nvSpPr>
          <p:cNvPr id="7" name="Text Placeholder 1">
            <a:extLst>
              <a:ext uri="{FF2B5EF4-FFF2-40B4-BE49-F238E27FC236}">
                <a16:creationId xmlns:a16="http://schemas.microsoft.com/office/drawing/2014/main" id="{24347C6E-1C39-4121-BE01-BC95D1CA2AAA}"/>
              </a:ext>
            </a:extLst>
          </p:cNvPr>
          <p:cNvSpPr txBox="1">
            <a:spLocks/>
          </p:cNvSpPr>
          <p:nvPr/>
        </p:nvSpPr>
        <p:spPr>
          <a:xfrm>
            <a:off x="5124466" y="1395749"/>
            <a:ext cx="3742622" cy="4066501"/>
          </a:xfrm>
          <a:prstGeom prst="rect">
            <a:avLst/>
          </a:prstGeom>
        </p:spPr>
        <p:txBody>
          <a:bodyPr lIns="91440" tIns="45720" rIns="91440" bIns="45720" numCol="1" anchor="t"/>
          <a:lstStyle>
            <a:lvl1pPr marL="0" indent="0" algn="l" defTabSz="685783" rtl="0" eaLnBrk="1" latinLnBrk="0" hangingPunct="1">
              <a:lnSpc>
                <a:spcPct val="90000"/>
              </a:lnSpc>
              <a:spcBef>
                <a:spcPts val="750"/>
              </a:spcBef>
              <a:buFont typeface="Arial" panose="020B0604020202020204" pitchFamily="34" charset="0"/>
              <a:buNone/>
              <a:defRPr sz="1800" kern="1200" baseline="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GB" sz="2000" dirty="0">
                <a:latin typeface="Franklin Gothic"/>
                <a:ea typeface="Calibri" panose="020F0502020204030204" pitchFamily="34" charset="0"/>
                <a:cs typeface="Calibri"/>
              </a:rPr>
              <a:t>The Institute of Physics (or IOP for short) is a charity. They love science, especially physics and want to </a:t>
            </a:r>
            <a:r>
              <a:rPr lang="en-GB" sz="2000" b="1" dirty="0">
                <a:latin typeface="Franklin Gothic"/>
                <a:ea typeface="Calibri" panose="020F0502020204030204" pitchFamily="34" charset="0"/>
                <a:cs typeface="Calibri"/>
              </a:rPr>
              <a:t>inspire people</a:t>
            </a:r>
            <a:r>
              <a:rPr lang="en-GB" sz="2000" dirty="0">
                <a:latin typeface="Franklin Gothic"/>
                <a:ea typeface="Calibri" panose="020F0502020204030204" pitchFamily="34" charset="0"/>
                <a:cs typeface="Calibri"/>
              </a:rPr>
              <a:t> to love science (especially physics) as well!</a:t>
            </a:r>
          </a:p>
          <a:p>
            <a:pPr marL="285750" indent="-285750">
              <a:buFont typeface="Arial" panose="020B0604020202020204" pitchFamily="34" charset="0"/>
              <a:buChar char="•"/>
            </a:pPr>
            <a:endParaRPr lang="en-GB" sz="2000" dirty="0">
              <a:latin typeface="Franklin Gothic"/>
              <a:ea typeface="Calibri" panose="020F0502020204030204" pitchFamily="34" charset="0"/>
            </a:endParaRPr>
          </a:p>
          <a:p>
            <a:pPr marL="285750" indent="-285750">
              <a:buFont typeface="Arial" panose="020B0604020202020204" pitchFamily="34" charset="0"/>
              <a:buChar char="•"/>
            </a:pPr>
            <a:r>
              <a:rPr lang="en-GB" sz="2000" dirty="0">
                <a:latin typeface="Franklin Gothic"/>
                <a:ea typeface="Calibri" panose="020F0502020204030204" pitchFamily="34" charset="0"/>
                <a:cs typeface="Calibri"/>
              </a:rPr>
              <a:t>They also </a:t>
            </a:r>
            <a:r>
              <a:rPr lang="en-GB" sz="2000" b="1" dirty="0">
                <a:latin typeface="Franklin Gothic"/>
                <a:ea typeface="Calibri" panose="020F0502020204030204" pitchFamily="34" charset="0"/>
                <a:cs typeface="Calibri"/>
              </a:rPr>
              <a:t>help people</a:t>
            </a:r>
            <a:r>
              <a:rPr lang="en-GB" sz="2000" dirty="0">
                <a:latin typeface="Franklin Gothic"/>
                <a:ea typeface="Calibri" panose="020F0502020204030204" pitchFamily="34" charset="0"/>
                <a:cs typeface="Calibri"/>
              </a:rPr>
              <a:t> across the UK and Ireland who have studied physics or use it in their job. </a:t>
            </a:r>
          </a:p>
          <a:p>
            <a:endParaRPr lang="en-GB" sz="2000" dirty="0">
              <a:latin typeface="Calibri" panose="020F0502020204030204" pitchFamily="34" charset="0"/>
            </a:endParaRPr>
          </a:p>
        </p:txBody>
      </p:sp>
    </p:spTree>
    <p:extLst>
      <p:ext uri="{BB962C8B-B14F-4D97-AF65-F5344CB8AC3E}">
        <p14:creationId xmlns:p14="http://schemas.microsoft.com/office/powerpoint/2010/main" val="2505536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1218C9BF-808E-501F-AAB0-1127D80C478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21" y="3770056"/>
            <a:ext cx="2159111" cy="187673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An illustration of an atom of salt.">
            <a:extLst>
              <a:ext uri="{FF2B5EF4-FFF2-40B4-BE49-F238E27FC236}">
                <a16:creationId xmlns:a16="http://schemas.microsoft.com/office/drawing/2014/main" id="{0BC1F5FA-2504-ABBF-052A-45B67BA80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213" y="1471047"/>
            <a:ext cx="3783656" cy="372960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9381776-8656-C8FF-FB9D-B96FC51348FC}"/>
              </a:ext>
              <a:ext uri="{C183D7F6-B498-43B3-948B-1728B52AA6E4}">
                <adec:decorative xmlns:adec="http://schemas.microsoft.com/office/drawing/2017/decorative" val="1"/>
              </a:ext>
            </a:extLst>
          </p:cNvPr>
          <p:cNvSpPr/>
          <p:nvPr/>
        </p:nvSpPr>
        <p:spPr>
          <a:xfrm>
            <a:off x="974664" y="4393599"/>
            <a:ext cx="435078" cy="449826"/>
          </a:xfrm>
          <a:prstGeom prst="ellipse">
            <a:avLst/>
          </a:prstGeom>
          <a:noFill/>
          <a:ln w="73025"/>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350">
              <a:solidFill>
                <a:prstClr val="white"/>
              </a:solidFill>
              <a:latin typeface="Aptos" panose="02110004020202020204"/>
            </a:endParaRPr>
          </a:p>
        </p:txBody>
      </p:sp>
      <p:grpSp>
        <p:nvGrpSpPr>
          <p:cNvPr id="3" name="Group 2">
            <a:extLst>
              <a:ext uri="{FF2B5EF4-FFF2-40B4-BE49-F238E27FC236}">
                <a16:creationId xmlns:a16="http://schemas.microsoft.com/office/drawing/2014/main" id="{E5555848-1BA7-1145-C893-E1BD21D10BAA}"/>
              </a:ext>
              <a:ext uri="{C183D7F6-B498-43B3-948B-1728B52AA6E4}">
                <adec:decorative xmlns:adec="http://schemas.microsoft.com/office/drawing/2017/decorative" val="1"/>
              </a:ext>
            </a:extLst>
          </p:cNvPr>
          <p:cNvGrpSpPr/>
          <p:nvPr/>
        </p:nvGrpSpPr>
        <p:grpSpPr>
          <a:xfrm rot="21011485">
            <a:off x="1365770" y="3760108"/>
            <a:ext cx="2364921" cy="643440"/>
            <a:chOff x="1961632" y="3274379"/>
            <a:chExt cx="5025841" cy="1430252"/>
          </a:xfrm>
          <a:solidFill>
            <a:schemeClr val="tx1"/>
          </a:solidFill>
        </p:grpSpPr>
        <p:sp>
          <p:nvSpPr>
            <p:cNvPr id="4" name="Isosceles Triangle 3">
              <a:extLst>
                <a:ext uri="{FF2B5EF4-FFF2-40B4-BE49-F238E27FC236}">
                  <a16:creationId xmlns:a16="http://schemas.microsoft.com/office/drawing/2014/main" id="{4DEAFDD6-5FE3-1C50-CB39-2D2529099393}"/>
                </a:ext>
              </a:extLst>
            </p:cNvPr>
            <p:cNvSpPr/>
            <p:nvPr/>
          </p:nvSpPr>
          <p:spPr>
            <a:xfrm rot="15803708">
              <a:off x="4035040" y="1915163"/>
              <a:ext cx="580104" cy="472691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5" name="Isosceles Triangle 4">
              <a:extLst>
                <a:ext uri="{FF2B5EF4-FFF2-40B4-BE49-F238E27FC236}">
                  <a16:creationId xmlns:a16="http://schemas.microsoft.com/office/drawing/2014/main" id="{DD7BB8CF-9ADC-FE04-EC44-459D6C0B050B}"/>
                </a:ext>
              </a:extLst>
            </p:cNvPr>
            <p:cNvSpPr/>
            <p:nvPr/>
          </p:nvSpPr>
          <p:spPr>
            <a:xfrm rot="4977508">
              <a:off x="5991102" y="3708260"/>
              <a:ext cx="1430252" cy="56249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grpSp>
      <p:sp>
        <p:nvSpPr>
          <p:cNvPr id="6" name="TextBox 5">
            <a:extLst>
              <a:ext uri="{FF2B5EF4-FFF2-40B4-BE49-F238E27FC236}">
                <a16:creationId xmlns:a16="http://schemas.microsoft.com/office/drawing/2014/main" id="{81593636-5711-E7DA-1CCC-9ECD7C55F0B1}"/>
              </a:ext>
            </a:extLst>
          </p:cNvPr>
          <p:cNvSpPr txBox="1"/>
          <p:nvPr/>
        </p:nvSpPr>
        <p:spPr>
          <a:xfrm>
            <a:off x="5842903" y="5200651"/>
            <a:ext cx="3744822" cy="507831"/>
          </a:xfrm>
          <a:prstGeom prst="rect">
            <a:avLst/>
          </a:prstGeom>
          <a:noFill/>
        </p:spPr>
        <p:txBody>
          <a:bodyPr wrap="square" rtlCol="0">
            <a:spAutoFit/>
          </a:bodyPr>
          <a:lstStyle/>
          <a:p>
            <a:pPr algn="ctr" defTabSz="685800"/>
            <a:r>
              <a:rPr lang="en-GB" sz="2700">
                <a:solidFill>
                  <a:prstClr val="white"/>
                </a:solidFill>
                <a:latin typeface="Amasis MT Pro Black" panose="02040A04050005020304" pitchFamily="18" charset="0"/>
              </a:rPr>
              <a:t>An atom!</a:t>
            </a:r>
          </a:p>
        </p:txBody>
      </p:sp>
    </p:spTree>
    <p:extLst>
      <p:ext uri="{BB962C8B-B14F-4D97-AF65-F5344CB8AC3E}">
        <p14:creationId xmlns:p14="http://schemas.microsoft.com/office/powerpoint/2010/main" val="1917874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0BC1F5FA-2504-ABBF-052A-45B67BA8002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3" y="3690461"/>
            <a:ext cx="2306015" cy="227307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9381776-8656-C8FF-FB9D-B96FC51348FC}"/>
              </a:ext>
              <a:ext uri="{C183D7F6-B498-43B3-948B-1728B52AA6E4}">
                <adec:decorative xmlns:adec="http://schemas.microsoft.com/office/drawing/2017/decorative" val="1"/>
              </a:ext>
            </a:extLst>
          </p:cNvPr>
          <p:cNvSpPr/>
          <p:nvPr/>
        </p:nvSpPr>
        <p:spPr>
          <a:xfrm>
            <a:off x="1002323" y="4676653"/>
            <a:ext cx="596831" cy="300689"/>
          </a:xfrm>
          <a:prstGeom prst="ellipse">
            <a:avLst/>
          </a:prstGeom>
          <a:noFill/>
          <a:ln w="730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grpSp>
        <p:nvGrpSpPr>
          <p:cNvPr id="3" name="Group 2">
            <a:extLst>
              <a:ext uri="{FF2B5EF4-FFF2-40B4-BE49-F238E27FC236}">
                <a16:creationId xmlns:a16="http://schemas.microsoft.com/office/drawing/2014/main" id="{E5555848-1BA7-1145-C893-E1BD21D10BAA}"/>
              </a:ext>
              <a:ext uri="{C183D7F6-B498-43B3-948B-1728B52AA6E4}">
                <adec:decorative xmlns:adec="http://schemas.microsoft.com/office/drawing/2017/decorative" val="1"/>
              </a:ext>
            </a:extLst>
          </p:cNvPr>
          <p:cNvGrpSpPr/>
          <p:nvPr/>
        </p:nvGrpSpPr>
        <p:grpSpPr>
          <a:xfrm rot="20223016">
            <a:off x="1365770" y="3760108"/>
            <a:ext cx="2364921" cy="643440"/>
            <a:chOff x="1961632" y="3274379"/>
            <a:chExt cx="5025841" cy="1430252"/>
          </a:xfrm>
          <a:solidFill>
            <a:schemeClr val="tx1"/>
          </a:solidFill>
        </p:grpSpPr>
        <p:sp>
          <p:nvSpPr>
            <p:cNvPr id="4" name="Isosceles Triangle 3">
              <a:extLst>
                <a:ext uri="{FF2B5EF4-FFF2-40B4-BE49-F238E27FC236}">
                  <a16:creationId xmlns:a16="http://schemas.microsoft.com/office/drawing/2014/main" id="{4DEAFDD6-5FE3-1C50-CB39-2D2529099393}"/>
                </a:ext>
              </a:extLst>
            </p:cNvPr>
            <p:cNvSpPr/>
            <p:nvPr/>
          </p:nvSpPr>
          <p:spPr>
            <a:xfrm rot="15803708">
              <a:off x="4035040" y="1915163"/>
              <a:ext cx="580104" cy="472691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5" name="Isosceles Triangle 4">
              <a:extLst>
                <a:ext uri="{FF2B5EF4-FFF2-40B4-BE49-F238E27FC236}">
                  <a16:creationId xmlns:a16="http://schemas.microsoft.com/office/drawing/2014/main" id="{DD7BB8CF-9ADC-FE04-EC44-459D6C0B050B}"/>
                </a:ext>
              </a:extLst>
            </p:cNvPr>
            <p:cNvSpPr/>
            <p:nvPr/>
          </p:nvSpPr>
          <p:spPr>
            <a:xfrm rot="4977508">
              <a:off x="5991102" y="3708260"/>
              <a:ext cx="1430252" cy="56249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grpSp>
      <p:sp>
        <p:nvSpPr>
          <p:cNvPr id="6" name="TextBox 5">
            <a:extLst>
              <a:ext uri="{FF2B5EF4-FFF2-40B4-BE49-F238E27FC236}">
                <a16:creationId xmlns:a16="http://schemas.microsoft.com/office/drawing/2014/main" id="{81593636-5711-E7DA-1CCC-9ECD7C55F0B1}"/>
              </a:ext>
            </a:extLst>
          </p:cNvPr>
          <p:cNvSpPr txBox="1"/>
          <p:nvPr/>
        </p:nvSpPr>
        <p:spPr>
          <a:xfrm>
            <a:off x="5359983" y="4891096"/>
            <a:ext cx="3744822" cy="923330"/>
          </a:xfrm>
          <a:prstGeom prst="rect">
            <a:avLst/>
          </a:prstGeom>
          <a:noFill/>
        </p:spPr>
        <p:txBody>
          <a:bodyPr wrap="square" rtlCol="0">
            <a:spAutoFit/>
          </a:bodyPr>
          <a:lstStyle/>
          <a:p>
            <a:pPr algn="ctr" defTabSz="685800"/>
            <a:r>
              <a:rPr lang="en-GB" sz="2700">
                <a:solidFill>
                  <a:prstClr val="white"/>
                </a:solidFill>
                <a:latin typeface="Amasis MT Pro Black" panose="02040A04050005020304" pitchFamily="18" charset="0"/>
              </a:rPr>
              <a:t>What’s inside an atom?</a:t>
            </a:r>
          </a:p>
        </p:txBody>
      </p:sp>
      <p:pic>
        <p:nvPicPr>
          <p:cNvPr id="18434" name="Picture 2">
            <a:extLst>
              <a:ext uri="{FF2B5EF4-FFF2-40B4-BE49-F238E27FC236}">
                <a16:creationId xmlns:a16="http://schemas.microsoft.com/office/drawing/2014/main" id="{094A586A-7264-A162-D923-1FC78B3D2EB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669" y="2095022"/>
            <a:ext cx="4278047" cy="2326489"/>
          </a:xfrm>
          <a:prstGeom prst="round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672454A-810F-6896-4FAC-61A680D52456}"/>
              </a:ext>
              <a:ext uri="{C183D7F6-B498-43B3-948B-1728B52AA6E4}">
                <adec:decorative xmlns:adec="http://schemas.microsoft.com/office/drawing/2017/decorative" val="1"/>
              </a:ext>
            </a:extLst>
          </p:cNvPr>
          <p:cNvSpPr/>
          <p:nvPr/>
        </p:nvSpPr>
        <p:spPr>
          <a:xfrm>
            <a:off x="700872" y="3944092"/>
            <a:ext cx="308988" cy="300689"/>
          </a:xfrm>
          <a:prstGeom prst="ellipse">
            <a:avLst/>
          </a:prstGeom>
          <a:noFill/>
          <a:ln w="730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grpSp>
        <p:nvGrpSpPr>
          <p:cNvPr id="8" name="Group 7">
            <a:extLst>
              <a:ext uri="{FF2B5EF4-FFF2-40B4-BE49-F238E27FC236}">
                <a16:creationId xmlns:a16="http://schemas.microsoft.com/office/drawing/2014/main" id="{455C540B-80F8-601B-7BD8-26BE17961EE1}"/>
              </a:ext>
              <a:ext uri="{C183D7F6-B498-43B3-948B-1728B52AA6E4}">
                <adec:decorative xmlns:adec="http://schemas.microsoft.com/office/drawing/2017/decorative" val="1"/>
              </a:ext>
            </a:extLst>
          </p:cNvPr>
          <p:cNvGrpSpPr/>
          <p:nvPr/>
        </p:nvGrpSpPr>
        <p:grpSpPr>
          <a:xfrm rot="17997142">
            <a:off x="478503" y="3074058"/>
            <a:ext cx="1355768" cy="348884"/>
            <a:chOff x="1961632" y="3274379"/>
            <a:chExt cx="5025841" cy="1430252"/>
          </a:xfrm>
          <a:solidFill>
            <a:schemeClr val="tx1"/>
          </a:solidFill>
        </p:grpSpPr>
        <p:sp>
          <p:nvSpPr>
            <p:cNvPr id="9" name="Isosceles Triangle 8">
              <a:extLst>
                <a:ext uri="{FF2B5EF4-FFF2-40B4-BE49-F238E27FC236}">
                  <a16:creationId xmlns:a16="http://schemas.microsoft.com/office/drawing/2014/main" id="{C1214950-24EA-4ED5-B51A-0B831BFDDF3D}"/>
                </a:ext>
              </a:extLst>
            </p:cNvPr>
            <p:cNvSpPr/>
            <p:nvPr/>
          </p:nvSpPr>
          <p:spPr>
            <a:xfrm rot="15803708">
              <a:off x="4035040" y="1915163"/>
              <a:ext cx="580104" cy="472691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10" name="Isosceles Triangle 9">
              <a:extLst>
                <a:ext uri="{FF2B5EF4-FFF2-40B4-BE49-F238E27FC236}">
                  <a16:creationId xmlns:a16="http://schemas.microsoft.com/office/drawing/2014/main" id="{E72CEE86-B2BC-7AB5-A515-7EB033DFDF9B}"/>
                </a:ext>
              </a:extLst>
            </p:cNvPr>
            <p:cNvSpPr/>
            <p:nvPr/>
          </p:nvSpPr>
          <p:spPr>
            <a:xfrm rot="4977508">
              <a:off x="5991102" y="3708260"/>
              <a:ext cx="1430252" cy="56249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grpSp>
      <p:sp>
        <p:nvSpPr>
          <p:cNvPr id="11" name="TextBox 10">
            <a:extLst>
              <a:ext uri="{FF2B5EF4-FFF2-40B4-BE49-F238E27FC236}">
                <a16:creationId xmlns:a16="http://schemas.microsoft.com/office/drawing/2014/main" id="{5AD333F5-6C12-E104-4DA9-D2F0C381A808}"/>
              </a:ext>
            </a:extLst>
          </p:cNvPr>
          <p:cNvSpPr txBox="1"/>
          <p:nvPr/>
        </p:nvSpPr>
        <p:spPr>
          <a:xfrm>
            <a:off x="558312" y="2107042"/>
            <a:ext cx="1966336" cy="507831"/>
          </a:xfrm>
          <a:prstGeom prst="rect">
            <a:avLst/>
          </a:prstGeom>
          <a:noFill/>
        </p:spPr>
        <p:txBody>
          <a:bodyPr wrap="square" rtlCol="0">
            <a:spAutoFit/>
          </a:bodyPr>
          <a:lstStyle/>
          <a:p>
            <a:pPr algn="ctr" defTabSz="685800"/>
            <a:r>
              <a:rPr lang="en-GB" sz="2700">
                <a:solidFill>
                  <a:prstClr val="white"/>
                </a:solidFill>
                <a:latin typeface="Amasis MT Pro Black" panose="02040A04050005020304" pitchFamily="18" charset="0"/>
              </a:rPr>
              <a:t>Electron!</a:t>
            </a:r>
          </a:p>
        </p:txBody>
      </p:sp>
      <p:sp>
        <p:nvSpPr>
          <p:cNvPr id="12" name="TextBox 11">
            <a:extLst>
              <a:ext uri="{FF2B5EF4-FFF2-40B4-BE49-F238E27FC236}">
                <a16:creationId xmlns:a16="http://schemas.microsoft.com/office/drawing/2014/main" id="{6D0B4D36-D118-9941-82CA-C7FDDF53AB4B}"/>
              </a:ext>
            </a:extLst>
          </p:cNvPr>
          <p:cNvSpPr txBox="1"/>
          <p:nvPr/>
        </p:nvSpPr>
        <p:spPr>
          <a:xfrm>
            <a:off x="121243" y="967030"/>
            <a:ext cx="8884592" cy="507831"/>
          </a:xfrm>
          <a:prstGeom prst="rect">
            <a:avLst/>
          </a:prstGeom>
          <a:noFill/>
        </p:spPr>
        <p:txBody>
          <a:bodyPr wrap="square" rtlCol="0">
            <a:spAutoFit/>
          </a:bodyPr>
          <a:lstStyle/>
          <a:p>
            <a:pPr algn="ctr" defTabSz="685800"/>
            <a:r>
              <a:rPr lang="en-GB" sz="2700" dirty="0">
                <a:solidFill>
                  <a:prstClr val="white"/>
                </a:solidFill>
                <a:latin typeface="Amasis MT Pro Black" panose="02040A04050005020304" pitchFamily="18" charset="0"/>
              </a:rPr>
              <a:t>1 proton is 0.000000000000001mm across!</a:t>
            </a:r>
          </a:p>
        </p:txBody>
      </p:sp>
    </p:spTree>
    <p:extLst>
      <p:ext uri="{BB962C8B-B14F-4D97-AF65-F5344CB8AC3E}">
        <p14:creationId xmlns:p14="http://schemas.microsoft.com/office/powerpoint/2010/main" val="3825155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E754CD-60AA-AE4D-A4F2-7CFA02B795C5}"/>
              </a:ext>
            </a:extLst>
          </p:cNvPr>
          <p:cNvSpPr>
            <a:spLocks noGrp="1"/>
          </p:cNvSpPr>
          <p:nvPr>
            <p:ph type="body" sz="quarter" idx="15"/>
          </p:nvPr>
        </p:nvSpPr>
        <p:spPr>
          <a:xfrm>
            <a:off x="4774915" y="1351052"/>
            <a:ext cx="4121697" cy="4066501"/>
          </a:xfrm>
        </p:spPr>
        <p:txBody>
          <a:bodyPr numCol="1"/>
          <a:lstStyle/>
          <a:p>
            <a:pPr marL="0" indent="0">
              <a:buNone/>
            </a:pPr>
            <a:r>
              <a:rPr lang="en-US" dirty="0"/>
              <a:t>To rescue granny, Mimi and the team have four challenges:</a:t>
            </a:r>
          </a:p>
          <a:p>
            <a:r>
              <a:rPr lang="en-US" dirty="0"/>
              <a:t>Work out how big granny is</a:t>
            </a:r>
          </a:p>
          <a:p>
            <a:r>
              <a:rPr lang="en-US" dirty="0"/>
              <a:t>Work out where she is!</a:t>
            </a:r>
          </a:p>
          <a:p>
            <a:r>
              <a:rPr lang="en-US" dirty="0"/>
              <a:t>Find a way to communicate </a:t>
            </a:r>
          </a:p>
          <a:p>
            <a:r>
              <a:rPr lang="en-US" dirty="0"/>
              <a:t>Find a way to make tiny tools</a:t>
            </a:r>
          </a:p>
          <a:p>
            <a:pPr marL="0" indent="0">
              <a:buNone/>
            </a:pPr>
            <a:r>
              <a:rPr lang="en-GB" dirty="0"/>
              <a:t>The story is a fiction book, but these challenges all have their roots in real physics</a:t>
            </a:r>
          </a:p>
        </p:txBody>
      </p:sp>
      <p:sp>
        <p:nvSpPr>
          <p:cNvPr id="4" name="Title 3">
            <a:extLst>
              <a:ext uri="{FF2B5EF4-FFF2-40B4-BE49-F238E27FC236}">
                <a16:creationId xmlns:a16="http://schemas.microsoft.com/office/drawing/2014/main" id="{F859BEF9-311D-9C42-971D-547CB543761F}"/>
              </a:ext>
            </a:extLst>
          </p:cNvPr>
          <p:cNvSpPr>
            <a:spLocks noGrp="1"/>
          </p:cNvSpPr>
          <p:nvPr>
            <p:ph type="title"/>
          </p:nvPr>
        </p:nvSpPr>
        <p:spPr>
          <a:xfrm>
            <a:off x="288749" y="271758"/>
            <a:ext cx="7338609" cy="545143"/>
          </a:xfrm>
          <a:prstGeom prst="rect">
            <a:avLst/>
          </a:prstGeom>
        </p:spPr>
        <p:txBody>
          <a:bodyPr>
            <a:normAutofit/>
          </a:bodyPr>
          <a:lstStyle/>
          <a:p>
            <a:r>
              <a:rPr lang="en-GB" b="1" dirty="0">
                <a:latin typeface="Dreaming Outloud Pro" panose="03050502040302030504" pitchFamily="66" charset="0"/>
                <a:cs typeface="Dreaming Outloud Pro" panose="03050502040302030504" pitchFamily="66" charset="0"/>
              </a:rPr>
              <a:t>Mimi’s Tiny Adventure</a:t>
            </a:r>
          </a:p>
        </p:txBody>
      </p:sp>
      <p:pic>
        <p:nvPicPr>
          <p:cNvPr id="6" name="Picture 5">
            <a:extLst>
              <a:ext uri="{FF2B5EF4-FFF2-40B4-BE49-F238E27FC236}">
                <a16:creationId xmlns:a16="http://schemas.microsoft.com/office/drawing/2014/main" id="{0168C7DE-9500-0515-48BF-9C00DAD3E0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8712" y="1154990"/>
            <a:ext cx="3722315" cy="4548020"/>
          </a:xfrm>
          <a:prstGeom prst="rect">
            <a:avLst/>
          </a:prstGeom>
        </p:spPr>
      </p:pic>
    </p:spTree>
    <p:extLst>
      <p:ext uri="{BB962C8B-B14F-4D97-AF65-F5344CB8AC3E}">
        <p14:creationId xmlns:p14="http://schemas.microsoft.com/office/powerpoint/2010/main" val="2029998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F6B17-C3F2-419D-A18B-6DC62832C5E7}"/>
              </a:ext>
            </a:extLst>
          </p:cNvPr>
          <p:cNvSpPr>
            <a:spLocks noGrp="1"/>
          </p:cNvSpPr>
          <p:nvPr>
            <p:ph type="title"/>
          </p:nvPr>
        </p:nvSpPr>
        <p:spPr>
          <a:xfrm>
            <a:off x="360001" y="279190"/>
            <a:ext cx="7338609" cy="545143"/>
          </a:xfrm>
        </p:spPr>
        <p:txBody>
          <a:bodyPr lIns="0" tIns="0" rIns="0" bIns="0" anchor="t"/>
          <a:lstStyle/>
          <a:p>
            <a:r>
              <a:rPr lang="en-US" b="1" dirty="0">
                <a:latin typeface="Dreaming Outloud Pro"/>
                <a:cs typeface="Dreaming Outloud Pro"/>
              </a:rPr>
              <a:t>Tiny physics. Real jobs.</a:t>
            </a:r>
          </a:p>
        </p:txBody>
      </p:sp>
      <p:sp>
        <p:nvSpPr>
          <p:cNvPr id="4" name="TextBox 3">
            <a:extLst>
              <a:ext uri="{FF2B5EF4-FFF2-40B4-BE49-F238E27FC236}">
                <a16:creationId xmlns:a16="http://schemas.microsoft.com/office/drawing/2014/main" id="{22A1184F-918C-B4BC-5975-1079E509FCB3}"/>
              </a:ext>
            </a:extLst>
          </p:cNvPr>
          <p:cNvSpPr txBox="1"/>
          <p:nvPr/>
        </p:nvSpPr>
        <p:spPr>
          <a:xfrm>
            <a:off x="274321" y="1107456"/>
            <a:ext cx="4442645" cy="4524315"/>
          </a:xfrm>
          <a:prstGeom prst="rect">
            <a:avLst/>
          </a:prstGeom>
          <a:noFill/>
        </p:spPr>
        <p:txBody>
          <a:bodyPr wrap="square" rtlCol="0">
            <a:spAutoFit/>
          </a:bodyPr>
          <a:lstStyle/>
          <a:p>
            <a:r>
              <a:rPr lang="en-GB" b="1" dirty="0"/>
              <a:t>Challenge 1: How big is granny?</a:t>
            </a:r>
          </a:p>
          <a:p>
            <a:endParaRPr lang="en-GB" dirty="0"/>
          </a:p>
          <a:p>
            <a:r>
              <a:rPr lang="en-GB" dirty="0"/>
              <a:t>The science is all about measuring something too small to see, a bit like our microscope gameshow. </a:t>
            </a:r>
          </a:p>
          <a:p>
            <a:endParaRPr lang="en-GB" dirty="0"/>
          </a:p>
          <a:p>
            <a:r>
              <a:rPr lang="en-GB" dirty="0"/>
              <a:t>A measurement scientist is called a ‘Metrologist’. They use incredible equipment like microscopes to explore this tiny invisible world.</a:t>
            </a:r>
          </a:p>
          <a:p>
            <a:endParaRPr lang="en-GB" dirty="0"/>
          </a:p>
          <a:p>
            <a:r>
              <a:rPr lang="en-GB" dirty="0"/>
              <a:t>There is a National Metrology Institute totally dedicated to more and more high-tech ways to measure. </a:t>
            </a:r>
          </a:p>
          <a:p>
            <a:endParaRPr lang="en-GB" dirty="0"/>
          </a:p>
          <a:p>
            <a:endParaRPr lang="en-GB" dirty="0"/>
          </a:p>
        </p:txBody>
      </p:sp>
      <p:pic>
        <p:nvPicPr>
          <p:cNvPr id="10" name="Picture 9" descr="Magnifying glass and question mark">
            <a:extLst>
              <a:ext uri="{FF2B5EF4-FFF2-40B4-BE49-F238E27FC236}">
                <a16:creationId xmlns:a16="http://schemas.microsoft.com/office/drawing/2014/main" id="{60B2735B-9E15-D7E5-8FCD-8659B6FCF1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46682" y="1204331"/>
            <a:ext cx="3496628" cy="4148254"/>
          </a:xfrm>
          <a:prstGeom prst="rect">
            <a:avLst/>
          </a:prstGeom>
        </p:spPr>
      </p:pic>
      <p:pic>
        <p:nvPicPr>
          <p:cNvPr id="2" name="Picture 1" descr="A person taking a selfie in front of a building&#10;&#10;">
            <a:extLst>
              <a:ext uri="{FF2B5EF4-FFF2-40B4-BE49-F238E27FC236}">
                <a16:creationId xmlns:a16="http://schemas.microsoft.com/office/drawing/2014/main" id="{7611097F-CAEC-1724-C467-2CF3ECF1CC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001" y="5052540"/>
            <a:ext cx="1312939" cy="1724707"/>
          </a:xfrm>
          <a:prstGeom prst="rect">
            <a:avLst/>
          </a:prstGeom>
        </p:spPr>
      </p:pic>
      <p:pic>
        <p:nvPicPr>
          <p:cNvPr id="5" name="Picture 4" descr="A person smiling at camera&#10;&#10;">
            <a:extLst>
              <a:ext uri="{FF2B5EF4-FFF2-40B4-BE49-F238E27FC236}">
                <a16:creationId xmlns:a16="http://schemas.microsoft.com/office/drawing/2014/main" id="{F8FC2645-7C35-A871-1BED-963A4FD75D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045105" y="5052540"/>
            <a:ext cx="1397000" cy="1724707"/>
          </a:xfrm>
          <a:prstGeom prst="rect">
            <a:avLst/>
          </a:prstGeom>
        </p:spPr>
      </p:pic>
      <p:pic>
        <p:nvPicPr>
          <p:cNvPr id="6" name="Picture 5" descr="A person sitting on a boat&#10;&#10;">
            <a:extLst>
              <a:ext uri="{FF2B5EF4-FFF2-40B4-BE49-F238E27FC236}">
                <a16:creationId xmlns:a16="http://schemas.microsoft.com/office/drawing/2014/main" id="{7D356036-C4A4-A8C9-871B-84B09DBA4A58}"/>
              </a:ext>
            </a:extLst>
          </p:cNvPr>
          <p:cNvPicPr>
            <a:picLocks noChangeAspect="1"/>
          </p:cNvPicPr>
          <p:nvPr/>
        </p:nvPicPr>
        <p:blipFill>
          <a:blip r:embed="rId6">
            <a:extLst>
              <a:ext uri="{28A0092B-C50C-407E-A947-70E740481C1C}">
                <a14:useLocalDpi xmlns:a14="http://schemas.microsoft.com/office/drawing/2010/main" val="0"/>
              </a:ext>
            </a:extLst>
          </a:blip>
          <a:srcRect b="-1291"/>
          <a:stretch>
            <a:fillRect/>
          </a:stretch>
        </p:blipFill>
        <p:spPr>
          <a:xfrm>
            <a:off x="1702553" y="5052540"/>
            <a:ext cx="1312939" cy="1750585"/>
          </a:xfrm>
          <a:prstGeom prst="rect">
            <a:avLst/>
          </a:prstGeom>
        </p:spPr>
      </p:pic>
    </p:spTree>
    <p:extLst>
      <p:ext uri="{BB962C8B-B14F-4D97-AF65-F5344CB8AC3E}">
        <p14:creationId xmlns:p14="http://schemas.microsoft.com/office/powerpoint/2010/main" val="98921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F6B17-C3F2-419D-A18B-6DC62832C5E7}"/>
              </a:ext>
            </a:extLst>
          </p:cNvPr>
          <p:cNvSpPr>
            <a:spLocks noGrp="1"/>
          </p:cNvSpPr>
          <p:nvPr>
            <p:ph type="title"/>
          </p:nvPr>
        </p:nvSpPr>
        <p:spPr>
          <a:xfrm>
            <a:off x="360001" y="279190"/>
            <a:ext cx="7338609" cy="545143"/>
          </a:xfrm>
        </p:spPr>
        <p:txBody>
          <a:bodyPr lIns="0" tIns="0" rIns="0" bIns="0" anchor="t"/>
          <a:lstStyle/>
          <a:p>
            <a:endParaRPr lang="en-US" b="1" dirty="0">
              <a:latin typeface="Dreaming Outloud Pro"/>
              <a:cs typeface="Dreaming Outloud Pro"/>
            </a:endParaRPr>
          </a:p>
        </p:txBody>
      </p:sp>
      <p:sp>
        <p:nvSpPr>
          <p:cNvPr id="5" name="Content Placeholder 4">
            <a:extLst>
              <a:ext uri="{FF2B5EF4-FFF2-40B4-BE49-F238E27FC236}">
                <a16:creationId xmlns:a16="http://schemas.microsoft.com/office/drawing/2014/main" id="{B98D25A0-F322-4A75-9033-5F8EABE83B98}"/>
              </a:ext>
              <a:ext uri="{C183D7F6-B498-43B3-948B-1728B52AA6E4}">
                <adec:decorative xmlns:adec="http://schemas.microsoft.com/office/drawing/2017/decorative" val="1"/>
              </a:ext>
            </a:extLst>
          </p:cNvPr>
          <p:cNvSpPr>
            <a:spLocks noGrp="1"/>
          </p:cNvSpPr>
          <p:nvPr>
            <p:ph sz="quarter" idx="15"/>
          </p:nvPr>
        </p:nvSpPr>
        <p:spPr>
          <a:xfrm>
            <a:off x="4334192" y="1285875"/>
            <a:ext cx="4535487" cy="2063115"/>
          </a:xfrm>
        </p:spPr>
        <p:txBody>
          <a:bodyPr/>
          <a:lstStyle/>
          <a:p>
            <a:endParaRPr lang="en-US" dirty="0"/>
          </a:p>
          <a:p>
            <a:endParaRPr lang="en-GB" dirty="0"/>
          </a:p>
        </p:txBody>
      </p:sp>
      <p:sp>
        <p:nvSpPr>
          <p:cNvPr id="4" name="TextBox 3">
            <a:extLst>
              <a:ext uri="{FF2B5EF4-FFF2-40B4-BE49-F238E27FC236}">
                <a16:creationId xmlns:a16="http://schemas.microsoft.com/office/drawing/2014/main" id="{22A1184F-918C-B4BC-5975-1079E509FCB3}"/>
              </a:ext>
            </a:extLst>
          </p:cNvPr>
          <p:cNvSpPr txBox="1"/>
          <p:nvPr/>
        </p:nvSpPr>
        <p:spPr>
          <a:xfrm>
            <a:off x="274321" y="1107456"/>
            <a:ext cx="4442645" cy="4524315"/>
          </a:xfrm>
          <a:prstGeom prst="rect">
            <a:avLst/>
          </a:prstGeom>
          <a:noFill/>
        </p:spPr>
        <p:txBody>
          <a:bodyPr wrap="square" rtlCol="0">
            <a:spAutoFit/>
          </a:bodyPr>
          <a:lstStyle/>
          <a:p>
            <a:r>
              <a:rPr lang="en-GB" b="1" dirty="0"/>
              <a:t>Challenge 2: Where is granny?</a:t>
            </a:r>
          </a:p>
          <a:p>
            <a:endParaRPr lang="en-GB" dirty="0"/>
          </a:p>
          <a:p>
            <a:r>
              <a:rPr lang="en-GB" dirty="0"/>
              <a:t>Knowing where something is, is really useful, especially in medical physics. Medical physicists help doctors and do things like take pictures inside the body, discovering how new medicines work or the best ways to find and treat cancer cells. </a:t>
            </a:r>
          </a:p>
          <a:p>
            <a:endParaRPr lang="en-GB" dirty="0"/>
          </a:p>
          <a:p>
            <a:r>
              <a:rPr lang="en-GB" dirty="0"/>
              <a:t>There is a brand new technique, invented in Birmingham University, where medical physicists should be able to keep track of where a single particle is, anywhere in the body, in real time. </a:t>
            </a:r>
          </a:p>
          <a:p>
            <a:endParaRPr lang="en-GB" dirty="0"/>
          </a:p>
          <a:p>
            <a:endParaRPr lang="en-GB" dirty="0"/>
          </a:p>
        </p:txBody>
      </p:sp>
      <p:pic>
        <p:nvPicPr>
          <p:cNvPr id="6" name="Picture 5" descr="Locator flag on a city map">
            <a:extLst>
              <a:ext uri="{FF2B5EF4-FFF2-40B4-BE49-F238E27FC236}">
                <a16:creationId xmlns:a16="http://schemas.microsoft.com/office/drawing/2014/main" id="{0B4C1AA7-9C77-D6A7-2C4E-3E392416CC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76230" y="1486807"/>
            <a:ext cx="3800607" cy="4044408"/>
          </a:xfrm>
          <a:prstGeom prst="rect">
            <a:avLst/>
          </a:prstGeom>
        </p:spPr>
      </p:pic>
      <p:pic>
        <p:nvPicPr>
          <p:cNvPr id="2" name="Picture 1" descr="A person taking a selfie&#10;&#10;">
            <a:extLst>
              <a:ext uri="{FF2B5EF4-FFF2-40B4-BE49-F238E27FC236}">
                <a16:creationId xmlns:a16="http://schemas.microsoft.com/office/drawing/2014/main" id="{92ECE683-A1DE-C5D1-B5C1-D16A79B2D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90" y="5063706"/>
            <a:ext cx="1345721" cy="1794294"/>
          </a:xfrm>
          <a:prstGeom prst="rect">
            <a:avLst/>
          </a:prstGeom>
        </p:spPr>
      </p:pic>
      <p:pic>
        <p:nvPicPr>
          <p:cNvPr id="8" name="Picture 7" descr="A person leaning against a wall&#10;&#10;">
            <a:extLst>
              <a:ext uri="{FF2B5EF4-FFF2-40B4-BE49-F238E27FC236}">
                <a16:creationId xmlns:a16="http://schemas.microsoft.com/office/drawing/2014/main" id="{33FCC91E-6557-115A-3B2A-3BD4410FFD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9017" y="5063706"/>
            <a:ext cx="1928050" cy="1794294"/>
          </a:xfrm>
          <a:prstGeom prst="rect">
            <a:avLst/>
          </a:prstGeom>
        </p:spPr>
      </p:pic>
    </p:spTree>
    <p:extLst>
      <p:ext uri="{BB962C8B-B14F-4D97-AF65-F5344CB8AC3E}">
        <p14:creationId xmlns:p14="http://schemas.microsoft.com/office/powerpoint/2010/main" val="2282698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F6B17-C3F2-419D-A18B-6DC62832C5E7}"/>
              </a:ext>
            </a:extLst>
          </p:cNvPr>
          <p:cNvSpPr>
            <a:spLocks noGrp="1"/>
          </p:cNvSpPr>
          <p:nvPr>
            <p:ph type="title"/>
          </p:nvPr>
        </p:nvSpPr>
        <p:spPr>
          <a:xfrm>
            <a:off x="360001" y="279190"/>
            <a:ext cx="7338609" cy="545143"/>
          </a:xfrm>
        </p:spPr>
        <p:txBody>
          <a:bodyPr lIns="0" tIns="0" rIns="0" bIns="0" anchor="t"/>
          <a:lstStyle/>
          <a:p>
            <a:endParaRPr lang="en-US" b="1" dirty="0">
              <a:latin typeface="Dreaming Outloud Pro"/>
              <a:cs typeface="Dreaming Outloud Pro"/>
            </a:endParaRPr>
          </a:p>
        </p:txBody>
      </p:sp>
      <p:sp>
        <p:nvSpPr>
          <p:cNvPr id="5" name="Content Placeholder 4">
            <a:extLst>
              <a:ext uri="{FF2B5EF4-FFF2-40B4-BE49-F238E27FC236}">
                <a16:creationId xmlns:a16="http://schemas.microsoft.com/office/drawing/2014/main" id="{B98D25A0-F322-4A75-9033-5F8EABE83B98}"/>
              </a:ext>
              <a:ext uri="{C183D7F6-B498-43B3-948B-1728B52AA6E4}">
                <adec:decorative xmlns:adec="http://schemas.microsoft.com/office/drawing/2017/decorative" val="1"/>
              </a:ext>
            </a:extLst>
          </p:cNvPr>
          <p:cNvSpPr>
            <a:spLocks noGrp="1"/>
          </p:cNvSpPr>
          <p:nvPr>
            <p:ph sz="quarter" idx="15"/>
          </p:nvPr>
        </p:nvSpPr>
        <p:spPr>
          <a:xfrm>
            <a:off x="4334192" y="1285875"/>
            <a:ext cx="4535487" cy="2063115"/>
          </a:xfrm>
        </p:spPr>
        <p:txBody>
          <a:bodyPr/>
          <a:lstStyle/>
          <a:p>
            <a:endParaRPr lang="en-US" dirty="0"/>
          </a:p>
          <a:p>
            <a:endParaRPr lang="en-GB" dirty="0"/>
          </a:p>
        </p:txBody>
      </p:sp>
      <p:sp>
        <p:nvSpPr>
          <p:cNvPr id="4" name="TextBox 3">
            <a:extLst>
              <a:ext uri="{FF2B5EF4-FFF2-40B4-BE49-F238E27FC236}">
                <a16:creationId xmlns:a16="http://schemas.microsoft.com/office/drawing/2014/main" id="{22A1184F-918C-B4BC-5975-1079E509FCB3}"/>
              </a:ext>
            </a:extLst>
          </p:cNvPr>
          <p:cNvSpPr txBox="1"/>
          <p:nvPr/>
        </p:nvSpPr>
        <p:spPr>
          <a:xfrm>
            <a:off x="274321" y="1107456"/>
            <a:ext cx="4442645" cy="4247317"/>
          </a:xfrm>
          <a:prstGeom prst="rect">
            <a:avLst/>
          </a:prstGeom>
          <a:noFill/>
        </p:spPr>
        <p:txBody>
          <a:bodyPr wrap="square" rtlCol="0">
            <a:spAutoFit/>
          </a:bodyPr>
          <a:lstStyle/>
          <a:p>
            <a:r>
              <a:rPr lang="en-GB" b="1" dirty="0"/>
              <a:t>Challenge 3: Detecting tiny signals, communicating with granny</a:t>
            </a:r>
          </a:p>
          <a:p>
            <a:endParaRPr lang="en-GB" dirty="0"/>
          </a:p>
          <a:p>
            <a:r>
              <a:rPr lang="en-GB" dirty="0"/>
              <a:t>To detect tiny signals, you normally need a BIG experiment. Some of the smallest signals in the universe come from Gravitational waves, and we need a detector that is miles long to be able to sense them. </a:t>
            </a:r>
          </a:p>
          <a:p>
            <a:endParaRPr lang="en-GB" dirty="0"/>
          </a:p>
          <a:p>
            <a:r>
              <a:rPr lang="en-GB" dirty="0"/>
              <a:t>Physicists called “gravitational wave astronomers” use these use these massive experiments to try to find out more about our universe by tracking where in space the signals have come from.</a:t>
            </a:r>
          </a:p>
          <a:p>
            <a:endParaRPr lang="en-GB" dirty="0"/>
          </a:p>
        </p:txBody>
      </p:sp>
      <p:pic>
        <p:nvPicPr>
          <p:cNvPr id="2" name="Picture 1">
            <a:extLst>
              <a:ext uri="{FF2B5EF4-FFF2-40B4-BE49-F238E27FC236}">
                <a16:creationId xmlns:a16="http://schemas.microsoft.com/office/drawing/2014/main" id="{E39DB867-3B84-EF99-93D4-2A49FC7088BC}"/>
              </a:ext>
              <a:ext uri="{C183D7F6-B498-43B3-948B-1728B52AA6E4}">
                <adec:decorative xmlns:adec="http://schemas.microsoft.com/office/drawing/2017/decorative" val="1"/>
              </a:ext>
            </a:extLst>
          </p:cNvPr>
          <p:cNvPicPr>
            <a:picLocks noChangeAspect="1"/>
          </p:cNvPicPr>
          <p:nvPr/>
        </p:nvPicPr>
        <p:blipFill rotWithShape="1">
          <a:blip r:embed="rId3"/>
          <a:srcRect l="22621" r="19599"/>
          <a:stretch/>
        </p:blipFill>
        <p:spPr>
          <a:xfrm>
            <a:off x="4716966" y="1285875"/>
            <a:ext cx="4176670" cy="4068898"/>
          </a:xfrm>
          <a:prstGeom prst="rect">
            <a:avLst/>
          </a:prstGeom>
        </p:spPr>
      </p:pic>
      <p:pic>
        <p:nvPicPr>
          <p:cNvPr id="8" name="Picture 7" descr="A person with purple hair playing a drum&#10;&#10;">
            <a:extLst>
              <a:ext uri="{FF2B5EF4-FFF2-40B4-BE49-F238E27FC236}">
                <a16:creationId xmlns:a16="http://schemas.microsoft.com/office/drawing/2014/main" id="{5EF1BE0B-F630-9947-D07E-033294AADD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400660" y="5106838"/>
            <a:ext cx="1168760" cy="1751162"/>
          </a:xfrm>
          <a:prstGeom prst="rect">
            <a:avLst/>
          </a:prstGeom>
        </p:spPr>
      </p:pic>
      <p:pic>
        <p:nvPicPr>
          <p:cNvPr id="9" name="Picture 8" descr="A person smiling for a picture&#10;&#10;">
            <a:extLst>
              <a:ext uri="{FF2B5EF4-FFF2-40B4-BE49-F238E27FC236}">
                <a16:creationId xmlns:a16="http://schemas.microsoft.com/office/drawing/2014/main" id="{77B581D0-CB38-559E-49FC-F662C63F6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900" y="5106838"/>
            <a:ext cx="1168760" cy="1750811"/>
          </a:xfrm>
          <a:prstGeom prst="rect">
            <a:avLst/>
          </a:prstGeom>
        </p:spPr>
      </p:pic>
    </p:spTree>
    <p:extLst>
      <p:ext uri="{BB962C8B-B14F-4D97-AF65-F5344CB8AC3E}">
        <p14:creationId xmlns:p14="http://schemas.microsoft.com/office/powerpoint/2010/main" val="1537761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F6B17-C3F2-419D-A18B-6DC62832C5E7}"/>
              </a:ext>
            </a:extLst>
          </p:cNvPr>
          <p:cNvSpPr>
            <a:spLocks noGrp="1"/>
          </p:cNvSpPr>
          <p:nvPr>
            <p:ph type="title"/>
          </p:nvPr>
        </p:nvSpPr>
        <p:spPr>
          <a:xfrm>
            <a:off x="360001" y="279190"/>
            <a:ext cx="7338609" cy="545143"/>
          </a:xfrm>
        </p:spPr>
        <p:txBody>
          <a:bodyPr lIns="0" tIns="0" rIns="0" bIns="0" anchor="t"/>
          <a:lstStyle/>
          <a:p>
            <a:endParaRPr lang="en-US" b="1" dirty="0">
              <a:latin typeface="Dreaming Outloud Pro"/>
              <a:cs typeface="Dreaming Outloud Pro"/>
            </a:endParaRPr>
          </a:p>
        </p:txBody>
      </p:sp>
      <p:sp>
        <p:nvSpPr>
          <p:cNvPr id="4" name="TextBox 3">
            <a:extLst>
              <a:ext uri="{FF2B5EF4-FFF2-40B4-BE49-F238E27FC236}">
                <a16:creationId xmlns:a16="http://schemas.microsoft.com/office/drawing/2014/main" id="{22A1184F-918C-B4BC-5975-1079E509FCB3}"/>
              </a:ext>
            </a:extLst>
          </p:cNvPr>
          <p:cNvSpPr txBox="1"/>
          <p:nvPr/>
        </p:nvSpPr>
        <p:spPr>
          <a:xfrm>
            <a:off x="274321" y="1107456"/>
            <a:ext cx="5470871" cy="3970318"/>
          </a:xfrm>
          <a:prstGeom prst="rect">
            <a:avLst/>
          </a:prstGeom>
          <a:noFill/>
        </p:spPr>
        <p:txBody>
          <a:bodyPr wrap="square" rtlCol="0">
            <a:spAutoFit/>
          </a:bodyPr>
          <a:lstStyle/>
          <a:p>
            <a:r>
              <a:rPr lang="en-GB" b="1" dirty="0"/>
              <a:t>Challenge 4: Making Tiny Tools</a:t>
            </a:r>
          </a:p>
          <a:p>
            <a:endParaRPr lang="en-GB" dirty="0"/>
          </a:p>
          <a:p>
            <a:r>
              <a:rPr lang="en-GB" dirty="0"/>
              <a:t>Granny needs tiny tools to fix her machine, and these tiny tools are being invented in real life too! </a:t>
            </a:r>
          </a:p>
          <a:p>
            <a:endParaRPr lang="en-GB" dirty="0"/>
          </a:p>
          <a:p>
            <a:r>
              <a:rPr lang="en-GB" b="0" i="0" dirty="0">
                <a:effectLst/>
              </a:rPr>
              <a:t>Nanotechnology is technology only a few billionths of a meter across! This tiny tech </a:t>
            </a:r>
            <a:r>
              <a:rPr lang="en-GB" dirty="0"/>
              <a:t>could be a big part of the future with inventions helping </a:t>
            </a:r>
            <a:r>
              <a:rPr lang="en-GB" b="0" i="0" dirty="0">
                <a:effectLst/>
              </a:rPr>
              <a:t>medicine, electricity generation, and for future transport and computing systems.</a:t>
            </a:r>
          </a:p>
          <a:p>
            <a:endParaRPr lang="en-GB" dirty="0"/>
          </a:p>
          <a:p>
            <a:r>
              <a:rPr lang="en-GB" dirty="0"/>
              <a:t>Physicists have been working on new lightweight and flexible solar panels using nanotech, which could help us generate more green energy than ever before.</a:t>
            </a:r>
          </a:p>
        </p:txBody>
      </p:sp>
      <p:pic>
        <p:nvPicPr>
          <p:cNvPr id="8" name="Picture 7" descr="Windmill and Solar Panels">
            <a:extLst>
              <a:ext uri="{FF2B5EF4-FFF2-40B4-BE49-F238E27FC236}">
                <a16:creationId xmlns:a16="http://schemas.microsoft.com/office/drawing/2014/main" id="{202D48F1-D52F-82EF-DC71-3E6453BE1B4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71684" y="1304490"/>
            <a:ext cx="2997995" cy="3576250"/>
          </a:xfrm>
          <a:prstGeom prst="rect">
            <a:avLst/>
          </a:prstGeom>
        </p:spPr>
      </p:pic>
      <p:pic>
        <p:nvPicPr>
          <p:cNvPr id="5" name="Picture 4" descr="A person smiling at camera&#10;&#10;">
            <a:extLst>
              <a:ext uri="{FF2B5EF4-FFF2-40B4-BE49-F238E27FC236}">
                <a16:creationId xmlns:a16="http://schemas.microsoft.com/office/drawing/2014/main" id="{FEABD477-6F50-A2EB-F844-FAD884E950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1539" y="5079519"/>
            <a:ext cx="1270391" cy="1782283"/>
          </a:xfrm>
          <a:prstGeom prst="rect">
            <a:avLst/>
          </a:prstGeom>
        </p:spPr>
      </p:pic>
      <p:pic>
        <p:nvPicPr>
          <p:cNvPr id="7" name="Picture 6" descr="A person holding a guitar&#10;&#10;">
            <a:extLst>
              <a:ext uri="{FF2B5EF4-FFF2-40B4-BE49-F238E27FC236}">
                <a16:creationId xmlns:a16="http://schemas.microsoft.com/office/drawing/2014/main" id="{5765B0BC-A302-C69E-5CDD-AA1A6DB0BC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0800000">
            <a:off x="2139350" y="5079519"/>
            <a:ext cx="1397479" cy="1782283"/>
          </a:xfrm>
          <a:prstGeom prst="rect">
            <a:avLst/>
          </a:prstGeom>
        </p:spPr>
      </p:pic>
      <p:pic>
        <p:nvPicPr>
          <p:cNvPr id="10" name="Picture 9" descr="A person wearing a blue shirt smiling at the camera.&#10;&#10;">
            <a:extLst>
              <a:ext uri="{FF2B5EF4-FFF2-40B4-BE49-F238E27FC236}">
                <a16:creationId xmlns:a16="http://schemas.microsoft.com/office/drawing/2014/main" id="{4A458C22-5A67-3272-4AC0-E58CF3C3F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8989" y="5077774"/>
            <a:ext cx="1190595" cy="1785775"/>
          </a:xfrm>
          <a:prstGeom prst="rect">
            <a:avLst/>
          </a:prstGeom>
        </p:spPr>
      </p:pic>
    </p:spTree>
    <p:extLst>
      <p:ext uri="{BB962C8B-B14F-4D97-AF65-F5344CB8AC3E}">
        <p14:creationId xmlns:p14="http://schemas.microsoft.com/office/powerpoint/2010/main" val="2131754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E89B7C-9E5C-8231-1F11-8C017796AB99}"/>
              </a:ext>
            </a:extLst>
          </p:cNvPr>
          <p:cNvSpPr>
            <a:spLocks noGrp="1"/>
          </p:cNvSpPr>
          <p:nvPr>
            <p:ph sz="quarter" idx="15"/>
          </p:nvPr>
        </p:nvSpPr>
        <p:spPr>
          <a:xfrm>
            <a:off x="219385" y="1854553"/>
            <a:ext cx="4140416" cy="2880479"/>
          </a:xfrm>
        </p:spPr>
        <p:txBody>
          <a:bodyPr/>
          <a:lstStyle/>
          <a:p>
            <a:pPr marL="342900" indent="-342900">
              <a:buFont typeface="+mj-lt"/>
              <a:buAutoNum type="arabicPeriod"/>
            </a:pPr>
            <a:r>
              <a:rPr lang="en-GB" sz="2800" dirty="0"/>
              <a:t>Design your inventing space</a:t>
            </a:r>
          </a:p>
          <a:p>
            <a:pPr marL="342900" indent="-342900">
              <a:buFont typeface="+mj-lt"/>
              <a:buAutoNum type="arabicPeriod"/>
            </a:pPr>
            <a:r>
              <a:rPr lang="en-GB" sz="2800" dirty="0"/>
              <a:t>Design your shrinking machine</a:t>
            </a:r>
          </a:p>
          <a:p>
            <a:pPr marL="342900" indent="-342900">
              <a:buFont typeface="+mj-lt"/>
              <a:buAutoNum type="arabicPeriod"/>
            </a:pPr>
            <a:r>
              <a:rPr lang="en-GB" sz="2800" dirty="0"/>
              <a:t>You’ve shrunk yourself down to microscopic size! What can you see?</a:t>
            </a:r>
          </a:p>
        </p:txBody>
      </p:sp>
      <p:sp>
        <p:nvSpPr>
          <p:cNvPr id="3" name="Title 2">
            <a:extLst>
              <a:ext uri="{FF2B5EF4-FFF2-40B4-BE49-F238E27FC236}">
                <a16:creationId xmlns:a16="http://schemas.microsoft.com/office/drawing/2014/main" id="{CAFC9803-1FE2-C157-CFCE-86A10908838F}"/>
              </a:ext>
            </a:extLst>
          </p:cNvPr>
          <p:cNvSpPr>
            <a:spLocks noGrp="1"/>
          </p:cNvSpPr>
          <p:nvPr>
            <p:ph type="title"/>
          </p:nvPr>
        </p:nvSpPr>
        <p:spPr/>
        <p:txBody>
          <a:bodyPr/>
          <a:lstStyle/>
          <a:p>
            <a:r>
              <a:rPr lang="en-GB" b="1" dirty="0">
                <a:latin typeface="Dreaming Outloud Pro" panose="03050502040302030504" pitchFamily="66" charset="0"/>
                <a:cs typeface="Dreaming Outloud Pro" panose="03050502040302030504" pitchFamily="66" charset="0"/>
              </a:rPr>
              <a:t>Make your own Tiny Adventure book</a:t>
            </a:r>
          </a:p>
        </p:txBody>
      </p:sp>
      <p:pic>
        <p:nvPicPr>
          <p:cNvPr id="6" name="Picture 5">
            <a:extLst>
              <a:ext uri="{FF2B5EF4-FFF2-40B4-BE49-F238E27FC236}">
                <a16:creationId xmlns:a16="http://schemas.microsoft.com/office/drawing/2014/main" id="{9DF51E0C-1A0B-8A6D-4EE3-6343C183AA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735" y="1126066"/>
            <a:ext cx="4934265" cy="4934265"/>
          </a:xfrm>
          <a:prstGeom prst="rect">
            <a:avLst/>
          </a:prstGeom>
        </p:spPr>
      </p:pic>
    </p:spTree>
    <p:extLst>
      <p:ext uri="{BB962C8B-B14F-4D97-AF65-F5344CB8AC3E}">
        <p14:creationId xmlns:p14="http://schemas.microsoft.com/office/powerpoint/2010/main" val="303169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D554-777C-44A1-B05F-85D52B19047D}"/>
              </a:ext>
            </a:extLst>
          </p:cNvPr>
          <p:cNvSpPr>
            <a:spLocks noGrp="1"/>
          </p:cNvSpPr>
          <p:nvPr>
            <p:ph type="ctrTitle"/>
          </p:nvPr>
        </p:nvSpPr>
        <p:spPr/>
        <p:txBody>
          <a:bodyPr/>
          <a:lstStyle/>
          <a:p>
            <a:r>
              <a:rPr lang="en-US" b="1" dirty="0">
                <a:latin typeface="Dreaming Outloud Pro"/>
              </a:rPr>
              <a:t>Any Questions?</a:t>
            </a:r>
            <a:endParaRPr lang="en-GB" b="1" dirty="0">
              <a:latin typeface="Dreaming Outloud Pro"/>
            </a:endParaRPr>
          </a:p>
        </p:txBody>
      </p:sp>
      <p:pic>
        <p:nvPicPr>
          <p:cNvPr id="4" name="Picture 2">
            <a:extLst>
              <a:ext uri="{FF2B5EF4-FFF2-40B4-BE49-F238E27FC236}">
                <a16:creationId xmlns:a16="http://schemas.microsoft.com/office/drawing/2014/main" id="{08436771-8E15-46B6-DD3C-EB10D3212178}"/>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381" b="89881" l="3306" r="93388">
                        <a14:foregroundMark x1="9917" y1="35119" x2="12397" y2="55952"/>
                        <a14:foregroundMark x1="12397" y1="55952" x2="30992" y2="61310"/>
                        <a14:foregroundMark x1="5785" y1="36310" x2="4132" y2="32738"/>
                        <a14:foregroundMark x1="41736" y1="2381" x2="39202" y2="3192"/>
                        <a14:foregroundMark x1="74793" y1="55952" x2="76860" y2="54167"/>
                        <a14:foregroundMark x1="93388" y1="52381" x2="93388" y2="52381"/>
                        <a14:backgroundMark x1="41736" y1="2381" x2="41736" y2="2381"/>
                        <a14:backgroundMark x1="41736" y1="2381" x2="41736" y2="2381"/>
                        <a14:backgroundMark x1="40909" y1="1786" x2="40909" y2="1786"/>
                        <a14:backgroundMark x1="39669" y1="2381" x2="39669" y2="2381"/>
                        <a14:backgroundMark x1="38843" y1="2381" x2="31405" y2="2381"/>
                      </a14:backgroundRemoval>
                    </a14:imgEffect>
                  </a14:imgLayer>
                </a14:imgProps>
              </a:ext>
            </a:extLst>
          </a:blip>
          <a:stretch>
            <a:fillRect/>
          </a:stretch>
        </p:blipFill>
        <p:spPr>
          <a:xfrm>
            <a:off x="4996441" y="798365"/>
            <a:ext cx="3594930" cy="2494570"/>
          </a:xfrm>
          <a:prstGeom prst="rect">
            <a:avLst/>
          </a:prstGeom>
        </p:spPr>
      </p:pic>
    </p:spTree>
    <p:extLst>
      <p:ext uri="{BB962C8B-B14F-4D97-AF65-F5344CB8AC3E}">
        <p14:creationId xmlns:p14="http://schemas.microsoft.com/office/powerpoint/2010/main" val="760671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A78E7-9597-405A-693D-F4ABC99F6B9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9CA75F3-7F99-3681-DB27-9870E780ED74}"/>
              </a:ext>
              <a:ext uri="{C183D7F6-B498-43B3-948B-1728B52AA6E4}">
                <adec:decorative xmlns:adec="http://schemas.microsoft.com/office/drawing/2017/decorative" val="1"/>
              </a:ext>
            </a:extLst>
          </p:cNvPr>
          <p:cNvSpPr>
            <a:spLocks noGrp="1"/>
          </p:cNvSpPr>
          <p:nvPr>
            <p:ph type="title"/>
          </p:nvPr>
        </p:nvSpPr>
        <p:spPr>
          <a:prstGeom prst="rect">
            <a:avLst/>
          </a:prstGeom>
        </p:spPr>
        <p:txBody>
          <a:bodyPr>
            <a:normAutofit fontScale="90000"/>
          </a:bodyPr>
          <a:lstStyle/>
          <a:p>
            <a:br>
              <a:rPr lang="en-GB" dirty="0"/>
            </a:br>
            <a:endParaRPr lang="en-GB" dirty="0"/>
          </a:p>
        </p:txBody>
      </p:sp>
      <p:sp>
        <p:nvSpPr>
          <p:cNvPr id="2" name="TextBox 1">
            <a:extLst>
              <a:ext uri="{FF2B5EF4-FFF2-40B4-BE49-F238E27FC236}">
                <a16:creationId xmlns:a16="http://schemas.microsoft.com/office/drawing/2014/main" id="{E77875A0-8F33-C569-91A8-6E909178D7AB}"/>
              </a:ext>
            </a:extLst>
          </p:cNvPr>
          <p:cNvSpPr txBox="1"/>
          <p:nvPr/>
        </p:nvSpPr>
        <p:spPr>
          <a:xfrm>
            <a:off x="276442" y="240001"/>
            <a:ext cx="5774077" cy="461665"/>
          </a:xfrm>
          <a:prstGeom prst="rect">
            <a:avLst/>
          </a:prstGeom>
          <a:noFill/>
        </p:spPr>
        <p:txBody>
          <a:bodyPr wrap="square" lIns="91440" tIns="45720" rIns="91440" bIns="45720" rtlCol="0" anchor="t">
            <a:spAutoFit/>
          </a:bodyPr>
          <a:lstStyle/>
          <a:p>
            <a:r>
              <a:rPr kumimoji="0" lang="en-GB" sz="2400" b="1" i="0" u="none" strike="noStrike" kern="1200" cap="none" spc="0" normalizeH="0" baseline="0" noProof="0" dirty="0">
                <a:ln>
                  <a:noFill/>
                </a:ln>
                <a:solidFill>
                  <a:srgbClr val="FFFFFF"/>
                </a:solidFill>
                <a:effectLst/>
                <a:uLnTx/>
                <a:uFillTx/>
                <a:latin typeface="Dreaming Outloud Pro"/>
                <a:ea typeface="+mj-ea"/>
                <a:cs typeface="Dreaming Outloud Pro"/>
              </a:rPr>
              <a:t>Mimi’s Tiny Adventure</a:t>
            </a:r>
            <a:endParaRPr lang="en-GB" b="1" dirty="0">
              <a:solidFill>
                <a:schemeClr val="bg1"/>
              </a:solidFill>
              <a:latin typeface="Dreaming Outloud Pro"/>
              <a:cs typeface="Dreaming Outloud Pro"/>
            </a:endParaRPr>
          </a:p>
        </p:txBody>
      </p:sp>
      <p:pic>
        <p:nvPicPr>
          <p:cNvPr id="8" name="Picture 7" descr="A cartoon of a child with a magnifying glass">
            <a:extLst>
              <a:ext uri="{FF2B5EF4-FFF2-40B4-BE49-F238E27FC236}">
                <a16:creationId xmlns:a16="http://schemas.microsoft.com/office/drawing/2014/main" id="{EBB17382-32F7-6874-F958-5BCD3EB129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643" y="1355207"/>
            <a:ext cx="4547870" cy="4554705"/>
          </a:xfrm>
          <a:prstGeom prst="rect">
            <a:avLst/>
          </a:prstGeom>
        </p:spPr>
      </p:pic>
      <p:pic>
        <p:nvPicPr>
          <p:cNvPr id="10" name="Picture 9" descr="A person standing next to a machine&#10;">
            <a:extLst>
              <a:ext uri="{FF2B5EF4-FFF2-40B4-BE49-F238E27FC236}">
                <a16:creationId xmlns:a16="http://schemas.microsoft.com/office/drawing/2014/main" id="{DB91AEB5-2BE3-DFCA-EA3E-A71CF4938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550" y="1022063"/>
            <a:ext cx="2814535" cy="2814535"/>
          </a:xfrm>
          <a:prstGeom prst="rect">
            <a:avLst/>
          </a:prstGeom>
        </p:spPr>
      </p:pic>
      <p:pic>
        <p:nvPicPr>
          <p:cNvPr id="12" name="Picture 11" descr="A cartoon of a child in a room&#10;">
            <a:extLst>
              <a:ext uri="{FF2B5EF4-FFF2-40B4-BE49-F238E27FC236}">
                <a16:creationId xmlns:a16="http://schemas.microsoft.com/office/drawing/2014/main" id="{B54CB674-079C-52CE-90BB-C936CAAA1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073" y="3920076"/>
            <a:ext cx="4159490" cy="2120660"/>
          </a:xfrm>
          <a:prstGeom prst="rect">
            <a:avLst/>
          </a:prstGeom>
        </p:spPr>
      </p:pic>
    </p:spTree>
    <p:extLst>
      <p:ext uri="{BB962C8B-B14F-4D97-AF65-F5344CB8AC3E}">
        <p14:creationId xmlns:p14="http://schemas.microsoft.com/office/powerpoint/2010/main" val="3312617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59BEF9-311D-9C42-971D-547CB543761F}"/>
              </a:ext>
            </a:extLst>
          </p:cNvPr>
          <p:cNvSpPr>
            <a:spLocks noGrp="1"/>
          </p:cNvSpPr>
          <p:nvPr>
            <p:ph type="title"/>
          </p:nvPr>
        </p:nvSpPr>
        <p:spPr>
          <a:xfrm>
            <a:off x="336250" y="271757"/>
            <a:ext cx="7338609" cy="545143"/>
          </a:xfrm>
          <a:prstGeom prst="rect">
            <a:avLst/>
          </a:prstGeom>
        </p:spPr>
        <p:txBody>
          <a:bodyPr lIns="0" tIns="0" rIns="0" bIns="0" anchor="t">
            <a:normAutofit/>
          </a:bodyPr>
          <a:lstStyle/>
          <a:p>
            <a:r>
              <a:rPr lang="en-US" b="1" dirty="0">
                <a:latin typeface="Dreaming Outloud Pro"/>
                <a:cs typeface="Dreaming Outloud Pro"/>
              </a:rPr>
              <a:t>Over to you - Tiny Questions</a:t>
            </a:r>
          </a:p>
        </p:txBody>
      </p:sp>
      <p:sp>
        <p:nvSpPr>
          <p:cNvPr id="5" name="TextBox 4">
            <a:extLst>
              <a:ext uri="{FF2B5EF4-FFF2-40B4-BE49-F238E27FC236}">
                <a16:creationId xmlns:a16="http://schemas.microsoft.com/office/drawing/2014/main" id="{17F79582-859D-446D-B02F-547044A1E493}"/>
              </a:ext>
            </a:extLst>
          </p:cNvPr>
          <p:cNvSpPr txBox="1"/>
          <p:nvPr/>
        </p:nvSpPr>
        <p:spPr>
          <a:xfrm>
            <a:off x="436522" y="1491981"/>
            <a:ext cx="7804229" cy="1200329"/>
          </a:xfrm>
          <a:prstGeom prst="rect">
            <a:avLst/>
          </a:prstGeom>
          <a:noFill/>
        </p:spPr>
        <p:txBody>
          <a:bodyPr wrap="square" lIns="91440" tIns="45720" rIns="91440" bIns="45720" anchor="t">
            <a:spAutoFit/>
          </a:bodyPr>
          <a:lstStyle/>
          <a:p>
            <a:r>
              <a:rPr lang="en-GB" sz="3600" b="1" dirty="0">
                <a:latin typeface="Franklin Gothic"/>
              </a:rPr>
              <a:t>1) What is the smallest thing you have ever seen?</a:t>
            </a:r>
          </a:p>
        </p:txBody>
      </p:sp>
      <p:sp>
        <p:nvSpPr>
          <p:cNvPr id="2" name="TextBox 1">
            <a:extLst>
              <a:ext uri="{FF2B5EF4-FFF2-40B4-BE49-F238E27FC236}">
                <a16:creationId xmlns:a16="http://schemas.microsoft.com/office/drawing/2014/main" id="{EA1681CC-4C39-D4D2-D996-8971D04F67CA}"/>
              </a:ext>
            </a:extLst>
          </p:cNvPr>
          <p:cNvSpPr txBox="1"/>
          <p:nvPr/>
        </p:nvSpPr>
        <p:spPr>
          <a:xfrm>
            <a:off x="436521" y="3367391"/>
            <a:ext cx="7804229" cy="1200329"/>
          </a:xfrm>
          <a:prstGeom prst="rect">
            <a:avLst/>
          </a:prstGeom>
          <a:noFill/>
        </p:spPr>
        <p:txBody>
          <a:bodyPr wrap="square" lIns="91440" tIns="45720" rIns="91440" bIns="45720" anchor="t">
            <a:spAutoFit/>
          </a:bodyPr>
          <a:lstStyle/>
          <a:p>
            <a:r>
              <a:rPr lang="en-GB" sz="3600" b="1" dirty="0">
                <a:latin typeface="Franklin Gothic"/>
              </a:rPr>
              <a:t>2) What is the smallest thing you can think of?</a:t>
            </a:r>
          </a:p>
        </p:txBody>
      </p:sp>
    </p:spTree>
    <p:extLst>
      <p:ext uri="{BB962C8B-B14F-4D97-AF65-F5344CB8AC3E}">
        <p14:creationId xmlns:p14="http://schemas.microsoft.com/office/powerpoint/2010/main" val="195153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d red theater curtains">
            <a:extLst>
              <a:ext uri="{FF2B5EF4-FFF2-40B4-BE49-F238E27FC236}">
                <a16:creationId xmlns:a16="http://schemas.microsoft.com/office/drawing/2014/main" id="{164AC36A-2D40-3B5F-56ED-D589AA319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915" y="-178419"/>
            <a:ext cx="11762977" cy="7561078"/>
          </a:xfrm>
          <a:prstGeom prst="rect">
            <a:avLst/>
          </a:prstGeom>
        </p:spPr>
      </p:pic>
      <p:sp>
        <p:nvSpPr>
          <p:cNvPr id="7" name="Rectangle: Rounded Corners 6">
            <a:extLst>
              <a:ext uri="{FF2B5EF4-FFF2-40B4-BE49-F238E27FC236}">
                <a16:creationId xmlns:a16="http://schemas.microsoft.com/office/drawing/2014/main" id="{3A709EF2-C2C1-1EBE-1D0E-3841893EB162}"/>
              </a:ext>
              <a:ext uri="{C183D7F6-B498-43B3-948B-1728B52AA6E4}">
                <adec:decorative xmlns:adec="http://schemas.microsoft.com/office/drawing/2017/decorative" val="1"/>
              </a:ext>
            </a:extLst>
          </p:cNvPr>
          <p:cNvSpPr/>
          <p:nvPr/>
        </p:nvSpPr>
        <p:spPr>
          <a:xfrm rot="20501000">
            <a:off x="629608" y="2627945"/>
            <a:ext cx="7890387" cy="1759811"/>
          </a:xfrm>
          <a:prstGeom prst="roundRect">
            <a:avLst/>
          </a:prstGeom>
          <a:noFill/>
          <a:ln w="165100" cap="rnd">
            <a:solidFill>
              <a:schemeClr val="bg1">
                <a:lumMod val="95000"/>
              </a:schemeClr>
            </a:solidFill>
            <a:prstDash val="sysDot"/>
          </a:ln>
          <a:effectLst>
            <a:glow rad="495300">
              <a:srgbClr val="FFFF00">
                <a:alpha val="76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ptos" panose="02110004020202020204"/>
            </a:endParaRPr>
          </a:p>
        </p:txBody>
      </p:sp>
      <p:sp>
        <p:nvSpPr>
          <p:cNvPr id="6" name="Rectangle 5">
            <a:extLst>
              <a:ext uri="{FF2B5EF4-FFF2-40B4-BE49-F238E27FC236}">
                <a16:creationId xmlns:a16="http://schemas.microsoft.com/office/drawing/2014/main" id="{1EF0FDAF-125F-F1FA-0E65-51EC1C7BDBCD}"/>
              </a:ext>
            </a:extLst>
          </p:cNvPr>
          <p:cNvSpPr/>
          <p:nvPr/>
        </p:nvSpPr>
        <p:spPr>
          <a:xfrm rot="20462301">
            <a:off x="550042" y="2965399"/>
            <a:ext cx="8118501" cy="1084912"/>
          </a:xfrm>
          <a:prstGeom prst="rect">
            <a:avLst/>
          </a:prstGeom>
          <a:noFill/>
        </p:spPr>
        <p:txBody>
          <a:bodyPr wrap="square" lIns="68580" tIns="34290" rIns="68580" bIns="34290">
            <a:spAutoFit/>
            <a:scene3d>
              <a:camera prst="orthographicFront"/>
              <a:lightRig rig="threePt" dir="t"/>
            </a:scene3d>
            <a:sp3d>
              <a:bevelB w="12700"/>
            </a:sp3d>
          </a:bodyPr>
          <a:lstStyle/>
          <a:p>
            <a:pPr algn="ctr" defTabSz="685800"/>
            <a:r>
              <a:rPr lang="en-US" sz="6600">
                <a:solidFill>
                  <a:prstClr val="white"/>
                </a:solidFill>
                <a:effectLst>
                  <a:glow rad="317500">
                    <a:srgbClr val="FFFF00">
                      <a:alpha val="67000"/>
                    </a:srgbClr>
                  </a:glow>
                </a:effectLst>
                <a:latin typeface="Broadway" panose="04040905080B02020502" pitchFamily="82" charset="0"/>
              </a:rPr>
              <a:t>WHAT IS THAT?</a:t>
            </a:r>
          </a:p>
        </p:txBody>
      </p:sp>
    </p:spTree>
    <p:extLst>
      <p:ext uri="{BB962C8B-B14F-4D97-AF65-F5344CB8AC3E}">
        <p14:creationId xmlns:p14="http://schemas.microsoft.com/office/powerpoint/2010/main" val="303177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up image of plankton taken by a microscope.">
            <a:extLst>
              <a:ext uri="{FF2B5EF4-FFF2-40B4-BE49-F238E27FC236}">
                <a16:creationId xmlns:a16="http://schemas.microsoft.com/office/drawing/2014/main" id="{DFBEBAA7-BE68-18DD-864D-C7D2E2E40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3" y="-206803"/>
            <a:ext cx="9207333" cy="727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9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up image of plankton taken by a microscope.">
            <a:extLst>
              <a:ext uri="{FF2B5EF4-FFF2-40B4-BE49-F238E27FC236}">
                <a16:creationId xmlns:a16="http://schemas.microsoft.com/office/drawing/2014/main" id="{DFBEBAA7-BE68-18DD-864D-C7D2E2E40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3" y="-96739"/>
            <a:ext cx="9207333" cy="72716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525390-AAD6-6307-7673-CD9022C37F92}"/>
              </a:ext>
            </a:extLst>
          </p:cNvPr>
          <p:cNvSpPr/>
          <p:nvPr/>
        </p:nvSpPr>
        <p:spPr>
          <a:xfrm rot="20462301">
            <a:off x="550042" y="2965399"/>
            <a:ext cx="8118501" cy="1084912"/>
          </a:xfrm>
          <a:prstGeom prst="rect">
            <a:avLst/>
          </a:prstGeom>
          <a:noFill/>
        </p:spPr>
        <p:txBody>
          <a:bodyPr wrap="square" lIns="68580" tIns="34290" rIns="68580" bIns="34290">
            <a:spAutoFit/>
            <a:scene3d>
              <a:camera prst="orthographicFront"/>
              <a:lightRig rig="threePt" dir="t"/>
            </a:scene3d>
            <a:sp3d>
              <a:bevelB w="12700"/>
            </a:sp3d>
          </a:bodyPr>
          <a:lstStyle/>
          <a:p>
            <a:pPr algn="ctr" defTabSz="685800"/>
            <a:r>
              <a:rPr lang="en-US" sz="6600">
                <a:solidFill>
                  <a:prstClr val="white"/>
                </a:solidFill>
                <a:effectLst>
                  <a:glow rad="317500">
                    <a:srgbClr val="FFFF00">
                      <a:alpha val="67000"/>
                    </a:srgbClr>
                  </a:glow>
                </a:effectLst>
                <a:latin typeface="Broadway" panose="04040905080B02020502" pitchFamily="82" charset="0"/>
              </a:rPr>
              <a:t>Plankton!</a:t>
            </a:r>
          </a:p>
        </p:txBody>
      </p:sp>
    </p:spTree>
    <p:extLst>
      <p:ext uri="{BB962C8B-B14F-4D97-AF65-F5344CB8AC3E}">
        <p14:creationId xmlns:p14="http://schemas.microsoft.com/office/powerpoint/2010/main" val="2589967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6EFB-FEF0-F908-D3F3-DE4467D0B72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0F3CCC0-2A51-5A66-8D5E-60C245EA595A}"/>
              </a:ext>
            </a:extLst>
          </p:cNvPr>
          <p:cNvSpPr>
            <a:spLocks noGrp="1"/>
          </p:cNvSpPr>
          <p:nvPr>
            <p:ph idx="1"/>
          </p:nvPr>
        </p:nvSpPr>
        <p:spPr/>
        <p:txBody>
          <a:bodyPr/>
          <a:lstStyle/>
          <a:p>
            <a:endParaRPr lang="en-GB"/>
          </a:p>
        </p:txBody>
      </p:sp>
      <p:pic>
        <p:nvPicPr>
          <p:cNvPr id="3074" name="Picture 2">
            <a:extLst>
              <a:ext uri="{FF2B5EF4-FFF2-40B4-BE49-F238E27FC236}">
                <a16:creationId xmlns:a16="http://schemas.microsoft.com/office/drawing/2014/main" id="{956FE85C-DDE3-7E04-B160-EE0A2B6B397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281" y="1690689"/>
            <a:ext cx="65127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5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6EFB-FEF0-F908-D3F3-DE4467D0B72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0F3CCC0-2A51-5A66-8D5E-60C245EA595A}"/>
              </a:ext>
            </a:extLst>
          </p:cNvPr>
          <p:cNvSpPr>
            <a:spLocks noGrp="1"/>
          </p:cNvSpPr>
          <p:nvPr>
            <p:ph idx="1"/>
          </p:nvPr>
        </p:nvSpPr>
        <p:spPr/>
        <p:txBody>
          <a:bodyPr/>
          <a:lstStyle/>
          <a:p>
            <a:endParaRPr lang="en-GB"/>
          </a:p>
        </p:txBody>
      </p:sp>
      <p:pic>
        <p:nvPicPr>
          <p:cNvPr id="3074" name="Picture 2" descr="A close-up image of a ballpoint pen taken by a microscope.">
            <a:extLst>
              <a:ext uri="{FF2B5EF4-FFF2-40B4-BE49-F238E27FC236}">
                <a16:creationId xmlns:a16="http://schemas.microsoft.com/office/drawing/2014/main" id="{956FE85C-DDE3-7E04-B160-EE0A2B6B3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281" y="1714500"/>
            <a:ext cx="651271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6E7D942-886A-0E6A-67AA-D7095F28BA09}"/>
              </a:ext>
            </a:extLst>
          </p:cNvPr>
          <p:cNvSpPr/>
          <p:nvPr/>
        </p:nvSpPr>
        <p:spPr>
          <a:xfrm rot="20462301">
            <a:off x="550042" y="2965399"/>
            <a:ext cx="8118501" cy="1084912"/>
          </a:xfrm>
          <a:prstGeom prst="rect">
            <a:avLst/>
          </a:prstGeom>
          <a:noFill/>
        </p:spPr>
        <p:txBody>
          <a:bodyPr wrap="square" lIns="68580" tIns="34290" rIns="68580" bIns="34290">
            <a:spAutoFit/>
            <a:scene3d>
              <a:camera prst="orthographicFront"/>
              <a:lightRig rig="threePt" dir="t"/>
            </a:scene3d>
            <a:sp3d>
              <a:bevelB w="12700"/>
            </a:sp3d>
          </a:bodyPr>
          <a:lstStyle/>
          <a:p>
            <a:pPr algn="ctr" defTabSz="685800"/>
            <a:r>
              <a:rPr lang="en-US" sz="6600">
                <a:solidFill>
                  <a:prstClr val="white"/>
                </a:solidFill>
                <a:effectLst>
                  <a:glow rad="317500">
                    <a:srgbClr val="FFFF00">
                      <a:alpha val="67000"/>
                    </a:srgbClr>
                  </a:glow>
                </a:effectLst>
                <a:latin typeface="Broadway" panose="04040905080B02020502" pitchFamily="82" charset="0"/>
              </a:rPr>
              <a:t>Ballpoint Pen!</a:t>
            </a:r>
          </a:p>
        </p:txBody>
      </p:sp>
    </p:spTree>
    <p:extLst>
      <p:ext uri="{BB962C8B-B14F-4D97-AF65-F5344CB8AC3E}">
        <p14:creationId xmlns:p14="http://schemas.microsoft.com/office/powerpoint/2010/main" val="2580958586"/>
      </p:ext>
    </p:extLst>
  </p:cSld>
  <p:clrMapOvr>
    <a:masterClrMapping/>
  </p:clrMapOvr>
</p:sld>
</file>

<file path=ppt/theme/theme1.xml><?xml version="1.0" encoding="utf-8"?>
<a:theme xmlns:a="http://schemas.openxmlformats.org/drawingml/2006/main" name="IoP Theme">
  <a:themeElements>
    <a:clrScheme name="IOP Colours">
      <a:dk1>
        <a:srgbClr val="000000"/>
      </a:dk1>
      <a:lt1>
        <a:srgbClr val="FFFFFF"/>
      </a:lt1>
      <a:dk2>
        <a:srgbClr val="ED1C24"/>
      </a:dk2>
      <a:lt2>
        <a:srgbClr val="FFFFFF"/>
      </a:lt2>
      <a:accent1>
        <a:srgbClr val="99CC33"/>
      </a:accent1>
      <a:accent2>
        <a:srgbClr val="232996"/>
      </a:accent2>
      <a:accent3>
        <a:srgbClr val="CC9900"/>
      </a:accent3>
      <a:accent4>
        <a:srgbClr val="0099CC"/>
      </a:accent4>
      <a:accent5>
        <a:srgbClr val="009999"/>
      </a:accent5>
      <a:accent6>
        <a:srgbClr val="FFCC00"/>
      </a:accent6>
      <a:hlink>
        <a:srgbClr val="A17729"/>
      </a:hlink>
      <a:folHlink>
        <a:srgbClr val="ED1C24"/>
      </a:folHlink>
    </a:clrScheme>
    <a:fontScheme name="Expo">
      <a:majorFont>
        <a:latin typeface="Calibri"/>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1509</Words>
  <Application>Microsoft Office PowerPoint</Application>
  <PresentationFormat>On-screen Show (4:3)</PresentationFormat>
  <Paragraphs>128</Paragraphs>
  <Slides>28</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Amasis MT Pro Black</vt:lpstr>
      <vt:lpstr>Aptos</vt:lpstr>
      <vt:lpstr>Aptos Display</vt:lpstr>
      <vt:lpstr>Arial</vt:lpstr>
      <vt:lpstr>Broadway</vt:lpstr>
      <vt:lpstr>Calibri</vt:lpstr>
      <vt:lpstr>Dreaming Outloud Pro</vt:lpstr>
      <vt:lpstr>Franklin Gothic</vt:lpstr>
      <vt:lpstr>IoP Theme</vt:lpstr>
      <vt:lpstr>Office Theme</vt:lpstr>
      <vt:lpstr>Join us for a Tiny Adventure!   </vt:lpstr>
      <vt:lpstr> </vt:lpstr>
      <vt:lpstr> </vt:lpstr>
      <vt:lpstr>Over to you - Tiny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us for a Tiny Adventure!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Mimi’s Tiny Adventure</vt:lpstr>
      <vt:lpstr>Tiny physics. Real jobs.</vt:lpstr>
      <vt:lpstr>PowerPoint Presentation</vt:lpstr>
      <vt:lpstr>PowerPoint Presentation</vt:lpstr>
      <vt:lpstr>PowerPoint Presentation</vt:lpstr>
      <vt:lpstr>Make your own Tiny Adventure book</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2026-04-13T14:48:23Z</dcterms:created>
  <dcterms:modified xsi:type="dcterms:W3CDTF">2026-04-13T14:48:35Z</dcterms:modified>
</cp:coreProperties>
</file>