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7" r:id="rId1"/>
    <p:sldMasterId id="2147483662" r:id="rId2"/>
  </p:sldMasterIdLst>
  <p:notesMasterIdLst>
    <p:notesMasterId r:id="rId44"/>
  </p:notesMasterIdLst>
  <p:handoutMasterIdLst>
    <p:handoutMasterId r:id="rId45"/>
  </p:handoutMasterIdLst>
  <p:sldIdLst>
    <p:sldId id="325" r:id="rId3"/>
    <p:sldId id="355" r:id="rId4"/>
    <p:sldId id="503" r:id="rId5"/>
    <p:sldId id="504" r:id="rId6"/>
    <p:sldId id="505" r:id="rId7"/>
    <p:sldId id="499" r:id="rId8"/>
    <p:sldId id="500" r:id="rId9"/>
    <p:sldId id="481" r:id="rId10"/>
    <p:sldId id="494" r:id="rId11"/>
    <p:sldId id="501" r:id="rId12"/>
    <p:sldId id="502" r:id="rId13"/>
    <p:sldId id="493" r:id="rId14"/>
    <p:sldId id="490" r:id="rId15"/>
    <p:sldId id="491" r:id="rId16"/>
    <p:sldId id="458" r:id="rId17"/>
    <p:sldId id="437" r:id="rId18"/>
    <p:sldId id="476" r:id="rId19"/>
    <p:sldId id="477" r:id="rId20"/>
    <p:sldId id="478" r:id="rId21"/>
    <p:sldId id="483" r:id="rId22"/>
    <p:sldId id="462" r:id="rId23"/>
    <p:sldId id="484" r:id="rId24"/>
    <p:sldId id="489" r:id="rId25"/>
    <p:sldId id="497" r:id="rId26"/>
    <p:sldId id="498" r:id="rId27"/>
    <p:sldId id="465" r:id="rId28"/>
    <p:sldId id="413" r:id="rId29"/>
    <p:sldId id="390" r:id="rId30"/>
    <p:sldId id="486" r:id="rId31"/>
    <p:sldId id="487" r:id="rId32"/>
    <p:sldId id="417" r:id="rId33"/>
    <p:sldId id="266" r:id="rId34"/>
    <p:sldId id="431" r:id="rId35"/>
    <p:sldId id="256" r:id="rId36"/>
    <p:sldId id="430" r:id="rId37"/>
    <p:sldId id="480" r:id="rId38"/>
    <p:sldId id="460" r:id="rId39"/>
    <p:sldId id="488" r:id="rId40"/>
    <p:sldId id="467" r:id="rId41"/>
    <p:sldId id="418" r:id="rId42"/>
    <p:sldId id="35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pos="461" userDrawn="1">
          <p15:clr>
            <a:srgbClr val="A4A3A4"/>
          </p15:clr>
        </p15:guide>
        <p15:guide id="4" pos="1368" userDrawn="1">
          <p15:clr>
            <a:srgbClr val="A4A3A4"/>
          </p15:clr>
        </p15:guide>
        <p15:guide id="5" orient="horz" pos="391" userDrawn="1">
          <p15:clr>
            <a:srgbClr val="A4A3A4"/>
          </p15:clr>
        </p15:guide>
        <p15:guide id="6" orient="horz" pos="3929" userDrawn="1">
          <p15:clr>
            <a:srgbClr val="A4A3A4"/>
          </p15:clr>
        </p15:guide>
        <p15:guide id="7" pos="200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A64A"/>
    <a:srgbClr val="FFFFFF"/>
    <a:srgbClr val="E87A35"/>
    <a:srgbClr val="773499"/>
    <a:srgbClr val="FFFFCC"/>
    <a:srgbClr val="E1EAEB"/>
    <a:srgbClr val="FF9B9B"/>
    <a:srgbClr val="CECEEF"/>
    <a:srgbClr val="BEBEEC"/>
    <a:srgbClr val="EBEB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2" autoAdjust="0"/>
    <p:restoredTop sz="94975" autoAdjust="0"/>
  </p:normalViewPr>
  <p:slideViewPr>
    <p:cSldViewPr snapToGrid="0">
      <p:cViewPr varScale="1">
        <p:scale>
          <a:sx n="59" d="100"/>
          <a:sy n="59" d="100"/>
        </p:scale>
        <p:origin x="1100" y="52"/>
      </p:cViewPr>
      <p:guideLst>
        <p:guide orient="horz" pos="2183"/>
        <p:guide pos="3840"/>
        <p:guide pos="461"/>
        <p:guide pos="1368"/>
        <p:guide orient="horz" pos="391"/>
        <p:guide orient="horz" pos="3929"/>
        <p:guide pos="2003"/>
      </p:guideLst>
    </p:cSldViewPr>
  </p:slideViewPr>
  <p:outlineViewPr>
    <p:cViewPr>
      <p:scale>
        <a:sx n="33" d="100"/>
        <a:sy n="33" d="100"/>
      </p:scale>
      <p:origin x="0" y="0"/>
    </p:cViewPr>
  </p:outlineViewPr>
  <p:notesTextViewPr>
    <p:cViewPr>
      <p:scale>
        <a:sx n="1" d="1"/>
        <a:sy n="1" d="1"/>
      </p:scale>
      <p:origin x="0" y="0"/>
    </p:cViewPr>
  </p:notesTextViewPr>
  <p:sorterViewPr>
    <p:cViewPr>
      <p:scale>
        <a:sx n="40" d="100"/>
        <a:sy n="40" d="100"/>
      </p:scale>
      <p:origin x="0" y="0"/>
    </p:cViewPr>
  </p:sorterViewPr>
  <p:notesViewPr>
    <p:cSldViewPr snapToGrid="0">
      <p:cViewPr varScale="1">
        <p:scale>
          <a:sx n="65" d="100"/>
          <a:sy n="65" d="100"/>
        </p:scale>
        <p:origin x="2405"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7F9DD1-98D7-4C68-880F-9EDE8A2682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FEAC6D8-7FF8-4EBF-9BA3-19B16E11A3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883354-B23C-473B-A08F-C6C892E026D6}" type="datetimeFigureOut">
              <a:rPr lang="en-GB" smtClean="0"/>
              <a:t>13/06/2025</a:t>
            </a:fld>
            <a:endParaRPr lang="en-GB"/>
          </a:p>
        </p:txBody>
      </p:sp>
      <p:sp>
        <p:nvSpPr>
          <p:cNvPr id="4" name="Footer Placeholder 3">
            <a:extLst>
              <a:ext uri="{FF2B5EF4-FFF2-40B4-BE49-F238E27FC236}">
                <a16:creationId xmlns:a16="http://schemas.microsoft.com/office/drawing/2014/main" id="{2EBC753B-21C9-4BD2-8C28-397DE8F0B9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EE99C7E-6790-4725-8DE8-39392C45F8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7BAC79-BEA5-48D2-80E5-E8A08A0CF034}" type="slidenum">
              <a:rPr lang="en-GB" smtClean="0"/>
              <a:t>‹#›</a:t>
            </a:fld>
            <a:endParaRPr lang="en-GB"/>
          </a:p>
        </p:txBody>
      </p:sp>
    </p:spTree>
    <p:extLst>
      <p:ext uri="{BB962C8B-B14F-4D97-AF65-F5344CB8AC3E}">
        <p14:creationId xmlns:p14="http://schemas.microsoft.com/office/powerpoint/2010/main" val="494798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5875D9-CE39-46AB-910D-132F803B536C}" type="datetimeFigureOut">
              <a:rPr lang="en-GB" smtClean="0"/>
              <a:t>13/06/2025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35AF4-6C27-431C-9D53-BFFD99E5F22F}" type="slidenum">
              <a:rPr lang="en-GB" smtClean="0"/>
              <a:t>‹#›</a:t>
            </a:fld>
            <a:endParaRPr lang="en-GB"/>
          </a:p>
        </p:txBody>
      </p:sp>
    </p:spTree>
    <p:extLst>
      <p:ext uri="{BB962C8B-B14F-4D97-AF65-F5344CB8AC3E}">
        <p14:creationId xmlns:p14="http://schemas.microsoft.com/office/powerpoint/2010/main" val="275706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A35AF4-6C27-431C-9D53-BFFD99E5F22F}" type="slidenum">
              <a:rPr lang="en-GB" smtClean="0"/>
              <a:t>3</a:t>
            </a:fld>
            <a:endParaRPr lang="en-GB"/>
          </a:p>
        </p:txBody>
      </p:sp>
    </p:spTree>
    <p:extLst>
      <p:ext uri="{BB962C8B-B14F-4D97-AF65-F5344CB8AC3E}">
        <p14:creationId xmlns:p14="http://schemas.microsoft.com/office/powerpoint/2010/main" val="1751118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A35AF4-6C27-431C-9D53-BFFD99E5F22F}" type="slidenum">
              <a:rPr lang="en-GB" smtClean="0"/>
              <a:t>4</a:t>
            </a:fld>
            <a:endParaRPr lang="en-GB"/>
          </a:p>
        </p:txBody>
      </p:sp>
    </p:spTree>
    <p:extLst>
      <p:ext uri="{BB962C8B-B14F-4D97-AF65-F5344CB8AC3E}">
        <p14:creationId xmlns:p14="http://schemas.microsoft.com/office/powerpoint/2010/main" val="1793445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A35AF4-6C27-431C-9D53-BFFD99E5F22F}" type="slidenum">
              <a:rPr lang="en-GB" smtClean="0"/>
              <a:t>17</a:t>
            </a:fld>
            <a:endParaRPr lang="en-GB"/>
          </a:p>
        </p:txBody>
      </p:sp>
    </p:spTree>
    <p:extLst>
      <p:ext uri="{BB962C8B-B14F-4D97-AF65-F5344CB8AC3E}">
        <p14:creationId xmlns:p14="http://schemas.microsoft.com/office/powerpoint/2010/main" val="1487989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A35AF4-6C27-431C-9D53-BFFD99E5F22F}" type="slidenum">
              <a:rPr lang="en-GB" smtClean="0"/>
              <a:t>28</a:t>
            </a:fld>
            <a:endParaRPr lang="en-GB"/>
          </a:p>
        </p:txBody>
      </p:sp>
    </p:spTree>
    <p:extLst>
      <p:ext uri="{BB962C8B-B14F-4D97-AF65-F5344CB8AC3E}">
        <p14:creationId xmlns:p14="http://schemas.microsoft.com/office/powerpoint/2010/main" val="578606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A35AF4-6C27-431C-9D53-BFFD99E5F22F}" type="slidenum">
              <a:rPr lang="en-GB" smtClean="0"/>
              <a:t>35</a:t>
            </a:fld>
            <a:endParaRPr lang="en-GB"/>
          </a:p>
        </p:txBody>
      </p:sp>
    </p:spTree>
    <p:extLst>
      <p:ext uri="{BB962C8B-B14F-4D97-AF65-F5344CB8AC3E}">
        <p14:creationId xmlns:p14="http://schemas.microsoft.com/office/powerpoint/2010/main" val="11719710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43000"/>
            <a:ext cx="12192000" cy="5715000"/>
          </a:xfrm>
          <a:prstGeom prst="rect">
            <a:avLst/>
          </a:prstGeom>
          <a:solidFill>
            <a:srgbClr val="ED0145"/>
          </a:solidFill>
          <a:ln w="9525">
            <a:noFill/>
            <a:miter lim="800000"/>
            <a:headEnd/>
            <a:tailEnd/>
          </a:ln>
          <a:effectLst/>
        </p:spPr>
        <p:txBody>
          <a:bodyPr wrap="none" anchor="ctr"/>
          <a:lstStyle/>
          <a:p>
            <a:pPr algn="ctr" eaLnBrk="0" hangingPunct="0">
              <a:defRPr/>
            </a:pPr>
            <a:endParaRPr lang="en-US" sz="2400">
              <a:solidFill>
                <a:schemeClr val="tx1"/>
              </a:solidFill>
              <a:latin typeface="Times" pitchFamily="48" charset="0"/>
            </a:endParaRPr>
          </a:p>
        </p:txBody>
      </p:sp>
      <p:pic>
        <p:nvPicPr>
          <p:cNvPr id="5" name="Picture 5" descr="NTU logo 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6983" y="323850"/>
            <a:ext cx="248708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7" name="Rectangle 3"/>
          <p:cNvSpPr>
            <a:spLocks noGrp="1" noChangeArrowheads="1"/>
          </p:cNvSpPr>
          <p:nvPr>
            <p:ph type="ctrTitle"/>
          </p:nvPr>
        </p:nvSpPr>
        <p:spPr>
          <a:xfrm>
            <a:off x="914400" y="2286000"/>
            <a:ext cx="10363200" cy="990600"/>
          </a:xfrm>
        </p:spPr>
        <p:txBody>
          <a:bodyPr/>
          <a:lstStyle>
            <a:lvl1pPr>
              <a:defRPr sz="2400">
                <a:solidFill>
                  <a:schemeClr val="bg1"/>
                </a:solidFill>
              </a:defRPr>
            </a:lvl1pPr>
          </a:lstStyle>
          <a:p>
            <a:r>
              <a:rPr lang="en-US"/>
              <a:t>Click to edit Master title style</a:t>
            </a:r>
            <a:endParaRPr lang="en-GB" dirty="0"/>
          </a:p>
        </p:txBody>
      </p:sp>
      <p:sp>
        <p:nvSpPr>
          <p:cNvPr id="349188" name="Rectangle 4"/>
          <p:cNvSpPr>
            <a:spLocks noGrp="1" noChangeArrowheads="1"/>
          </p:cNvSpPr>
          <p:nvPr>
            <p:ph type="subTitle" idx="1"/>
          </p:nvPr>
        </p:nvSpPr>
        <p:spPr>
          <a:xfrm>
            <a:off x="914400" y="3276600"/>
            <a:ext cx="10363200" cy="498598"/>
          </a:xfrm>
        </p:spPr>
        <p:txBody>
          <a:bodyPr/>
          <a:lstStyle>
            <a:lvl1pPr marL="0" indent="0">
              <a:buFontTx/>
              <a:buNone/>
              <a:defRPr>
                <a:solidFill>
                  <a:schemeClr val="bg1"/>
                </a:solidFill>
              </a:defRPr>
            </a:lvl1pPr>
          </a:lstStyle>
          <a:p>
            <a:r>
              <a:rPr lang="en-US"/>
              <a:t>Click to edit Master subtitle style</a:t>
            </a:r>
            <a:endParaRPr lang="en-GB" dirty="0"/>
          </a:p>
        </p:txBody>
      </p:sp>
      <p:pic>
        <p:nvPicPr>
          <p:cNvPr id="6" name="Picture 5">
            <a:extLst>
              <a:ext uri="{FF2B5EF4-FFF2-40B4-BE49-F238E27FC236}">
                <a16:creationId xmlns:a16="http://schemas.microsoft.com/office/drawing/2014/main" id="{43C19BDE-1048-4844-BF72-9C5B23AC4264}"/>
              </a:ext>
            </a:extLst>
          </p:cNvPr>
          <p:cNvPicPr>
            <a:picLocks noChangeAspect="1"/>
          </p:cNvPicPr>
          <p:nvPr userDrawn="1"/>
        </p:nvPicPr>
        <p:blipFill>
          <a:blip r:embed="rId3"/>
          <a:stretch>
            <a:fillRect/>
          </a:stretch>
        </p:blipFill>
        <p:spPr>
          <a:xfrm>
            <a:off x="510373" y="283481"/>
            <a:ext cx="2777315" cy="645887"/>
          </a:xfrm>
          <a:prstGeom prst="rect">
            <a:avLst/>
          </a:prstGeom>
        </p:spPr>
      </p:pic>
    </p:spTree>
    <p:extLst>
      <p:ext uri="{BB962C8B-B14F-4D97-AF65-F5344CB8AC3E}">
        <p14:creationId xmlns:p14="http://schemas.microsoft.com/office/powerpoint/2010/main" val="18383276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a:xfrm>
            <a:off x="263352" y="836712"/>
            <a:ext cx="11002392" cy="256685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805780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1FE9B0-28B3-44FE-A57B-4F4FF5B31089}"/>
              </a:ext>
            </a:extLst>
          </p:cNvPr>
          <p:cNvSpPr>
            <a:spLocks noGrp="1"/>
          </p:cNvSpPr>
          <p:nvPr>
            <p:ph type="title"/>
          </p:nvPr>
        </p:nvSpPr>
        <p:spPr>
          <a:xfrm>
            <a:off x="263352" y="95422"/>
            <a:ext cx="11074400" cy="438711"/>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6409065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tml">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1FE9B0-28B3-44FE-A57B-4F4FF5B31089}"/>
              </a:ext>
            </a:extLst>
          </p:cNvPr>
          <p:cNvSpPr>
            <a:spLocks noGrp="1"/>
          </p:cNvSpPr>
          <p:nvPr userDrawn="1">
            <p:ph type="title"/>
          </p:nvPr>
        </p:nvSpPr>
        <p:spPr>
          <a:xfrm>
            <a:off x="263352" y="95422"/>
            <a:ext cx="11074400" cy="438711"/>
          </a:xfrm>
        </p:spPr>
        <p:txBody>
          <a:bodyPr/>
          <a:lstStyle/>
          <a:p>
            <a:r>
              <a:rPr lang="en-US" dirty="0"/>
              <a:t>Click to edit Master title style</a:t>
            </a:r>
            <a:endParaRPr lang="en-GB" dirty="0"/>
          </a:p>
        </p:txBody>
      </p:sp>
      <p:grpSp>
        <p:nvGrpSpPr>
          <p:cNvPr id="60" name="Group 59">
            <a:extLst>
              <a:ext uri="{FF2B5EF4-FFF2-40B4-BE49-F238E27FC236}">
                <a16:creationId xmlns:a16="http://schemas.microsoft.com/office/drawing/2014/main" id="{89341700-93D1-87EF-D697-603D0B5560ED}"/>
              </a:ext>
            </a:extLst>
          </p:cNvPr>
          <p:cNvGrpSpPr/>
          <p:nvPr userDrawn="1"/>
        </p:nvGrpSpPr>
        <p:grpSpPr>
          <a:xfrm>
            <a:off x="2452754" y="6440678"/>
            <a:ext cx="252000" cy="252000"/>
            <a:chOff x="5243780" y="5140034"/>
            <a:chExt cx="720000" cy="720000"/>
          </a:xfrm>
        </p:grpSpPr>
        <p:sp>
          <p:nvSpPr>
            <p:cNvPr id="55" name="Freeform: Shape 54">
              <a:extLst>
                <a:ext uri="{FF2B5EF4-FFF2-40B4-BE49-F238E27FC236}">
                  <a16:creationId xmlns:a16="http://schemas.microsoft.com/office/drawing/2014/main" id="{2444B4E1-FB68-7BF1-3195-CB530B5D4C0F}"/>
                </a:ext>
              </a:extLst>
            </p:cNvPr>
            <p:cNvSpPr/>
            <p:nvPr userDrawn="1"/>
          </p:nvSpPr>
          <p:spPr bwMode="auto">
            <a:xfrm>
              <a:off x="5603780" y="5140034"/>
              <a:ext cx="148809" cy="174129"/>
            </a:xfrm>
            <a:custGeom>
              <a:avLst/>
              <a:gdLst>
                <a:gd name="connsiteX0" fmla="*/ 0 w 148809"/>
                <a:gd name="connsiteY0" fmla="*/ 0 h 174129"/>
                <a:gd name="connsiteX1" fmla="*/ 127279 w 148809"/>
                <a:gd name="connsiteY1" fmla="*/ 105441 h 174129"/>
                <a:gd name="connsiteX2" fmla="*/ 148809 w 148809"/>
                <a:gd name="connsiteY2" fmla="*/ 157628 h 174129"/>
                <a:gd name="connsiteX3" fmla="*/ 140128 w 148809"/>
                <a:gd name="connsiteY3" fmla="*/ 159984 h 174129"/>
                <a:gd name="connsiteX4" fmla="*/ 0 w 148809"/>
                <a:gd name="connsiteY4" fmla="*/ 174129 h 174129"/>
                <a:gd name="connsiteX5" fmla="*/ 0 w 148809"/>
                <a:gd name="connsiteY5" fmla="*/ 0 h 17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9" h="174129">
                  <a:moveTo>
                    <a:pt x="0" y="0"/>
                  </a:moveTo>
                  <a:cubicBezTo>
                    <a:pt x="49706" y="0"/>
                    <a:pt x="94706" y="40294"/>
                    <a:pt x="127279" y="105441"/>
                  </a:cubicBezTo>
                  <a:lnTo>
                    <a:pt x="148809" y="157628"/>
                  </a:lnTo>
                  <a:lnTo>
                    <a:pt x="140128" y="159984"/>
                  </a:lnTo>
                  <a:cubicBezTo>
                    <a:pt x="97059" y="169092"/>
                    <a:pt x="49706" y="174129"/>
                    <a:pt x="0" y="174129"/>
                  </a:cubicBezTo>
                  <a:lnTo>
                    <a:pt x="0" y="0"/>
                  </a:lnTo>
                  <a:close/>
                </a:path>
              </a:pathLst>
            </a:custGeom>
            <a:noFill/>
            <a:ln w="127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54" name="Freeform: Shape 53">
              <a:extLst>
                <a:ext uri="{FF2B5EF4-FFF2-40B4-BE49-F238E27FC236}">
                  <a16:creationId xmlns:a16="http://schemas.microsoft.com/office/drawing/2014/main" id="{6BA22CAA-A242-DD96-6E6C-468664AFC896}"/>
                </a:ext>
              </a:extLst>
            </p:cNvPr>
            <p:cNvSpPr/>
            <p:nvPr userDrawn="1"/>
          </p:nvSpPr>
          <p:spPr bwMode="auto">
            <a:xfrm>
              <a:off x="5340438" y="5140034"/>
              <a:ext cx="263342" cy="157628"/>
            </a:xfrm>
            <a:custGeom>
              <a:avLst/>
              <a:gdLst>
                <a:gd name="connsiteX0" fmla="*/ 263342 w 263342"/>
                <a:gd name="connsiteY0" fmla="*/ 0 h 157628"/>
                <a:gd name="connsiteX1" fmla="*/ 136063 w 263342"/>
                <a:gd name="connsiteY1" fmla="*/ 105441 h 157628"/>
                <a:gd name="connsiteX2" fmla="*/ 114533 w 263342"/>
                <a:gd name="connsiteY2" fmla="*/ 157628 h 157628"/>
                <a:gd name="connsiteX3" fmla="*/ 62062 w 263342"/>
                <a:gd name="connsiteY3" fmla="*/ 143388 h 157628"/>
                <a:gd name="connsiteX4" fmla="*/ 8783 w 263342"/>
                <a:gd name="connsiteY4" fmla="*/ 121408 h 157628"/>
                <a:gd name="connsiteX5" fmla="*/ 0 w 263342"/>
                <a:gd name="connsiteY5" fmla="*/ 116086 h 157628"/>
                <a:gd name="connsiteX6" fmla="*/ 8783 w 263342"/>
                <a:gd name="connsiteY6" fmla="*/ 105441 h 157628"/>
                <a:gd name="connsiteX7" fmla="*/ 263342 w 263342"/>
                <a:gd name="connsiteY7" fmla="*/ 0 h 15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42" h="157628">
                  <a:moveTo>
                    <a:pt x="263342" y="0"/>
                  </a:moveTo>
                  <a:cubicBezTo>
                    <a:pt x="213636" y="0"/>
                    <a:pt x="168636" y="40294"/>
                    <a:pt x="136063" y="105441"/>
                  </a:cubicBezTo>
                  <a:lnTo>
                    <a:pt x="114533" y="157628"/>
                  </a:lnTo>
                  <a:lnTo>
                    <a:pt x="62062" y="143388"/>
                  </a:lnTo>
                  <a:cubicBezTo>
                    <a:pt x="42910" y="136919"/>
                    <a:pt x="25070" y="129552"/>
                    <a:pt x="8783" y="121408"/>
                  </a:cubicBezTo>
                  <a:lnTo>
                    <a:pt x="0" y="116086"/>
                  </a:lnTo>
                  <a:lnTo>
                    <a:pt x="8783" y="105441"/>
                  </a:lnTo>
                  <a:cubicBezTo>
                    <a:pt x="73930" y="40294"/>
                    <a:pt x="163930" y="0"/>
                    <a:pt x="263342" y="0"/>
                  </a:cubicBezTo>
                  <a:close/>
                </a:path>
              </a:pathLst>
            </a:custGeom>
            <a:noFill/>
            <a:ln w="127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53" name="Freeform: Shape 52">
              <a:extLst>
                <a:ext uri="{FF2B5EF4-FFF2-40B4-BE49-F238E27FC236}">
                  <a16:creationId xmlns:a16="http://schemas.microsoft.com/office/drawing/2014/main" id="{2B69C16C-8F09-6240-8B28-70438E2793CC}"/>
                </a:ext>
              </a:extLst>
            </p:cNvPr>
            <p:cNvSpPr/>
            <p:nvPr userDrawn="1"/>
          </p:nvSpPr>
          <p:spPr bwMode="auto">
            <a:xfrm>
              <a:off x="5752589" y="5256120"/>
              <a:ext cx="211191" cy="243914"/>
            </a:xfrm>
            <a:custGeom>
              <a:avLst/>
              <a:gdLst>
                <a:gd name="connsiteX0" fmla="*/ 114533 w 211191"/>
                <a:gd name="connsiteY0" fmla="*/ 0 h 243914"/>
                <a:gd name="connsiteX1" fmla="*/ 149709 w 211191"/>
                <a:gd name="connsiteY1" fmla="*/ 42634 h 243914"/>
                <a:gd name="connsiteX2" fmla="*/ 211191 w 211191"/>
                <a:gd name="connsiteY2" fmla="*/ 243914 h 243914"/>
                <a:gd name="connsiteX3" fmla="*/ 31191 w 211191"/>
                <a:gd name="connsiteY3" fmla="*/ 243914 h 243914"/>
                <a:gd name="connsiteX4" fmla="*/ 450 w 211191"/>
                <a:gd name="connsiteY4" fmla="*/ 42634 h 243914"/>
                <a:gd name="connsiteX5" fmla="*/ 0 w 211191"/>
                <a:gd name="connsiteY5" fmla="*/ 41542 h 243914"/>
                <a:gd name="connsiteX6" fmla="*/ 52471 w 211191"/>
                <a:gd name="connsiteY6" fmla="*/ 27302 h 243914"/>
                <a:gd name="connsiteX7" fmla="*/ 105750 w 211191"/>
                <a:gd name="connsiteY7" fmla="*/ 5322 h 243914"/>
                <a:gd name="connsiteX8" fmla="*/ 114533 w 211191"/>
                <a:gd name="connsiteY8" fmla="*/ 0 h 24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91" h="243914">
                  <a:moveTo>
                    <a:pt x="114533" y="0"/>
                  </a:moveTo>
                  <a:lnTo>
                    <a:pt x="149709" y="42634"/>
                  </a:lnTo>
                  <a:cubicBezTo>
                    <a:pt x="188526" y="100091"/>
                    <a:pt x="211191" y="169356"/>
                    <a:pt x="211191" y="243914"/>
                  </a:cubicBezTo>
                  <a:lnTo>
                    <a:pt x="31191" y="243914"/>
                  </a:lnTo>
                  <a:cubicBezTo>
                    <a:pt x="31191" y="169356"/>
                    <a:pt x="19858" y="100091"/>
                    <a:pt x="450" y="42634"/>
                  </a:cubicBezTo>
                  <a:lnTo>
                    <a:pt x="0" y="41542"/>
                  </a:lnTo>
                  <a:lnTo>
                    <a:pt x="52471" y="27302"/>
                  </a:lnTo>
                  <a:cubicBezTo>
                    <a:pt x="71623" y="20833"/>
                    <a:pt x="89463" y="13466"/>
                    <a:pt x="105750" y="5322"/>
                  </a:cubicBezTo>
                  <a:lnTo>
                    <a:pt x="114533" y="0"/>
                  </a:lnTo>
                  <a:close/>
                </a:path>
              </a:pathLst>
            </a:custGeom>
            <a:noFill/>
            <a:ln w="127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52" name="Freeform: Shape 51">
              <a:extLst>
                <a:ext uri="{FF2B5EF4-FFF2-40B4-BE49-F238E27FC236}">
                  <a16:creationId xmlns:a16="http://schemas.microsoft.com/office/drawing/2014/main" id="{82DF1C5B-3135-E438-DD23-F33FB8B63174}"/>
                </a:ext>
              </a:extLst>
            </p:cNvPr>
            <p:cNvSpPr/>
            <p:nvPr userDrawn="1"/>
          </p:nvSpPr>
          <p:spPr bwMode="auto">
            <a:xfrm>
              <a:off x="5423780" y="5297662"/>
              <a:ext cx="180000" cy="202372"/>
            </a:xfrm>
            <a:custGeom>
              <a:avLst/>
              <a:gdLst>
                <a:gd name="connsiteX0" fmla="*/ 31191 w 180000"/>
                <a:gd name="connsiteY0" fmla="*/ 0 h 202372"/>
                <a:gd name="connsiteX1" fmla="*/ 39872 w 180000"/>
                <a:gd name="connsiteY1" fmla="*/ 2356 h 202372"/>
                <a:gd name="connsiteX2" fmla="*/ 180000 w 180000"/>
                <a:gd name="connsiteY2" fmla="*/ 16501 h 202372"/>
                <a:gd name="connsiteX3" fmla="*/ 180000 w 180000"/>
                <a:gd name="connsiteY3" fmla="*/ 202372 h 202372"/>
                <a:gd name="connsiteX4" fmla="*/ 0 w 180000"/>
                <a:gd name="connsiteY4" fmla="*/ 202372 h 202372"/>
                <a:gd name="connsiteX5" fmla="*/ 30741 w 180000"/>
                <a:gd name="connsiteY5" fmla="*/ 1092 h 202372"/>
                <a:gd name="connsiteX6" fmla="*/ 31191 w 180000"/>
                <a:gd name="connsiteY6" fmla="*/ 0 h 20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000" h="202372">
                  <a:moveTo>
                    <a:pt x="31191" y="0"/>
                  </a:moveTo>
                  <a:lnTo>
                    <a:pt x="39872" y="2356"/>
                  </a:lnTo>
                  <a:cubicBezTo>
                    <a:pt x="82941" y="11464"/>
                    <a:pt x="130294" y="16501"/>
                    <a:pt x="180000" y="16501"/>
                  </a:cubicBezTo>
                  <a:lnTo>
                    <a:pt x="180000" y="202372"/>
                  </a:lnTo>
                  <a:lnTo>
                    <a:pt x="0" y="202372"/>
                  </a:lnTo>
                  <a:cubicBezTo>
                    <a:pt x="0" y="127814"/>
                    <a:pt x="11333" y="58549"/>
                    <a:pt x="30741" y="1092"/>
                  </a:cubicBezTo>
                  <a:lnTo>
                    <a:pt x="31191" y="0"/>
                  </a:lnTo>
                  <a:close/>
                </a:path>
              </a:pathLst>
            </a:custGeom>
            <a:noFill/>
            <a:ln w="127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51" name="Freeform: Shape 50">
              <a:extLst>
                <a:ext uri="{FF2B5EF4-FFF2-40B4-BE49-F238E27FC236}">
                  <a16:creationId xmlns:a16="http://schemas.microsoft.com/office/drawing/2014/main" id="{2ABCEDED-CBC3-55F4-C0ED-EDA47A5303D7}"/>
                </a:ext>
              </a:extLst>
            </p:cNvPr>
            <p:cNvSpPr/>
            <p:nvPr userDrawn="1"/>
          </p:nvSpPr>
          <p:spPr bwMode="auto">
            <a:xfrm>
              <a:off x="5243780" y="5500034"/>
              <a:ext cx="209564" cy="240000"/>
            </a:xfrm>
            <a:custGeom>
              <a:avLst/>
              <a:gdLst>
                <a:gd name="connsiteX0" fmla="*/ 0 w 209564"/>
                <a:gd name="connsiteY0" fmla="*/ 0 h 240000"/>
                <a:gd name="connsiteX1" fmla="*/ 180000 w 209564"/>
                <a:gd name="connsiteY1" fmla="*/ 0 h 240000"/>
                <a:gd name="connsiteX2" fmla="*/ 194145 w 209564"/>
                <a:gd name="connsiteY2" fmla="*/ 140128 h 240000"/>
                <a:gd name="connsiteX3" fmla="*/ 209564 w 209564"/>
                <a:gd name="connsiteY3" fmla="*/ 196943 h 240000"/>
                <a:gd name="connsiteX4" fmla="*/ 158720 w 209564"/>
                <a:gd name="connsiteY4" fmla="*/ 210741 h 240000"/>
                <a:gd name="connsiteX5" fmla="*/ 105441 w 209564"/>
                <a:gd name="connsiteY5" fmla="*/ 232721 h 240000"/>
                <a:gd name="connsiteX6" fmla="*/ 93429 w 209564"/>
                <a:gd name="connsiteY6" fmla="*/ 240000 h 240000"/>
                <a:gd name="connsiteX7" fmla="*/ 61482 w 209564"/>
                <a:gd name="connsiteY7" fmla="*/ 201280 h 240000"/>
                <a:gd name="connsiteX8" fmla="*/ 0 w 209564"/>
                <a:gd name="connsiteY8" fmla="*/ 0 h 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4" h="240000">
                  <a:moveTo>
                    <a:pt x="0" y="0"/>
                  </a:moveTo>
                  <a:lnTo>
                    <a:pt x="180000" y="0"/>
                  </a:lnTo>
                  <a:cubicBezTo>
                    <a:pt x="180000" y="49706"/>
                    <a:pt x="185037" y="97059"/>
                    <a:pt x="194145" y="140128"/>
                  </a:cubicBezTo>
                  <a:lnTo>
                    <a:pt x="209564" y="196943"/>
                  </a:lnTo>
                  <a:lnTo>
                    <a:pt x="158720" y="210741"/>
                  </a:lnTo>
                  <a:cubicBezTo>
                    <a:pt x="139568" y="217211"/>
                    <a:pt x="121728" y="224578"/>
                    <a:pt x="105441" y="232721"/>
                  </a:cubicBezTo>
                  <a:lnTo>
                    <a:pt x="93429" y="240000"/>
                  </a:lnTo>
                  <a:lnTo>
                    <a:pt x="61482" y="201280"/>
                  </a:lnTo>
                  <a:cubicBezTo>
                    <a:pt x="22665" y="143824"/>
                    <a:pt x="0" y="74559"/>
                    <a:pt x="0" y="0"/>
                  </a:cubicBezTo>
                  <a:close/>
                </a:path>
              </a:pathLst>
            </a:custGeom>
            <a:noFill/>
            <a:ln w="127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50" name="Freeform: Shape 49">
              <a:extLst>
                <a:ext uri="{FF2B5EF4-FFF2-40B4-BE49-F238E27FC236}">
                  <a16:creationId xmlns:a16="http://schemas.microsoft.com/office/drawing/2014/main" id="{8CEDDDF3-E10F-A331-A342-A87834B6BB84}"/>
                </a:ext>
              </a:extLst>
            </p:cNvPr>
            <p:cNvSpPr/>
            <p:nvPr userDrawn="1"/>
          </p:nvSpPr>
          <p:spPr bwMode="auto">
            <a:xfrm>
              <a:off x="5603780" y="5500034"/>
              <a:ext cx="180000" cy="196943"/>
            </a:xfrm>
            <a:custGeom>
              <a:avLst/>
              <a:gdLst>
                <a:gd name="connsiteX0" fmla="*/ 0 w 180000"/>
                <a:gd name="connsiteY0" fmla="*/ 0 h 196943"/>
                <a:gd name="connsiteX1" fmla="*/ 180000 w 180000"/>
                <a:gd name="connsiteY1" fmla="*/ 0 h 196943"/>
                <a:gd name="connsiteX2" fmla="*/ 165855 w 180000"/>
                <a:gd name="connsiteY2" fmla="*/ 140128 h 196943"/>
                <a:gd name="connsiteX3" fmla="*/ 150436 w 180000"/>
                <a:gd name="connsiteY3" fmla="*/ 196943 h 196943"/>
                <a:gd name="connsiteX4" fmla="*/ 140128 w 180000"/>
                <a:gd name="connsiteY4" fmla="*/ 194145 h 196943"/>
                <a:gd name="connsiteX5" fmla="*/ 0 w 180000"/>
                <a:gd name="connsiteY5" fmla="*/ 180000 h 196943"/>
                <a:gd name="connsiteX6" fmla="*/ 0 w 180000"/>
                <a:gd name="connsiteY6" fmla="*/ 0 h 19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000" h="196943">
                  <a:moveTo>
                    <a:pt x="0" y="0"/>
                  </a:moveTo>
                  <a:lnTo>
                    <a:pt x="180000" y="0"/>
                  </a:lnTo>
                  <a:cubicBezTo>
                    <a:pt x="180000" y="49706"/>
                    <a:pt x="174963" y="97059"/>
                    <a:pt x="165855" y="140128"/>
                  </a:cubicBezTo>
                  <a:lnTo>
                    <a:pt x="150436" y="196943"/>
                  </a:lnTo>
                  <a:lnTo>
                    <a:pt x="140128" y="194145"/>
                  </a:lnTo>
                  <a:cubicBezTo>
                    <a:pt x="97059" y="185037"/>
                    <a:pt x="49706" y="180000"/>
                    <a:pt x="0" y="180000"/>
                  </a:cubicBezTo>
                  <a:lnTo>
                    <a:pt x="0" y="0"/>
                  </a:lnTo>
                  <a:close/>
                </a:path>
              </a:pathLst>
            </a:custGeom>
            <a:noFill/>
            <a:ln w="127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48" name="Freeform: Shape 47">
              <a:extLst>
                <a:ext uri="{FF2B5EF4-FFF2-40B4-BE49-F238E27FC236}">
                  <a16:creationId xmlns:a16="http://schemas.microsoft.com/office/drawing/2014/main" id="{2C209FFF-323E-BEC2-A775-3747F1DD1385}"/>
                </a:ext>
              </a:extLst>
            </p:cNvPr>
            <p:cNvSpPr/>
            <p:nvPr userDrawn="1"/>
          </p:nvSpPr>
          <p:spPr bwMode="auto">
            <a:xfrm>
              <a:off x="5453344" y="5680034"/>
              <a:ext cx="150436" cy="180000"/>
            </a:xfrm>
            <a:custGeom>
              <a:avLst/>
              <a:gdLst>
                <a:gd name="connsiteX0" fmla="*/ 150436 w 150436"/>
                <a:gd name="connsiteY0" fmla="*/ 0 h 180000"/>
                <a:gd name="connsiteX1" fmla="*/ 150436 w 150436"/>
                <a:gd name="connsiteY1" fmla="*/ 180000 h 180000"/>
                <a:gd name="connsiteX2" fmla="*/ 1177 w 150436"/>
                <a:gd name="connsiteY2" fmla="*/ 21280 h 180000"/>
                <a:gd name="connsiteX3" fmla="*/ 0 w 150436"/>
                <a:gd name="connsiteY3" fmla="*/ 16943 h 180000"/>
                <a:gd name="connsiteX4" fmla="*/ 10308 w 150436"/>
                <a:gd name="connsiteY4" fmla="*/ 14145 h 180000"/>
                <a:gd name="connsiteX5" fmla="*/ 150436 w 150436"/>
                <a:gd name="connsiteY5" fmla="*/ 0 h 1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36" h="180000">
                  <a:moveTo>
                    <a:pt x="150436" y="0"/>
                  </a:moveTo>
                  <a:lnTo>
                    <a:pt x="150436" y="180000"/>
                  </a:lnTo>
                  <a:cubicBezTo>
                    <a:pt x="88304" y="180000"/>
                    <a:pt x="33524" y="117040"/>
                    <a:pt x="1177" y="21280"/>
                  </a:cubicBezTo>
                  <a:lnTo>
                    <a:pt x="0" y="16943"/>
                  </a:lnTo>
                  <a:lnTo>
                    <a:pt x="10308" y="14145"/>
                  </a:lnTo>
                  <a:cubicBezTo>
                    <a:pt x="53377" y="5037"/>
                    <a:pt x="100730" y="0"/>
                    <a:pt x="150436" y="0"/>
                  </a:cubicBezTo>
                  <a:close/>
                </a:path>
              </a:pathLst>
            </a:custGeom>
            <a:noFill/>
            <a:ln w="127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47" name="Freeform: Shape 46">
              <a:extLst>
                <a:ext uri="{FF2B5EF4-FFF2-40B4-BE49-F238E27FC236}">
                  <a16:creationId xmlns:a16="http://schemas.microsoft.com/office/drawing/2014/main" id="{E7F0CA86-8228-A7EE-11FA-B4F4792F3C29}"/>
                </a:ext>
              </a:extLst>
            </p:cNvPr>
            <p:cNvSpPr/>
            <p:nvPr userDrawn="1"/>
          </p:nvSpPr>
          <p:spPr bwMode="auto">
            <a:xfrm>
              <a:off x="5603780" y="5696977"/>
              <a:ext cx="266571" cy="163057"/>
            </a:xfrm>
            <a:custGeom>
              <a:avLst/>
              <a:gdLst>
                <a:gd name="connsiteX0" fmla="*/ 150436 w 266571"/>
                <a:gd name="connsiteY0" fmla="*/ 0 h 163057"/>
                <a:gd name="connsiteX1" fmla="*/ 201280 w 266571"/>
                <a:gd name="connsiteY1" fmla="*/ 13798 h 163057"/>
                <a:gd name="connsiteX2" fmla="*/ 254559 w 266571"/>
                <a:gd name="connsiteY2" fmla="*/ 35778 h 163057"/>
                <a:gd name="connsiteX3" fmla="*/ 266571 w 266571"/>
                <a:gd name="connsiteY3" fmla="*/ 43057 h 163057"/>
                <a:gd name="connsiteX4" fmla="*/ 254559 w 266571"/>
                <a:gd name="connsiteY4" fmla="*/ 57616 h 163057"/>
                <a:gd name="connsiteX5" fmla="*/ 0 w 266571"/>
                <a:gd name="connsiteY5" fmla="*/ 163057 h 163057"/>
                <a:gd name="connsiteX6" fmla="*/ 149259 w 266571"/>
                <a:gd name="connsiteY6" fmla="*/ 4337 h 163057"/>
                <a:gd name="connsiteX7" fmla="*/ 150436 w 266571"/>
                <a:gd name="connsiteY7" fmla="*/ 0 h 1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571" h="163057">
                  <a:moveTo>
                    <a:pt x="150436" y="0"/>
                  </a:moveTo>
                  <a:lnTo>
                    <a:pt x="201280" y="13798"/>
                  </a:lnTo>
                  <a:cubicBezTo>
                    <a:pt x="220432" y="20268"/>
                    <a:pt x="238272" y="27635"/>
                    <a:pt x="254559" y="35778"/>
                  </a:cubicBezTo>
                  <a:lnTo>
                    <a:pt x="266571" y="43057"/>
                  </a:lnTo>
                  <a:lnTo>
                    <a:pt x="254559" y="57616"/>
                  </a:lnTo>
                  <a:cubicBezTo>
                    <a:pt x="189412" y="122763"/>
                    <a:pt x="99412" y="163057"/>
                    <a:pt x="0" y="163057"/>
                  </a:cubicBezTo>
                  <a:cubicBezTo>
                    <a:pt x="62132" y="163057"/>
                    <a:pt x="116912" y="100097"/>
                    <a:pt x="149259" y="4337"/>
                  </a:cubicBezTo>
                  <a:lnTo>
                    <a:pt x="150436" y="0"/>
                  </a:lnTo>
                  <a:close/>
                </a:path>
              </a:pathLst>
            </a:custGeom>
            <a:noFill/>
            <a:ln w="127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43" name="Freeform: Shape 42">
              <a:extLst>
                <a:ext uri="{FF2B5EF4-FFF2-40B4-BE49-F238E27FC236}">
                  <a16:creationId xmlns:a16="http://schemas.microsoft.com/office/drawing/2014/main" id="{F2A6A788-8312-D15E-12E1-82A3EF302991}"/>
                </a:ext>
              </a:extLst>
            </p:cNvPr>
            <p:cNvSpPr/>
            <p:nvPr userDrawn="1"/>
          </p:nvSpPr>
          <p:spPr bwMode="auto">
            <a:xfrm>
              <a:off x="5603780" y="5140034"/>
              <a:ext cx="263342" cy="157628"/>
            </a:xfrm>
            <a:custGeom>
              <a:avLst/>
              <a:gdLst>
                <a:gd name="connsiteX0" fmla="*/ 0 w 263342"/>
                <a:gd name="connsiteY0" fmla="*/ 0 h 157628"/>
                <a:gd name="connsiteX1" fmla="*/ 254559 w 263342"/>
                <a:gd name="connsiteY1" fmla="*/ 105441 h 157628"/>
                <a:gd name="connsiteX2" fmla="*/ 263342 w 263342"/>
                <a:gd name="connsiteY2" fmla="*/ 116086 h 157628"/>
                <a:gd name="connsiteX3" fmla="*/ 254559 w 263342"/>
                <a:gd name="connsiteY3" fmla="*/ 121408 h 157628"/>
                <a:gd name="connsiteX4" fmla="*/ 201280 w 263342"/>
                <a:gd name="connsiteY4" fmla="*/ 143388 h 157628"/>
                <a:gd name="connsiteX5" fmla="*/ 148809 w 263342"/>
                <a:gd name="connsiteY5" fmla="*/ 157628 h 157628"/>
                <a:gd name="connsiteX6" fmla="*/ 127279 w 263342"/>
                <a:gd name="connsiteY6" fmla="*/ 105441 h 157628"/>
                <a:gd name="connsiteX7" fmla="*/ 0 w 263342"/>
                <a:gd name="connsiteY7" fmla="*/ 0 h 15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42" h="157628">
                  <a:moveTo>
                    <a:pt x="0" y="0"/>
                  </a:moveTo>
                  <a:cubicBezTo>
                    <a:pt x="99412" y="0"/>
                    <a:pt x="189412" y="40294"/>
                    <a:pt x="254559" y="105441"/>
                  </a:cubicBezTo>
                  <a:lnTo>
                    <a:pt x="263342" y="116086"/>
                  </a:lnTo>
                  <a:lnTo>
                    <a:pt x="254559" y="121408"/>
                  </a:lnTo>
                  <a:cubicBezTo>
                    <a:pt x="238272" y="129552"/>
                    <a:pt x="220432" y="136919"/>
                    <a:pt x="201280" y="143388"/>
                  </a:cubicBezTo>
                  <a:lnTo>
                    <a:pt x="148809" y="157628"/>
                  </a:lnTo>
                  <a:lnTo>
                    <a:pt x="127279" y="105441"/>
                  </a:lnTo>
                  <a:cubicBezTo>
                    <a:pt x="94706" y="40294"/>
                    <a:pt x="49706" y="0"/>
                    <a:pt x="0" y="0"/>
                  </a:cubicBezTo>
                  <a:close/>
                </a:path>
              </a:pathLst>
            </a:custGeom>
            <a:noFill/>
            <a:ln w="127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42" name="Freeform: Shape 41">
              <a:extLst>
                <a:ext uri="{FF2B5EF4-FFF2-40B4-BE49-F238E27FC236}">
                  <a16:creationId xmlns:a16="http://schemas.microsoft.com/office/drawing/2014/main" id="{FC770231-2487-78C9-D37B-79EF75512934}"/>
                </a:ext>
              </a:extLst>
            </p:cNvPr>
            <p:cNvSpPr/>
            <p:nvPr userDrawn="1"/>
          </p:nvSpPr>
          <p:spPr bwMode="auto">
            <a:xfrm>
              <a:off x="5454971" y="5140034"/>
              <a:ext cx="148809" cy="174129"/>
            </a:xfrm>
            <a:custGeom>
              <a:avLst/>
              <a:gdLst>
                <a:gd name="connsiteX0" fmla="*/ 148809 w 148809"/>
                <a:gd name="connsiteY0" fmla="*/ 0 h 174129"/>
                <a:gd name="connsiteX1" fmla="*/ 148809 w 148809"/>
                <a:gd name="connsiteY1" fmla="*/ 174129 h 174129"/>
                <a:gd name="connsiteX2" fmla="*/ 8681 w 148809"/>
                <a:gd name="connsiteY2" fmla="*/ 159984 h 174129"/>
                <a:gd name="connsiteX3" fmla="*/ 0 w 148809"/>
                <a:gd name="connsiteY3" fmla="*/ 157628 h 174129"/>
                <a:gd name="connsiteX4" fmla="*/ 21530 w 148809"/>
                <a:gd name="connsiteY4" fmla="*/ 105441 h 174129"/>
                <a:gd name="connsiteX5" fmla="*/ 148809 w 148809"/>
                <a:gd name="connsiteY5" fmla="*/ 0 h 17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9" h="174129">
                  <a:moveTo>
                    <a:pt x="148809" y="0"/>
                  </a:moveTo>
                  <a:lnTo>
                    <a:pt x="148809" y="174129"/>
                  </a:lnTo>
                  <a:cubicBezTo>
                    <a:pt x="99103" y="174129"/>
                    <a:pt x="51750" y="169092"/>
                    <a:pt x="8681" y="159984"/>
                  </a:cubicBezTo>
                  <a:lnTo>
                    <a:pt x="0" y="157628"/>
                  </a:lnTo>
                  <a:lnTo>
                    <a:pt x="21530" y="105441"/>
                  </a:lnTo>
                  <a:cubicBezTo>
                    <a:pt x="54103" y="40294"/>
                    <a:pt x="99103" y="0"/>
                    <a:pt x="148809" y="0"/>
                  </a:cubicBezTo>
                  <a:close/>
                </a:path>
              </a:pathLst>
            </a:custGeom>
            <a:noFill/>
            <a:ln w="127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41" name="Freeform: Shape 40">
              <a:extLst>
                <a:ext uri="{FF2B5EF4-FFF2-40B4-BE49-F238E27FC236}">
                  <a16:creationId xmlns:a16="http://schemas.microsoft.com/office/drawing/2014/main" id="{6F11D16E-FC15-5590-CA08-DDAB2B6C5A49}"/>
                </a:ext>
              </a:extLst>
            </p:cNvPr>
            <p:cNvSpPr/>
            <p:nvPr userDrawn="1"/>
          </p:nvSpPr>
          <p:spPr bwMode="auto">
            <a:xfrm>
              <a:off x="5243780" y="5256120"/>
              <a:ext cx="211191" cy="243914"/>
            </a:xfrm>
            <a:custGeom>
              <a:avLst/>
              <a:gdLst>
                <a:gd name="connsiteX0" fmla="*/ 96658 w 211191"/>
                <a:gd name="connsiteY0" fmla="*/ 0 h 243914"/>
                <a:gd name="connsiteX1" fmla="*/ 105441 w 211191"/>
                <a:gd name="connsiteY1" fmla="*/ 5322 h 243914"/>
                <a:gd name="connsiteX2" fmla="*/ 158720 w 211191"/>
                <a:gd name="connsiteY2" fmla="*/ 27302 h 243914"/>
                <a:gd name="connsiteX3" fmla="*/ 211191 w 211191"/>
                <a:gd name="connsiteY3" fmla="*/ 41542 h 243914"/>
                <a:gd name="connsiteX4" fmla="*/ 210741 w 211191"/>
                <a:gd name="connsiteY4" fmla="*/ 42634 h 243914"/>
                <a:gd name="connsiteX5" fmla="*/ 180000 w 211191"/>
                <a:gd name="connsiteY5" fmla="*/ 243914 h 243914"/>
                <a:gd name="connsiteX6" fmla="*/ 0 w 211191"/>
                <a:gd name="connsiteY6" fmla="*/ 243914 h 243914"/>
                <a:gd name="connsiteX7" fmla="*/ 61482 w 211191"/>
                <a:gd name="connsiteY7" fmla="*/ 42634 h 243914"/>
                <a:gd name="connsiteX8" fmla="*/ 96658 w 211191"/>
                <a:gd name="connsiteY8" fmla="*/ 0 h 24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91" h="243914">
                  <a:moveTo>
                    <a:pt x="96658" y="0"/>
                  </a:moveTo>
                  <a:lnTo>
                    <a:pt x="105441" y="5322"/>
                  </a:lnTo>
                  <a:cubicBezTo>
                    <a:pt x="121728" y="13466"/>
                    <a:pt x="139568" y="20833"/>
                    <a:pt x="158720" y="27302"/>
                  </a:cubicBezTo>
                  <a:lnTo>
                    <a:pt x="211191" y="41542"/>
                  </a:lnTo>
                  <a:lnTo>
                    <a:pt x="210741" y="42634"/>
                  </a:lnTo>
                  <a:cubicBezTo>
                    <a:pt x="191333" y="100091"/>
                    <a:pt x="180000" y="169356"/>
                    <a:pt x="180000" y="243914"/>
                  </a:cubicBezTo>
                  <a:lnTo>
                    <a:pt x="0" y="243914"/>
                  </a:lnTo>
                  <a:cubicBezTo>
                    <a:pt x="0" y="169356"/>
                    <a:pt x="22665" y="100091"/>
                    <a:pt x="61482" y="42634"/>
                  </a:cubicBezTo>
                  <a:lnTo>
                    <a:pt x="96658" y="0"/>
                  </a:lnTo>
                  <a:close/>
                </a:path>
              </a:pathLst>
            </a:custGeom>
            <a:noFill/>
            <a:ln w="127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40" name="Freeform: Shape 39">
              <a:extLst>
                <a:ext uri="{FF2B5EF4-FFF2-40B4-BE49-F238E27FC236}">
                  <a16:creationId xmlns:a16="http://schemas.microsoft.com/office/drawing/2014/main" id="{B3182E89-FCDB-A805-6C0E-B4EEA72B9826}"/>
                </a:ext>
              </a:extLst>
            </p:cNvPr>
            <p:cNvSpPr/>
            <p:nvPr userDrawn="1"/>
          </p:nvSpPr>
          <p:spPr bwMode="auto">
            <a:xfrm>
              <a:off x="5603780" y="5297662"/>
              <a:ext cx="180000" cy="202372"/>
            </a:xfrm>
            <a:custGeom>
              <a:avLst/>
              <a:gdLst>
                <a:gd name="connsiteX0" fmla="*/ 148809 w 180000"/>
                <a:gd name="connsiteY0" fmla="*/ 0 h 202372"/>
                <a:gd name="connsiteX1" fmla="*/ 149259 w 180000"/>
                <a:gd name="connsiteY1" fmla="*/ 1092 h 202372"/>
                <a:gd name="connsiteX2" fmla="*/ 180000 w 180000"/>
                <a:gd name="connsiteY2" fmla="*/ 202372 h 202372"/>
                <a:gd name="connsiteX3" fmla="*/ 0 w 180000"/>
                <a:gd name="connsiteY3" fmla="*/ 202372 h 202372"/>
                <a:gd name="connsiteX4" fmla="*/ 0 w 180000"/>
                <a:gd name="connsiteY4" fmla="*/ 16501 h 202372"/>
                <a:gd name="connsiteX5" fmla="*/ 140128 w 180000"/>
                <a:gd name="connsiteY5" fmla="*/ 2356 h 202372"/>
                <a:gd name="connsiteX6" fmla="*/ 148809 w 180000"/>
                <a:gd name="connsiteY6" fmla="*/ 0 h 20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000" h="202372">
                  <a:moveTo>
                    <a:pt x="148809" y="0"/>
                  </a:moveTo>
                  <a:lnTo>
                    <a:pt x="149259" y="1092"/>
                  </a:lnTo>
                  <a:cubicBezTo>
                    <a:pt x="168667" y="58549"/>
                    <a:pt x="180000" y="127814"/>
                    <a:pt x="180000" y="202372"/>
                  </a:cubicBezTo>
                  <a:lnTo>
                    <a:pt x="0" y="202372"/>
                  </a:lnTo>
                  <a:lnTo>
                    <a:pt x="0" y="16501"/>
                  </a:lnTo>
                  <a:cubicBezTo>
                    <a:pt x="49706" y="16501"/>
                    <a:pt x="97059" y="11464"/>
                    <a:pt x="140128" y="2356"/>
                  </a:cubicBezTo>
                  <a:lnTo>
                    <a:pt x="148809" y="0"/>
                  </a:lnTo>
                  <a:close/>
                </a:path>
              </a:pathLst>
            </a:custGeom>
            <a:noFill/>
            <a:ln w="127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38" name="Freeform: Shape 37">
              <a:extLst>
                <a:ext uri="{FF2B5EF4-FFF2-40B4-BE49-F238E27FC236}">
                  <a16:creationId xmlns:a16="http://schemas.microsoft.com/office/drawing/2014/main" id="{929B53ED-055E-3C96-3587-742D256BDBD0}"/>
                </a:ext>
              </a:extLst>
            </p:cNvPr>
            <p:cNvSpPr/>
            <p:nvPr userDrawn="1"/>
          </p:nvSpPr>
          <p:spPr bwMode="auto">
            <a:xfrm>
              <a:off x="5423780" y="5500034"/>
              <a:ext cx="180000" cy="196943"/>
            </a:xfrm>
            <a:custGeom>
              <a:avLst/>
              <a:gdLst>
                <a:gd name="connsiteX0" fmla="*/ 0 w 180000"/>
                <a:gd name="connsiteY0" fmla="*/ 0 h 196943"/>
                <a:gd name="connsiteX1" fmla="*/ 180000 w 180000"/>
                <a:gd name="connsiteY1" fmla="*/ 0 h 196943"/>
                <a:gd name="connsiteX2" fmla="*/ 180000 w 180000"/>
                <a:gd name="connsiteY2" fmla="*/ 180000 h 196943"/>
                <a:gd name="connsiteX3" fmla="*/ 39872 w 180000"/>
                <a:gd name="connsiteY3" fmla="*/ 194145 h 196943"/>
                <a:gd name="connsiteX4" fmla="*/ 29564 w 180000"/>
                <a:gd name="connsiteY4" fmla="*/ 196943 h 196943"/>
                <a:gd name="connsiteX5" fmla="*/ 14145 w 180000"/>
                <a:gd name="connsiteY5" fmla="*/ 140128 h 196943"/>
                <a:gd name="connsiteX6" fmla="*/ 0 w 180000"/>
                <a:gd name="connsiteY6" fmla="*/ 0 h 19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000" h="196943">
                  <a:moveTo>
                    <a:pt x="0" y="0"/>
                  </a:moveTo>
                  <a:lnTo>
                    <a:pt x="180000" y="0"/>
                  </a:lnTo>
                  <a:lnTo>
                    <a:pt x="180000" y="180000"/>
                  </a:lnTo>
                  <a:cubicBezTo>
                    <a:pt x="130294" y="180000"/>
                    <a:pt x="82941" y="185037"/>
                    <a:pt x="39872" y="194145"/>
                  </a:cubicBezTo>
                  <a:lnTo>
                    <a:pt x="29564" y="196943"/>
                  </a:lnTo>
                  <a:lnTo>
                    <a:pt x="14145" y="140128"/>
                  </a:lnTo>
                  <a:cubicBezTo>
                    <a:pt x="5037" y="97059"/>
                    <a:pt x="0" y="49706"/>
                    <a:pt x="0" y="0"/>
                  </a:cubicBezTo>
                  <a:close/>
                </a:path>
              </a:pathLst>
            </a:custGeom>
            <a:noFill/>
            <a:ln w="127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37" name="Freeform: Shape 36">
              <a:extLst>
                <a:ext uri="{FF2B5EF4-FFF2-40B4-BE49-F238E27FC236}">
                  <a16:creationId xmlns:a16="http://schemas.microsoft.com/office/drawing/2014/main" id="{6ADC2F90-EA4D-8091-EBF6-C6D615234B5B}"/>
                </a:ext>
              </a:extLst>
            </p:cNvPr>
            <p:cNvSpPr/>
            <p:nvPr userDrawn="1"/>
          </p:nvSpPr>
          <p:spPr bwMode="auto">
            <a:xfrm>
              <a:off x="5754216" y="5500034"/>
              <a:ext cx="209564" cy="240000"/>
            </a:xfrm>
            <a:custGeom>
              <a:avLst/>
              <a:gdLst>
                <a:gd name="connsiteX0" fmla="*/ 29564 w 209564"/>
                <a:gd name="connsiteY0" fmla="*/ 0 h 240000"/>
                <a:gd name="connsiteX1" fmla="*/ 209564 w 209564"/>
                <a:gd name="connsiteY1" fmla="*/ 0 h 240000"/>
                <a:gd name="connsiteX2" fmla="*/ 148082 w 209564"/>
                <a:gd name="connsiteY2" fmla="*/ 201280 h 240000"/>
                <a:gd name="connsiteX3" fmla="*/ 116135 w 209564"/>
                <a:gd name="connsiteY3" fmla="*/ 240000 h 240000"/>
                <a:gd name="connsiteX4" fmla="*/ 104123 w 209564"/>
                <a:gd name="connsiteY4" fmla="*/ 232721 h 240000"/>
                <a:gd name="connsiteX5" fmla="*/ 50844 w 209564"/>
                <a:gd name="connsiteY5" fmla="*/ 210741 h 240000"/>
                <a:gd name="connsiteX6" fmla="*/ 0 w 209564"/>
                <a:gd name="connsiteY6" fmla="*/ 196943 h 240000"/>
                <a:gd name="connsiteX7" fmla="*/ 15419 w 209564"/>
                <a:gd name="connsiteY7" fmla="*/ 140128 h 240000"/>
                <a:gd name="connsiteX8" fmla="*/ 29564 w 209564"/>
                <a:gd name="connsiteY8" fmla="*/ 0 h 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64" h="240000">
                  <a:moveTo>
                    <a:pt x="29564" y="0"/>
                  </a:moveTo>
                  <a:lnTo>
                    <a:pt x="209564" y="0"/>
                  </a:lnTo>
                  <a:cubicBezTo>
                    <a:pt x="209564" y="74559"/>
                    <a:pt x="186899" y="143824"/>
                    <a:pt x="148082" y="201280"/>
                  </a:cubicBezTo>
                  <a:lnTo>
                    <a:pt x="116135" y="240000"/>
                  </a:lnTo>
                  <a:lnTo>
                    <a:pt x="104123" y="232721"/>
                  </a:lnTo>
                  <a:cubicBezTo>
                    <a:pt x="87836" y="224578"/>
                    <a:pt x="69996" y="217211"/>
                    <a:pt x="50844" y="210741"/>
                  </a:cubicBezTo>
                  <a:lnTo>
                    <a:pt x="0" y="196943"/>
                  </a:lnTo>
                  <a:lnTo>
                    <a:pt x="15419" y="140128"/>
                  </a:lnTo>
                  <a:cubicBezTo>
                    <a:pt x="24527" y="97059"/>
                    <a:pt x="29564" y="49706"/>
                    <a:pt x="29564" y="0"/>
                  </a:cubicBezTo>
                  <a:close/>
                </a:path>
              </a:pathLst>
            </a:custGeom>
            <a:noFill/>
            <a:ln w="127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36" name="Freeform: Shape 35">
              <a:extLst>
                <a:ext uri="{FF2B5EF4-FFF2-40B4-BE49-F238E27FC236}">
                  <a16:creationId xmlns:a16="http://schemas.microsoft.com/office/drawing/2014/main" id="{455D499F-A78B-C108-4696-B1BC6B29DCEA}"/>
                </a:ext>
              </a:extLst>
            </p:cNvPr>
            <p:cNvSpPr/>
            <p:nvPr userDrawn="1"/>
          </p:nvSpPr>
          <p:spPr bwMode="auto">
            <a:xfrm>
              <a:off x="5603780" y="5680034"/>
              <a:ext cx="150436" cy="180000"/>
            </a:xfrm>
            <a:custGeom>
              <a:avLst/>
              <a:gdLst>
                <a:gd name="connsiteX0" fmla="*/ 0 w 150436"/>
                <a:gd name="connsiteY0" fmla="*/ 0 h 180000"/>
                <a:gd name="connsiteX1" fmla="*/ 140128 w 150436"/>
                <a:gd name="connsiteY1" fmla="*/ 14145 h 180000"/>
                <a:gd name="connsiteX2" fmla="*/ 150436 w 150436"/>
                <a:gd name="connsiteY2" fmla="*/ 16943 h 180000"/>
                <a:gd name="connsiteX3" fmla="*/ 149259 w 150436"/>
                <a:gd name="connsiteY3" fmla="*/ 21280 h 180000"/>
                <a:gd name="connsiteX4" fmla="*/ 0 w 150436"/>
                <a:gd name="connsiteY4" fmla="*/ 180000 h 180000"/>
                <a:gd name="connsiteX5" fmla="*/ 0 w 150436"/>
                <a:gd name="connsiteY5" fmla="*/ 0 h 1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36" h="180000">
                  <a:moveTo>
                    <a:pt x="0" y="0"/>
                  </a:moveTo>
                  <a:cubicBezTo>
                    <a:pt x="49706" y="0"/>
                    <a:pt x="97059" y="5037"/>
                    <a:pt x="140128" y="14145"/>
                  </a:cubicBezTo>
                  <a:lnTo>
                    <a:pt x="150436" y="16943"/>
                  </a:lnTo>
                  <a:lnTo>
                    <a:pt x="149259" y="21280"/>
                  </a:lnTo>
                  <a:cubicBezTo>
                    <a:pt x="116912" y="117040"/>
                    <a:pt x="62132" y="180000"/>
                    <a:pt x="0" y="180000"/>
                  </a:cubicBezTo>
                  <a:lnTo>
                    <a:pt x="0" y="0"/>
                  </a:lnTo>
                  <a:close/>
                </a:path>
              </a:pathLst>
            </a:custGeom>
            <a:noFill/>
            <a:ln w="127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35" name="Freeform: Shape 34">
              <a:extLst>
                <a:ext uri="{FF2B5EF4-FFF2-40B4-BE49-F238E27FC236}">
                  <a16:creationId xmlns:a16="http://schemas.microsoft.com/office/drawing/2014/main" id="{565934BF-85B5-B02C-91A3-2752773C6F92}"/>
                </a:ext>
              </a:extLst>
            </p:cNvPr>
            <p:cNvSpPr/>
            <p:nvPr userDrawn="1"/>
          </p:nvSpPr>
          <p:spPr bwMode="auto">
            <a:xfrm>
              <a:off x="5337209" y="5696977"/>
              <a:ext cx="266571" cy="163057"/>
            </a:xfrm>
            <a:custGeom>
              <a:avLst/>
              <a:gdLst>
                <a:gd name="connsiteX0" fmla="*/ 116135 w 266571"/>
                <a:gd name="connsiteY0" fmla="*/ 0 h 163057"/>
                <a:gd name="connsiteX1" fmla="*/ 117312 w 266571"/>
                <a:gd name="connsiteY1" fmla="*/ 4337 h 163057"/>
                <a:gd name="connsiteX2" fmla="*/ 266571 w 266571"/>
                <a:gd name="connsiteY2" fmla="*/ 163057 h 163057"/>
                <a:gd name="connsiteX3" fmla="*/ 12012 w 266571"/>
                <a:gd name="connsiteY3" fmla="*/ 57616 h 163057"/>
                <a:gd name="connsiteX4" fmla="*/ 0 w 266571"/>
                <a:gd name="connsiteY4" fmla="*/ 43057 h 163057"/>
                <a:gd name="connsiteX5" fmla="*/ 12012 w 266571"/>
                <a:gd name="connsiteY5" fmla="*/ 35778 h 163057"/>
                <a:gd name="connsiteX6" fmla="*/ 65291 w 266571"/>
                <a:gd name="connsiteY6" fmla="*/ 13798 h 163057"/>
                <a:gd name="connsiteX7" fmla="*/ 116135 w 266571"/>
                <a:gd name="connsiteY7" fmla="*/ 0 h 16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571" h="163057">
                  <a:moveTo>
                    <a:pt x="116135" y="0"/>
                  </a:moveTo>
                  <a:lnTo>
                    <a:pt x="117312" y="4337"/>
                  </a:lnTo>
                  <a:cubicBezTo>
                    <a:pt x="149659" y="100097"/>
                    <a:pt x="204439" y="163057"/>
                    <a:pt x="266571" y="163057"/>
                  </a:cubicBezTo>
                  <a:cubicBezTo>
                    <a:pt x="167159" y="163057"/>
                    <a:pt x="77159" y="122763"/>
                    <a:pt x="12012" y="57616"/>
                  </a:cubicBezTo>
                  <a:lnTo>
                    <a:pt x="0" y="43057"/>
                  </a:lnTo>
                  <a:lnTo>
                    <a:pt x="12012" y="35778"/>
                  </a:lnTo>
                  <a:cubicBezTo>
                    <a:pt x="28299" y="27635"/>
                    <a:pt x="46139" y="20268"/>
                    <a:pt x="65291" y="13798"/>
                  </a:cubicBezTo>
                  <a:lnTo>
                    <a:pt x="116135" y="0"/>
                  </a:lnTo>
                  <a:close/>
                </a:path>
              </a:pathLst>
            </a:custGeom>
            <a:noFill/>
            <a:ln w="127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59" name="Freeform: Shape 58">
              <a:extLst>
                <a:ext uri="{FF2B5EF4-FFF2-40B4-BE49-F238E27FC236}">
                  <a16:creationId xmlns:a16="http://schemas.microsoft.com/office/drawing/2014/main" id="{2B2C03E2-05E3-DF35-9E6A-8231874F0435}"/>
                </a:ext>
              </a:extLst>
            </p:cNvPr>
            <p:cNvSpPr/>
            <p:nvPr userDrawn="1"/>
          </p:nvSpPr>
          <p:spPr bwMode="auto">
            <a:xfrm rot="19918615">
              <a:off x="5678720" y="5504726"/>
              <a:ext cx="180001" cy="339882"/>
            </a:xfrm>
            <a:custGeom>
              <a:avLst/>
              <a:gdLst>
                <a:gd name="connsiteX0" fmla="*/ 90001 w 180001"/>
                <a:gd name="connsiteY0" fmla="*/ 0 h 339882"/>
                <a:gd name="connsiteX1" fmla="*/ 180001 w 180001"/>
                <a:gd name="connsiteY1" fmla="*/ 176305 h 339882"/>
                <a:gd name="connsiteX2" fmla="*/ 112860 w 180001"/>
                <a:gd name="connsiteY2" fmla="*/ 176305 h 339882"/>
                <a:gd name="connsiteX3" fmla="*/ 112860 w 180001"/>
                <a:gd name="connsiteY3" fmla="*/ 339882 h 339882"/>
                <a:gd name="connsiteX4" fmla="*/ 67141 w 180001"/>
                <a:gd name="connsiteY4" fmla="*/ 339882 h 339882"/>
                <a:gd name="connsiteX5" fmla="*/ 67141 w 180001"/>
                <a:gd name="connsiteY5" fmla="*/ 176305 h 339882"/>
                <a:gd name="connsiteX6" fmla="*/ 0 w 180001"/>
                <a:gd name="connsiteY6" fmla="*/ 176305 h 33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001" h="339882">
                  <a:moveTo>
                    <a:pt x="90001" y="0"/>
                  </a:moveTo>
                  <a:lnTo>
                    <a:pt x="180001" y="176305"/>
                  </a:lnTo>
                  <a:lnTo>
                    <a:pt x="112860" y="176305"/>
                  </a:lnTo>
                  <a:lnTo>
                    <a:pt x="112860" y="339882"/>
                  </a:lnTo>
                  <a:lnTo>
                    <a:pt x="67141" y="339882"/>
                  </a:lnTo>
                  <a:lnTo>
                    <a:pt x="67141" y="176305"/>
                  </a:lnTo>
                  <a:lnTo>
                    <a:pt x="0" y="176305"/>
                  </a:lnTo>
                  <a:close/>
                </a:path>
              </a:pathLst>
            </a:custGeom>
            <a:solidFill>
              <a:schemeClr val="tx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grpSp>
    </p:spTree>
    <p:extLst>
      <p:ext uri="{BB962C8B-B14F-4D97-AF65-F5344CB8AC3E}">
        <p14:creationId xmlns:p14="http://schemas.microsoft.com/office/powerpoint/2010/main" val="3694070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7696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Text Placeholder 5"/>
          <p:cNvSpPr txBox="1">
            <a:spLocks/>
          </p:cNvSpPr>
          <p:nvPr userDrawn="1"/>
        </p:nvSpPr>
        <p:spPr>
          <a:xfrm>
            <a:off x="5401" y="0"/>
            <a:ext cx="12192000" cy="620688"/>
          </a:xfrm>
          <a:prstGeom prst="rect">
            <a:avLst/>
          </a:prstGeom>
          <a:solidFill>
            <a:srgbClr val="ED0145"/>
          </a:solidFill>
          <a:ln>
            <a:noFill/>
          </a:ln>
        </p:spPr>
        <p:txBody>
          <a:bodyPr lIns="360000" anchor="ctr">
            <a:noAutofit/>
          </a:bodyPr>
          <a:lstStyle>
            <a:lvl1pPr marL="0" indent="0" algn="l" rtl="0" eaLnBrk="1" fontAlgn="base" hangingPunct="1">
              <a:lnSpc>
                <a:spcPct val="110000"/>
              </a:lnSpc>
              <a:spcBef>
                <a:spcPct val="30000"/>
              </a:spcBef>
              <a:spcAft>
                <a:spcPct val="20000"/>
              </a:spcAft>
              <a:buNone/>
              <a:defRPr lang="en-US" sz="3200" smtClean="0">
                <a:solidFill>
                  <a:schemeClr val="bg1"/>
                </a:solidFill>
                <a:latin typeface="Calibri" pitchFamily="34" charset="0"/>
                <a:ea typeface="+mj-ea"/>
                <a:cs typeface="+mj-cs"/>
              </a:defRPr>
            </a:lvl1pPr>
            <a:lvl2pPr marL="379413" indent="-188913" algn="l" rtl="0" eaLnBrk="1" fontAlgn="base" hangingPunct="1">
              <a:lnSpc>
                <a:spcPct val="90000"/>
              </a:lnSpc>
              <a:spcBef>
                <a:spcPct val="20000"/>
              </a:spcBef>
              <a:spcAft>
                <a:spcPct val="10000"/>
              </a:spcAft>
              <a:buChar char="–"/>
              <a:defRPr lang="en-US" sz="3200" smtClean="0">
                <a:solidFill>
                  <a:srgbClr val="004D75"/>
                </a:solidFill>
                <a:latin typeface="Calibri" pitchFamily="34" charset="0"/>
              </a:defRPr>
            </a:lvl2pPr>
            <a:lvl3pPr marL="530225" indent="-149225" algn="l" rtl="0" eaLnBrk="1" fontAlgn="base" hangingPunct="1">
              <a:lnSpc>
                <a:spcPct val="90000"/>
              </a:lnSpc>
              <a:spcBef>
                <a:spcPct val="20000"/>
              </a:spcBef>
              <a:spcAft>
                <a:spcPct val="20000"/>
              </a:spcAft>
              <a:buChar char="•"/>
              <a:defRPr lang="en-US" sz="3200" smtClean="0">
                <a:solidFill>
                  <a:srgbClr val="004D75"/>
                </a:solidFill>
                <a:latin typeface="Calibri" pitchFamily="34" charset="0"/>
              </a:defRPr>
            </a:lvl3pPr>
            <a:lvl4pPr marL="862013" indent="-141288" algn="l" rtl="0" eaLnBrk="1" fontAlgn="base" hangingPunct="1">
              <a:lnSpc>
                <a:spcPct val="90000"/>
              </a:lnSpc>
              <a:spcBef>
                <a:spcPct val="20000"/>
              </a:spcBef>
              <a:spcAft>
                <a:spcPct val="20000"/>
              </a:spcAft>
              <a:buChar char="–"/>
              <a:defRPr lang="en-US" sz="3200" smtClean="0">
                <a:solidFill>
                  <a:srgbClr val="004D75"/>
                </a:solidFill>
                <a:latin typeface="Calibri" pitchFamily="34" charset="0"/>
              </a:defRPr>
            </a:lvl4pPr>
            <a:lvl5pPr marL="1235075" indent="-182563" algn="l" rtl="0" eaLnBrk="1" fontAlgn="base" hangingPunct="1">
              <a:lnSpc>
                <a:spcPct val="90000"/>
              </a:lnSpc>
              <a:spcBef>
                <a:spcPct val="20000"/>
              </a:spcBef>
              <a:spcAft>
                <a:spcPct val="20000"/>
              </a:spcAft>
              <a:buChar char="»"/>
              <a:defRPr lang="en-GB" sz="3200">
                <a:solidFill>
                  <a:srgbClr val="004D75"/>
                </a:solidFill>
                <a:latin typeface="Calibri" pitchFamily="34" charset="0"/>
              </a:defRPr>
            </a:lvl5pPr>
            <a:lvl6pPr marL="1692275" indent="-182563" algn="l" rtl="0" eaLnBrk="1" fontAlgn="base" hangingPunct="1">
              <a:lnSpc>
                <a:spcPct val="90000"/>
              </a:lnSpc>
              <a:spcBef>
                <a:spcPct val="20000"/>
              </a:spcBef>
              <a:spcAft>
                <a:spcPct val="20000"/>
              </a:spcAft>
              <a:buChar char="»"/>
              <a:defRPr sz="1200">
                <a:solidFill>
                  <a:srgbClr val="004D75"/>
                </a:solidFill>
                <a:latin typeface="+mn-lt"/>
              </a:defRPr>
            </a:lvl6pPr>
            <a:lvl7pPr marL="2149475" indent="-182563" algn="l" rtl="0" eaLnBrk="1" fontAlgn="base" hangingPunct="1">
              <a:lnSpc>
                <a:spcPct val="90000"/>
              </a:lnSpc>
              <a:spcBef>
                <a:spcPct val="20000"/>
              </a:spcBef>
              <a:spcAft>
                <a:spcPct val="20000"/>
              </a:spcAft>
              <a:buChar char="»"/>
              <a:defRPr sz="1200">
                <a:solidFill>
                  <a:srgbClr val="004D75"/>
                </a:solidFill>
                <a:latin typeface="+mn-lt"/>
              </a:defRPr>
            </a:lvl7pPr>
            <a:lvl8pPr marL="2606675" indent="-182563" algn="l" rtl="0" eaLnBrk="1" fontAlgn="base" hangingPunct="1">
              <a:lnSpc>
                <a:spcPct val="90000"/>
              </a:lnSpc>
              <a:spcBef>
                <a:spcPct val="20000"/>
              </a:spcBef>
              <a:spcAft>
                <a:spcPct val="20000"/>
              </a:spcAft>
              <a:buChar char="»"/>
              <a:defRPr sz="1200">
                <a:solidFill>
                  <a:srgbClr val="004D75"/>
                </a:solidFill>
                <a:latin typeface="+mn-lt"/>
              </a:defRPr>
            </a:lvl8pPr>
            <a:lvl9pPr marL="3063875" indent="-182563" algn="l" rtl="0" eaLnBrk="1" fontAlgn="base" hangingPunct="1">
              <a:lnSpc>
                <a:spcPct val="90000"/>
              </a:lnSpc>
              <a:spcBef>
                <a:spcPct val="20000"/>
              </a:spcBef>
              <a:spcAft>
                <a:spcPct val="20000"/>
              </a:spcAft>
              <a:buChar char="»"/>
              <a:defRPr sz="1200">
                <a:solidFill>
                  <a:srgbClr val="004D75"/>
                </a:solidFill>
                <a:latin typeface="+mn-lt"/>
              </a:defRPr>
            </a:lvl9pPr>
          </a:lstStyle>
          <a:p>
            <a:endParaRPr lang="en-GB" kern="0" dirty="0"/>
          </a:p>
        </p:txBody>
      </p:sp>
      <p:sp>
        <p:nvSpPr>
          <p:cNvPr id="1026" name="Rectangle 2"/>
          <p:cNvSpPr>
            <a:spLocks noGrp="1" noChangeArrowheads="1"/>
          </p:cNvSpPr>
          <p:nvPr>
            <p:ph type="title"/>
          </p:nvPr>
        </p:nvSpPr>
        <p:spPr bwMode="auto">
          <a:xfrm>
            <a:off x="263352" y="95422"/>
            <a:ext cx="11074400" cy="43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t" anchorCtr="0" compatLnSpc="1">
            <a:prstTxWarp prst="textNoShape">
              <a:avLst/>
            </a:prstTxWarp>
          </a:bodyPr>
          <a:lstStyle/>
          <a:p>
            <a:pPr lvl="0"/>
            <a:r>
              <a:rPr lang="en-US" dirty="0"/>
              <a:t>Click to edit Master title style</a:t>
            </a:r>
            <a:endParaRPr lang="en-GB" dirty="0"/>
          </a:p>
        </p:txBody>
      </p:sp>
      <p:sp>
        <p:nvSpPr>
          <p:cNvPr id="1027" name="Rectangle 3"/>
          <p:cNvSpPr>
            <a:spLocks noGrp="1" noChangeArrowheads="1"/>
          </p:cNvSpPr>
          <p:nvPr>
            <p:ph type="body" idx="1"/>
          </p:nvPr>
        </p:nvSpPr>
        <p:spPr bwMode="auto">
          <a:xfrm>
            <a:off x="263352" y="836712"/>
            <a:ext cx="11002392" cy="147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dirty="0"/>
              <a:t>Edit Master text styles</a:t>
            </a:r>
          </a:p>
          <a:p>
            <a:pPr lvl="1"/>
            <a:r>
              <a:rPr lang="en-US" dirty="0"/>
              <a:t>Second level</a:t>
            </a:r>
          </a:p>
          <a:p>
            <a:pPr lvl="2"/>
            <a:r>
              <a:rPr lang="en-US" dirty="0"/>
              <a:t>Third level</a:t>
            </a:r>
            <a:endParaRPr lang="en-GB" dirty="0"/>
          </a:p>
        </p:txBody>
      </p:sp>
      <p:sp>
        <p:nvSpPr>
          <p:cNvPr id="8" name="TextBox 7"/>
          <p:cNvSpPr txBox="1"/>
          <p:nvPr userDrawn="1"/>
        </p:nvSpPr>
        <p:spPr>
          <a:xfrm>
            <a:off x="0" y="6237312"/>
            <a:ext cx="12192000" cy="620688"/>
          </a:xfrm>
          <a:prstGeom prst="rect">
            <a:avLst/>
          </a:prstGeom>
          <a:solidFill>
            <a:srgbClr val="ED0145">
              <a:alpha val="20000"/>
            </a:srgbClr>
          </a:solidFill>
        </p:spPr>
        <p:txBody>
          <a:bodyPr wrap="square" lIns="180000" tIns="0" rIns="0" bIns="0" rtlCol="0" anchor="ctr" anchorCtr="0">
            <a:noAutofit/>
          </a:bodyPr>
          <a:lstStyle/>
          <a:p>
            <a:pPr marL="266700" marR="0" indent="0" algn="l" defTabSz="914400" rtl="0" eaLnBrk="1" fontAlgn="base" latinLnBrk="0" hangingPunct="1">
              <a:lnSpc>
                <a:spcPct val="100000"/>
              </a:lnSpc>
              <a:spcBef>
                <a:spcPct val="0"/>
              </a:spcBef>
              <a:spcAft>
                <a:spcPct val="0"/>
              </a:spcAft>
              <a:buClrTx/>
              <a:buSzTx/>
              <a:buFontTx/>
              <a:buNone/>
              <a:tabLst>
                <a:tab pos="11385550" algn="r"/>
              </a:tabLst>
              <a:defRPr/>
            </a:pPr>
            <a:r>
              <a:rPr lang="en-GB" sz="1200" i="0" dirty="0">
                <a:solidFill>
                  <a:schemeClr val="tx1"/>
                </a:solidFill>
                <a:latin typeface="Calibri" panose="020F0502020204030204" pitchFamily="34" charset="0"/>
              </a:rPr>
              <a:t>        mark.crowley@ntu.ac.uk</a:t>
            </a:r>
            <a:endParaRPr lang="en-GB" sz="1200" i="0" kern="1200" dirty="0">
              <a:solidFill>
                <a:schemeClr val="tx1"/>
              </a:solidFill>
              <a:latin typeface="Calibri" panose="020F0502020204030204" pitchFamily="34" charset="0"/>
              <a:ea typeface="+mn-ea"/>
              <a:cs typeface="Arial" charset="0"/>
            </a:endParaRPr>
          </a:p>
        </p:txBody>
      </p:sp>
      <p:grpSp>
        <p:nvGrpSpPr>
          <p:cNvPr id="9" name="Group 8"/>
          <p:cNvGrpSpPr/>
          <p:nvPr userDrawn="1"/>
        </p:nvGrpSpPr>
        <p:grpSpPr>
          <a:xfrm>
            <a:off x="11640616" y="6309320"/>
            <a:ext cx="360040" cy="433090"/>
            <a:chOff x="11709906" y="6536456"/>
            <a:chExt cx="232712" cy="277962"/>
          </a:xfrm>
        </p:grpSpPr>
        <p:sp>
          <p:nvSpPr>
            <p:cNvPr id="10" name="Rectangle 9"/>
            <p:cNvSpPr/>
            <p:nvPr userDrawn="1"/>
          </p:nvSpPr>
          <p:spPr bwMode="auto">
            <a:xfrm>
              <a:off x="11722606" y="6584950"/>
              <a:ext cx="202694" cy="1206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pic>
          <p:nvPicPr>
            <p:cNvPr id="11" name="Picture 4"/>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709906" y="6536456"/>
              <a:ext cx="232712" cy="2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bwMode="auto">
          <a:xfrm>
            <a:off x="165015" y="6309320"/>
            <a:ext cx="458377" cy="473346"/>
          </a:xfrm>
          <a:prstGeom prst="ellipse">
            <a:avLst/>
          </a:prstGeom>
          <a:solidFill>
            <a:srgbClr val="ED0145"/>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fld id="{960C078A-EBC2-4239-9891-493BA5ED2D5D}" type="slidenum">
              <a:rPr kumimoji="0" lang="en-GB" sz="1200" b="1" i="0" u="none" strike="noStrike" cap="none" normalizeH="0" baseline="0" smtClean="0">
                <a:ln>
                  <a:noFill/>
                </a:ln>
                <a:solidFill>
                  <a:schemeClr val="bg1"/>
                </a:solidFill>
                <a:effectLst/>
                <a:latin typeface="Calibri" panose="020F0502020204030204" pitchFamily="34" charset="0"/>
                <a:cs typeface="Arial" charset="0"/>
              </a:rPr>
              <a:pPr marL="0" marR="0" indent="0" algn="ctr" defTabSz="914400" rtl="0" eaLnBrk="0" fontAlgn="base" latinLnBrk="0" hangingPunct="0">
                <a:lnSpc>
                  <a:spcPct val="100000"/>
                </a:lnSpc>
                <a:spcBef>
                  <a:spcPct val="0"/>
                </a:spcBef>
                <a:spcAft>
                  <a:spcPct val="0"/>
                </a:spcAft>
                <a:buClrTx/>
                <a:buSzTx/>
                <a:buFontTx/>
                <a:buNone/>
                <a:tabLst/>
              </a:pPr>
              <a:t>‹#›</a:t>
            </a:fld>
            <a:endParaRPr kumimoji="0" lang="en-GB" sz="1200" b="1" i="0" u="none" strike="noStrike" cap="none" normalizeH="0" baseline="0" dirty="0">
              <a:ln>
                <a:noFill/>
              </a:ln>
              <a:solidFill>
                <a:schemeClr val="bg1"/>
              </a:solidFill>
              <a:effectLst/>
              <a:latin typeface="Calibri" panose="020F0502020204030204" pitchFamily="34" charset="0"/>
              <a:cs typeface="Arial" charset="0"/>
            </a:endParaRPr>
          </a:p>
        </p:txBody>
      </p:sp>
      <p:sp>
        <p:nvSpPr>
          <p:cNvPr id="14" name="Oval 13">
            <a:extLst>
              <a:ext uri="{FF2B5EF4-FFF2-40B4-BE49-F238E27FC236}">
                <a16:creationId xmlns:a16="http://schemas.microsoft.com/office/drawing/2014/main" id="{6F8A0270-C18C-4C45-8FB4-0E06121B4E77}"/>
              </a:ext>
            </a:extLst>
          </p:cNvPr>
          <p:cNvSpPr/>
          <p:nvPr userDrawn="1"/>
        </p:nvSpPr>
        <p:spPr bwMode="auto">
          <a:xfrm>
            <a:off x="10561672" y="6292532"/>
            <a:ext cx="1060493" cy="473346"/>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fld id="{B75FC0F1-C198-453B-AE80-1D3FC20E56E7}" type="datetime11">
              <a:rPr kumimoji="0" lang="en-GB" sz="1100" b="0" i="0" u="none" strike="noStrike" cap="none" normalizeH="0" baseline="0" smtClean="0">
                <a:ln>
                  <a:noFill/>
                </a:ln>
                <a:solidFill>
                  <a:schemeClr val="bg1"/>
                </a:solidFill>
                <a:effectLst/>
                <a:latin typeface="Verdana" panose="020B0604030504040204" pitchFamily="34" charset="0"/>
                <a:ea typeface="Verdana" panose="020B0604030504040204" pitchFamily="34" charset="0"/>
                <a:cs typeface="Arial" charset="0"/>
              </a:rPr>
              <a:t>12:19:48</a:t>
            </a:fld>
            <a:endParaRPr kumimoji="0" lang="en-GB" sz="1100" b="0"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charset="0"/>
            </a:endParaRPr>
          </a:p>
        </p:txBody>
      </p:sp>
    </p:spTree>
    <p:extLst>
      <p:ext uri="{BB962C8B-B14F-4D97-AF65-F5344CB8AC3E}">
        <p14:creationId xmlns:p14="http://schemas.microsoft.com/office/powerpoint/2010/main" val="51466554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4" r:id="rId4"/>
  </p:sldLayoutIdLst>
  <p:hf hdr="0"/>
  <p:txStyles>
    <p:titleStyle>
      <a:lvl1pPr algn="l" rtl="0" eaLnBrk="1" fontAlgn="base" hangingPunct="1">
        <a:spcBef>
          <a:spcPct val="0"/>
        </a:spcBef>
        <a:spcAft>
          <a:spcPct val="0"/>
        </a:spcAft>
        <a:defRPr sz="22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200">
          <a:solidFill>
            <a:srgbClr val="004D75"/>
          </a:solidFill>
          <a:latin typeface="Calibri" pitchFamily="34" charset="0"/>
        </a:defRPr>
      </a:lvl2pPr>
      <a:lvl3pPr algn="l" rtl="0" eaLnBrk="1" fontAlgn="base" hangingPunct="1">
        <a:spcBef>
          <a:spcPct val="0"/>
        </a:spcBef>
        <a:spcAft>
          <a:spcPct val="0"/>
        </a:spcAft>
        <a:defRPr sz="3200">
          <a:solidFill>
            <a:srgbClr val="004D75"/>
          </a:solidFill>
          <a:latin typeface="Calibri" pitchFamily="34" charset="0"/>
        </a:defRPr>
      </a:lvl3pPr>
      <a:lvl4pPr algn="l" rtl="0" eaLnBrk="1" fontAlgn="base" hangingPunct="1">
        <a:spcBef>
          <a:spcPct val="0"/>
        </a:spcBef>
        <a:spcAft>
          <a:spcPct val="0"/>
        </a:spcAft>
        <a:defRPr sz="3200">
          <a:solidFill>
            <a:srgbClr val="004D75"/>
          </a:solidFill>
          <a:latin typeface="Calibri" pitchFamily="34" charset="0"/>
        </a:defRPr>
      </a:lvl4pPr>
      <a:lvl5pPr algn="l" rtl="0" eaLnBrk="1" fontAlgn="base" hangingPunct="1">
        <a:spcBef>
          <a:spcPct val="0"/>
        </a:spcBef>
        <a:spcAft>
          <a:spcPct val="0"/>
        </a:spcAft>
        <a:defRPr sz="3200">
          <a:solidFill>
            <a:srgbClr val="004D75"/>
          </a:solidFill>
          <a:latin typeface="Calibri" pitchFamily="34" charset="0"/>
        </a:defRPr>
      </a:lvl5pPr>
      <a:lvl6pPr marL="457200" algn="l" rtl="0" eaLnBrk="1" fontAlgn="base" hangingPunct="1">
        <a:spcBef>
          <a:spcPct val="0"/>
        </a:spcBef>
        <a:spcAft>
          <a:spcPct val="0"/>
        </a:spcAft>
        <a:defRPr sz="2800">
          <a:solidFill>
            <a:srgbClr val="004D75"/>
          </a:solidFill>
          <a:latin typeface="Verdana" pitchFamily="34" charset="0"/>
        </a:defRPr>
      </a:lvl6pPr>
      <a:lvl7pPr marL="914400" algn="l" rtl="0" eaLnBrk="1" fontAlgn="base" hangingPunct="1">
        <a:spcBef>
          <a:spcPct val="0"/>
        </a:spcBef>
        <a:spcAft>
          <a:spcPct val="0"/>
        </a:spcAft>
        <a:defRPr sz="2800">
          <a:solidFill>
            <a:srgbClr val="004D75"/>
          </a:solidFill>
          <a:latin typeface="Verdana" pitchFamily="34" charset="0"/>
        </a:defRPr>
      </a:lvl7pPr>
      <a:lvl8pPr marL="1371600" algn="l" rtl="0" eaLnBrk="1" fontAlgn="base" hangingPunct="1">
        <a:spcBef>
          <a:spcPct val="0"/>
        </a:spcBef>
        <a:spcAft>
          <a:spcPct val="0"/>
        </a:spcAft>
        <a:defRPr sz="2800">
          <a:solidFill>
            <a:srgbClr val="004D75"/>
          </a:solidFill>
          <a:latin typeface="Verdana" pitchFamily="34" charset="0"/>
        </a:defRPr>
      </a:lvl8pPr>
      <a:lvl9pPr marL="1828800" algn="l" rtl="0" eaLnBrk="1" fontAlgn="base" hangingPunct="1">
        <a:spcBef>
          <a:spcPct val="0"/>
        </a:spcBef>
        <a:spcAft>
          <a:spcPct val="0"/>
        </a:spcAft>
        <a:defRPr sz="2800">
          <a:solidFill>
            <a:srgbClr val="004D75"/>
          </a:solidFill>
          <a:latin typeface="Verdana" pitchFamily="34" charset="0"/>
        </a:defRPr>
      </a:lvl9pPr>
    </p:titleStyle>
    <p:bodyStyle>
      <a:lvl1pPr marL="0" indent="0" algn="l" rtl="0" eaLnBrk="1" fontAlgn="base" hangingPunct="1">
        <a:lnSpc>
          <a:spcPct val="120000"/>
        </a:lnSpc>
        <a:spcBef>
          <a:spcPts val="0"/>
        </a:spcBef>
        <a:spcAft>
          <a:spcPts val="800"/>
        </a:spcAft>
        <a:buNone/>
        <a:defRPr sz="2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33400" indent="-342900" algn="l" rtl="0" eaLnBrk="1" fontAlgn="base" hangingPunct="1">
        <a:lnSpc>
          <a:spcPct val="120000"/>
        </a:lnSpc>
        <a:spcBef>
          <a:spcPts val="0"/>
        </a:spcBef>
        <a:spcAft>
          <a:spcPts val="800"/>
        </a:spcAft>
        <a:buFont typeface="Arial" panose="020B0604020202020204" pitchFamily="34" charset="0"/>
        <a:buChar char="•"/>
        <a:defRPr sz="2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723900" indent="-342900" algn="l" rtl="0" eaLnBrk="1" fontAlgn="base" hangingPunct="1">
        <a:lnSpc>
          <a:spcPct val="120000"/>
        </a:lnSpc>
        <a:spcBef>
          <a:spcPts val="0"/>
        </a:spcBef>
        <a:spcAft>
          <a:spcPts val="800"/>
        </a:spcAft>
        <a:buFont typeface="Arial" panose="020B0604020202020204" pitchFamily="34" charset="0"/>
        <a:buChar char="•"/>
        <a:defRPr sz="2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862013" indent="-141288" algn="l" rtl="0" eaLnBrk="1" fontAlgn="base" hangingPunct="1">
        <a:lnSpc>
          <a:spcPct val="90000"/>
        </a:lnSpc>
        <a:spcBef>
          <a:spcPct val="20000"/>
        </a:spcBef>
        <a:spcAft>
          <a:spcPct val="20000"/>
        </a:spcAft>
        <a:buChar char="–"/>
        <a:defRPr sz="2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235075" indent="-182563" algn="l" rtl="0" eaLnBrk="1" fontAlgn="base" hangingPunct="1">
        <a:lnSpc>
          <a:spcPct val="90000"/>
        </a:lnSpc>
        <a:spcBef>
          <a:spcPct val="20000"/>
        </a:spcBef>
        <a:spcAft>
          <a:spcPct val="20000"/>
        </a:spcAft>
        <a:buChar char="»"/>
        <a:defRPr sz="2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692275" indent="-182563" algn="l" rtl="0" eaLnBrk="1" fontAlgn="base" hangingPunct="1">
        <a:lnSpc>
          <a:spcPct val="90000"/>
        </a:lnSpc>
        <a:spcBef>
          <a:spcPct val="20000"/>
        </a:spcBef>
        <a:spcAft>
          <a:spcPct val="20000"/>
        </a:spcAft>
        <a:buChar char="»"/>
        <a:defRPr sz="1200">
          <a:solidFill>
            <a:srgbClr val="004D75"/>
          </a:solidFill>
          <a:latin typeface="+mn-lt"/>
        </a:defRPr>
      </a:lvl6pPr>
      <a:lvl7pPr marL="2149475" indent="-182563" algn="l" rtl="0" eaLnBrk="1" fontAlgn="base" hangingPunct="1">
        <a:lnSpc>
          <a:spcPct val="90000"/>
        </a:lnSpc>
        <a:spcBef>
          <a:spcPct val="20000"/>
        </a:spcBef>
        <a:spcAft>
          <a:spcPct val="20000"/>
        </a:spcAft>
        <a:buChar char="»"/>
        <a:defRPr sz="1200">
          <a:solidFill>
            <a:srgbClr val="004D75"/>
          </a:solidFill>
          <a:latin typeface="+mn-lt"/>
        </a:defRPr>
      </a:lvl7pPr>
      <a:lvl8pPr marL="2606675" indent="-182563" algn="l" rtl="0" eaLnBrk="1" fontAlgn="base" hangingPunct="1">
        <a:lnSpc>
          <a:spcPct val="90000"/>
        </a:lnSpc>
        <a:spcBef>
          <a:spcPct val="20000"/>
        </a:spcBef>
        <a:spcAft>
          <a:spcPct val="20000"/>
        </a:spcAft>
        <a:buChar char="»"/>
        <a:defRPr sz="1200">
          <a:solidFill>
            <a:srgbClr val="004D75"/>
          </a:solidFill>
          <a:latin typeface="+mn-lt"/>
        </a:defRPr>
      </a:lvl8pPr>
      <a:lvl9pPr marL="3063875" indent="-182563" algn="l" rtl="0" eaLnBrk="1" fontAlgn="base" hangingPunct="1">
        <a:lnSpc>
          <a:spcPct val="90000"/>
        </a:lnSpc>
        <a:spcBef>
          <a:spcPct val="20000"/>
        </a:spcBef>
        <a:spcAft>
          <a:spcPct val="20000"/>
        </a:spcAft>
        <a:buChar char="»"/>
        <a:defRPr sz="1200">
          <a:solidFill>
            <a:srgbClr val="004D7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AFB420-1E20-53AD-5F5A-BA060170D63B}"/>
              </a:ext>
            </a:extLst>
          </p:cNvPr>
          <p:cNvSpPr txBox="1"/>
          <p:nvPr userDrawn="1"/>
        </p:nvSpPr>
        <p:spPr>
          <a:xfrm>
            <a:off x="0" y="6237312"/>
            <a:ext cx="12192000" cy="620688"/>
          </a:xfrm>
          <a:prstGeom prst="rect">
            <a:avLst/>
          </a:prstGeom>
          <a:solidFill>
            <a:srgbClr val="ED0145">
              <a:alpha val="20000"/>
            </a:srgbClr>
          </a:solidFill>
        </p:spPr>
        <p:txBody>
          <a:bodyPr wrap="square" lIns="180000" tIns="0" rIns="0" bIns="0" rtlCol="0" anchor="ctr" anchorCtr="0">
            <a:noAutofit/>
          </a:bodyPr>
          <a:lstStyle/>
          <a:p>
            <a:pPr marL="266700" marR="0" indent="0" algn="l" defTabSz="914400" rtl="0" eaLnBrk="1" fontAlgn="base" latinLnBrk="0" hangingPunct="1">
              <a:lnSpc>
                <a:spcPct val="100000"/>
              </a:lnSpc>
              <a:spcBef>
                <a:spcPct val="0"/>
              </a:spcBef>
              <a:spcAft>
                <a:spcPct val="0"/>
              </a:spcAft>
              <a:buClrTx/>
              <a:buSzTx/>
              <a:buFontTx/>
              <a:buNone/>
              <a:tabLst>
                <a:tab pos="11385550" algn="r"/>
              </a:tabLst>
              <a:defRPr/>
            </a:pPr>
            <a:r>
              <a:rPr lang="en-GB" sz="1200" i="0" dirty="0">
                <a:solidFill>
                  <a:schemeClr val="tx1"/>
                </a:solidFill>
                <a:latin typeface="Calibri" panose="020F0502020204030204" pitchFamily="34" charset="0"/>
              </a:rPr>
              <a:t>        mark.crowley@ntu.ac.uk</a:t>
            </a:r>
            <a:endParaRPr lang="en-GB" sz="1200" i="0" kern="1200" dirty="0">
              <a:solidFill>
                <a:schemeClr val="tx1"/>
              </a:solidFill>
              <a:latin typeface="Calibri" panose="020F0502020204030204" pitchFamily="34" charset="0"/>
              <a:ea typeface="+mn-ea"/>
              <a:cs typeface="Arial" charset="0"/>
            </a:endParaRPr>
          </a:p>
        </p:txBody>
      </p:sp>
      <p:grpSp>
        <p:nvGrpSpPr>
          <p:cNvPr id="8" name="Group 7">
            <a:extLst>
              <a:ext uri="{FF2B5EF4-FFF2-40B4-BE49-F238E27FC236}">
                <a16:creationId xmlns:a16="http://schemas.microsoft.com/office/drawing/2014/main" id="{508485D4-CC8D-E328-4A38-A6E1B68AC7F5}"/>
              </a:ext>
            </a:extLst>
          </p:cNvPr>
          <p:cNvGrpSpPr/>
          <p:nvPr userDrawn="1"/>
        </p:nvGrpSpPr>
        <p:grpSpPr>
          <a:xfrm>
            <a:off x="11640616" y="6309320"/>
            <a:ext cx="360040" cy="433090"/>
            <a:chOff x="11709906" y="6536456"/>
            <a:chExt cx="232712" cy="277962"/>
          </a:xfrm>
        </p:grpSpPr>
        <p:sp>
          <p:nvSpPr>
            <p:cNvPr id="9" name="Rectangle 8">
              <a:extLst>
                <a:ext uri="{FF2B5EF4-FFF2-40B4-BE49-F238E27FC236}">
                  <a16:creationId xmlns:a16="http://schemas.microsoft.com/office/drawing/2014/main" id="{B4214B04-2DEC-A428-B42E-32A3E4347125}"/>
                </a:ext>
              </a:extLst>
            </p:cNvPr>
            <p:cNvSpPr/>
            <p:nvPr userDrawn="1"/>
          </p:nvSpPr>
          <p:spPr bwMode="auto">
            <a:xfrm>
              <a:off x="11722606" y="6584950"/>
              <a:ext cx="202694" cy="1206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pic>
          <p:nvPicPr>
            <p:cNvPr id="10" name="Picture 4">
              <a:extLst>
                <a:ext uri="{FF2B5EF4-FFF2-40B4-BE49-F238E27FC236}">
                  <a16:creationId xmlns:a16="http://schemas.microsoft.com/office/drawing/2014/main" id="{0520BB5D-3E5D-03BC-3F96-9DDCA4B8B786}"/>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709906" y="6536456"/>
              <a:ext cx="232712" cy="2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a:extLst>
              <a:ext uri="{FF2B5EF4-FFF2-40B4-BE49-F238E27FC236}">
                <a16:creationId xmlns:a16="http://schemas.microsoft.com/office/drawing/2014/main" id="{8D217D2E-753A-3B1E-52A9-1C307C2DA675}"/>
              </a:ext>
            </a:extLst>
          </p:cNvPr>
          <p:cNvSpPr/>
          <p:nvPr userDrawn="1"/>
        </p:nvSpPr>
        <p:spPr bwMode="auto">
          <a:xfrm>
            <a:off x="165015" y="6309320"/>
            <a:ext cx="458377" cy="473346"/>
          </a:xfrm>
          <a:prstGeom prst="ellipse">
            <a:avLst/>
          </a:prstGeom>
          <a:solidFill>
            <a:srgbClr val="ED0145"/>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fld id="{960C078A-EBC2-4239-9891-493BA5ED2D5D}" type="slidenum">
              <a:rPr kumimoji="0" lang="en-GB" sz="1200" b="1" i="0" u="none" strike="noStrike" cap="none" normalizeH="0" baseline="0" smtClean="0">
                <a:ln>
                  <a:noFill/>
                </a:ln>
                <a:solidFill>
                  <a:schemeClr val="bg1"/>
                </a:solidFill>
                <a:effectLst/>
                <a:latin typeface="Calibri" panose="020F0502020204030204" pitchFamily="34" charset="0"/>
                <a:cs typeface="Arial" charset="0"/>
              </a:rPr>
              <a:pPr marL="0" marR="0" indent="0" algn="ctr" defTabSz="914400" rtl="0" eaLnBrk="0" fontAlgn="base" latinLnBrk="0" hangingPunct="0">
                <a:lnSpc>
                  <a:spcPct val="100000"/>
                </a:lnSpc>
                <a:spcBef>
                  <a:spcPct val="0"/>
                </a:spcBef>
                <a:spcAft>
                  <a:spcPct val="0"/>
                </a:spcAft>
                <a:buClrTx/>
                <a:buSzTx/>
                <a:buFontTx/>
                <a:buNone/>
                <a:tabLst/>
              </a:pPr>
              <a:t>‹#›</a:t>
            </a:fld>
            <a:endParaRPr kumimoji="0" lang="en-GB" sz="1200" b="1" i="0" u="none" strike="noStrike" cap="none" normalizeH="0" baseline="0" dirty="0">
              <a:ln>
                <a:noFill/>
              </a:ln>
              <a:solidFill>
                <a:schemeClr val="bg1"/>
              </a:solidFill>
              <a:effectLst/>
              <a:latin typeface="Calibri" panose="020F0502020204030204" pitchFamily="34" charset="0"/>
              <a:cs typeface="Arial" charset="0"/>
            </a:endParaRPr>
          </a:p>
        </p:txBody>
      </p:sp>
      <p:sp>
        <p:nvSpPr>
          <p:cNvPr id="13" name="Oval 12">
            <a:extLst>
              <a:ext uri="{FF2B5EF4-FFF2-40B4-BE49-F238E27FC236}">
                <a16:creationId xmlns:a16="http://schemas.microsoft.com/office/drawing/2014/main" id="{BE670508-3D18-E7EA-7929-3349CA89B52F}"/>
              </a:ext>
            </a:extLst>
          </p:cNvPr>
          <p:cNvSpPr/>
          <p:nvPr userDrawn="1"/>
        </p:nvSpPr>
        <p:spPr bwMode="auto">
          <a:xfrm>
            <a:off x="10561672" y="6292532"/>
            <a:ext cx="1060493" cy="473346"/>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fld id="{B75FC0F1-C198-453B-AE80-1D3FC20E56E7}" type="datetime11">
              <a:rPr kumimoji="0" lang="en-GB" sz="1100" b="0" i="0" u="none" strike="noStrike" cap="none" normalizeH="0" baseline="0" smtClean="0">
                <a:ln>
                  <a:noFill/>
                </a:ln>
                <a:solidFill>
                  <a:schemeClr val="bg1"/>
                </a:solidFill>
                <a:effectLst/>
                <a:latin typeface="Verdana" panose="020B0604030504040204" pitchFamily="34" charset="0"/>
                <a:ea typeface="Verdana" panose="020B0604030504040204" pitchFamily="34" charset="0"/>
                <a:cs typeface="Arial" charset="0"/>
              </a:rPr>
              <a:t>12:19:48</a:t>
            </a:fld>
            <a:endParaRPr kumimoji="0" lang="en-GB" sz="1100" b="0"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charset="0"/>
            </a:endParaRPr>
          </a:p>
        </p:txBody>
      </p:sp>
    </p:spTree>
    <p:extLst>
      <p:ext uri="{BB962C8B-B14F-4D97-AF65-F5344CB8AC3E}">
        <p14:creationId xmlns:p14="http://schemas.microsoft.com/office/powerpoint/2010/main" val="3400708019"/>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hyperlink" Target="https://www.gov.uk/government/collections/statistics-teacher-training#postgraduate-targets-(using-the-teacher-workforce-model)"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gov.uk/government/collections/statistics-teacher-training#postgraduate-targets-(using-the-teacher-workforce-model)"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5.xml"/><Relationship Id="rId4" Type="http://schemas.openxmlformats.org/officeDocument/2006/relationships/image" Target="../media/image31.emf"/></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5.xml"/><Relationship Id="rId4" Type="http://schemas.openxmlformats.org/officeDocument/2006/relationships/image" Target="../media/image34.emf"/></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36.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39.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6.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hyperlink" Target="https://www.nfer.ac.uk/teacher-labour-market-in-england-annual-report-2023/"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DA6A6-226F-4E83-9F61-516879E6456D}"/>
              </a:ext>
            </a:extLst>
          </p:cNvPr>
          <p:cNvSpPr>
            <a:spLocks noGrp="1"/>
          </p:cNvSpPr>
          <p:nvPr>
            <p:ph type="ctrTitle"/>
          </p:nvPr>
        </p:nvSpPr>
        <p:spPr/>
        <p:txBody>
          <a:bodyPr/>
          <a:lstStyle/>
          <a:p>
            <a:r>
              <a:rPr lang="en-GB" sz="2800" dirty="0"/>
              <a:t>Recruitment into Postgraduate ITT </a:t>
            </a:r>
            <a:r>
              <a:rPr lang="en-GB" sz="2800" b="0" dirty="0"/>
              <a:t>(Science)</a:t>
            </a:r>
            <a:br>
              <a:rPr lang="en-GB" sz="2800" b="0" dirty="0"/>
            </a:br>
            <a:r>
              <a:rPr lang="en-GB" sz="2800" b="0" dirty="0"/>
              <a:t>IoP April 2025</a:t>
            </a:r>
          </a:p>
        </p:txBody>
      </p:sp>
      <p:sp>
        <p:nvSpPr>
          <p:cNvPr id="3" name="Subtitle 2">
            <a:extLst>
              <a:ext uri="{FF2B5EF4-FFF2-40B4-BE49-F238E27FC236}">
                <a16:creationId xmlns:a16="http://schemas.microsoft.com/office/drawing/2014/main" id="{7EFC4FC7-D920-4C99-A7C2-7B213FCE50D8}"/>
              </a:ext>
            </a:extLst>
          </p:cNvPr>
          <p:cNvSpPr>
            <a:spLocks noGrp="1"/>
          </p:cNvSpPr>
          <p:nvPr>
            <p:ph type="subTitle" idx="1"/>
          </p:nvPr>
        </p:nvSpPr>
        <p:spPr>
          <a:xfrm>
            <a:off x="914400" y="3394186"/>
            <a:ext cx="10363200" cy="455509"/>
          </a:xfrm>
        </p:spPr>
        <p:txBody>
          <a:bodyPr/>
          <a:lstStyle/>
          <a:p>
            <a:r>
              <a:rPr lang="en-GB" dirty="0"/>
              <a:t>Mark Crowley</a:t>
            </a:r>
          </a:p>
        </p:txBody>
      </p:sp>
    </p:spTree>
    <p:custDataLst>
      <p:tags r:id="rId1"/>
    </p:custDataLst>
    <p:extLst>
      <p:ext uri="{BB962C8B-B14F-4D97-AF65-F5344CB8AC3E}">
        <p14:creationId xmlns:p14="http://schemas.microsoft.com/office/powerpoint/2010/main" val="272486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B111B-5853-12B5-DBCB-891A8C327160}"/>
              </a:ext>
            </a:extLst>
          </p:cNvPr>
          <p:cNvSpPr>
            <a:spLocks noGrp="1"/>
          </p:cNvSpPr>
          <p:nvPr>
            <p:ph type="title"/>
          </p:nvPr>
        </p:nvSpPr>
        <p:spPr/>
        <p:txBody>
          <a:bodyPr/>
          <a:lstStyle/>
          <a:p>
            <a:endParaRPr lang="en-GB"/>
          </a:p>
        </p:txBody>
      </p:sp>
      <p:sp>
        <p:nvSpPr>
          <p:cNvPr id="5" name="TextBox 4">
            <a:extLst>
              <a:ext uri="{FF2B5EF4-FFF2-40B4-BE49-F238E27FC236}">
                <a16:creationId xmlns:a16="http://schemas.microsoft.com/office/drawing/2014/main" id="{783056C5-B78C-24B9-3616-61E605F7935B}"/>
              </a:ext>
            </a:extLst>
          </p:cNvPr>
          <p:cNvSpPr txBox="1"/>
          <p:nvPr/>
        </p:nvSpPr>
        <p:spPr>
          <a:xfrm>
            <a:off x="4847193" y="300440"/>
            <a:ext cx="8379044" cy="230832"/>
          </a:xfrm>
          <a:prstGeom prst="rect">
            <a:avLst/>
          </a:prstGeom>
          <a:noFill/>
        </p:spPr>
        <p:txBody>
          <a:bodyPr wrap="square">
            <a:spAutoFit/>
          </a:bodyPr>
          <a:lstStyle/>
          <a:p>
            <a:r>
              <a:rPr lang="en-GB" sz="900" dirty="0">
                <a:solidFill>
                  <a:schemeClr val="accent6">
                    <a:lumMod val="60000"/>
                    <a:lumOff val="40000"/>
                  </a:schemeClr>
                </a:solidFill>
                <a:latin typeface="Verdana" panose="020B0604030504040204" pitchFamily="34" charset="0"/>
                <a:ea typeface="Verdana" panose="020B0604030504040204" pitchFamily="34" charset="0"/>
              </a:rPr>
              <a:t>https://explore-education-statistics.service.gov.uk/find-statistics/postgraduate-initial-teacher-training-targets</a:t>
            </a:r>
          </a:p>
        </p:txBody>
      </p:sp>
      <p:pic>
        <p:nvPicPr>
          <p:cNvPr id="6" name="Picture 5">
            <a:extLst>
              <a:ext uri="{FF2B5EF4-FFF2-40B4-BE49-F238E27FC236}">
                <a16:creationId xmlns:a16="http://schemas.microsoft.com/office/drawing/2014/main" id="{B8042BD2-661C-8A12-BDBD-9B966CB46046}"/>
              </a:ext>
            </a:extLst>
          </p:cNvPr>
          <p:cNvPicPr>
            <a:picLocks noChangeAspect="1"/>
          </p:cNvPicPr>
          <p:nvPr/>
        </p:nvPicPr>
        <p:blipFill>
          <a:blip r:embed="rId2"/>
          <a:stretch>
            <a:fillRect/>
          </a:stretch>
        </p:blipFill>
        <p:spPr>
          <a:xfrm>
            <a:off x="0" y="-57099200"/>
            <a:ext cx="12193200" cy="74626995"/>
          </a:xfrm>
          <a:prstGeom prst="rect">
            <a:avLst/>
          </a:prstGeom>
        </p:spPr>
      </p:pic>
    </p:spTree>
    <p:extLst>
      <p:ext uri="{BB962C8B-B14F-4D97-AF65-F5344CB8AC3E}">
        <p14:creationId xmlns:p14="http://schemas.microsoft.com/office/powerpoint/2010/main" val="2423338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B111B-5853-12B5-DBCB-891A8C327160}"/>
              </a:ext>
            </a:extLst>
          </p:cNvPr>
          <p:cNvSpPr>
            <a:spLocks noGrp="1"/>
          </p:cNvSpPr>
          <p:nvPr>
            <p:ph type="title"/>
          </p:nvPr>
        </p:nvSpPr>
        <p:spPr/>
        <p:txBody>
          <a:bodyPr/>
          <a:lstStyle/>
          <a:p>
            <a:endParaRPr lang="en-GB"/>
          </a:p>
        </p:txBody>
      </p:sp>
      <p:sp>
        <p:nvSpPr>
          <p:cNvPr id="5" name="TextBox 4">
            <a:extLst>
              <a:ext uri="{FF2B5EF4-FFF2-40B4-BE49-F238E27FC236}">
                <a16:creationId xmlns:a16="http://schemas.microsoft.com/office/drawing/2014/main" id="{783056C5-B78C-24B9-3616-61E605F7935B}"/>
              </a:ext>
            </a:extLst>
          </p:cNvPr>
          <p:cNvSpPr txBox="1"/>
          <p:nvPr/>
        </p:nvSpPr>
        <p:spPr>
          <a:xfrm>
            <a:off x="4847193" y="300440"/>
            <a:ext cx="8379044" cy="230832"/>
          </a:xfrm>
          <a:prstGeom prst="rect">
            <a:avLst/>
          </a:prstGeom>
          <a:noFill/>
        </p:spPr>
        <p:txBody>
          <a:bodyPr wrap="square">
            <a:spAutoFit/>
          </a:bodyPr>
          <a:lstStyle/>
          <a:p>
            <a:r>
              <a:rPr lang="en-GB" sz="900" dirty="0">
                <a:solidFill>
                  <a:schemeClr val="accent6">
                    <a:lumMod val="60000"/>
                    <a:lumOff val="40000"/>
                  </a:schemeClr>
                </a:solidFill>
                <a:latin typeface="Verdana" panose="020B0604030504040204" pitchFamily="34" charset="0"/>
                <a:ea typeface="Verdana" panose="020B0604030504040204" pitchFamily="34" charset="0"/>
              </a:rPr>
              <a:t>https://explore-education-statistics.service.gov.uk/find-statistics/postgraduate-initial-teacher-training-targets</a:t>
            </a:r>
          </a:p>
        </p:txBody>
      </p:sp>
      <p:pic>
        <p:nvPicPr>
          <p:cNvPr id="6" name="Picture 5">
            <a:extLst>
              <a:ext uri="{FF2B5EF4-FFF2-40B4-BE49-F238E27FC236}">
                <a16:creationId xmlns:a16="http://schemas.microsoft.com/office/drawing/2014/main" id="{B8042BD2-661C-8A12-BDBD-9B966CB46046}"/>
              </a:ext>
            </a:extLst>
          </p:cNvPr>
          <p:cNvPicPr>
            <a:picLocks noChangeAspect="1"/>
          </p:cNvPicPr>
          <p:nvPr/>
        </p:nvPicPr>
        <p:blipFill>
          <a:blip r:embed="rId2"/>
          <a:stretch>
            <a:fillRect/>
          </a:stretch>
        </p:blipFill>
        <p:spPr>
          <a:xfrm>
            <a:off x="0" y="-57099200"/>
            <a:ext cx="12193200" cy="74626995"/>
          </a:xfrm>
          <a:prstGeom prst="rect">
            <a:avLst/>
          </a:prstGeom>
        </p:spPr>
      </p:pic>
    </p:spTree>
    <p:extLst>
      <p:ext uri="{BB962C8B-B14F-4D97-AF65-F5344CB8AC3E}">
        <p14:creationId xmlns:p14="http://schemas.microsoft.com/office/powerpoint/2010/main" val="3667202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11533-EB7E-0741-D87F-212BA2B94B4F}"/>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55CB953A-9DEE-3423-85C8-3E9A127DBEF6}"/>
              </a:ext>
            </a:extLst>
          </p:cNvPr>
          <p:cNvPicPr>
            <a:picLocks noChangeAspect="1"/>
          </p:cNvPicPr>
          <p:nvPr/>
        </p:nvPicPr>
        <p:blipFill>
          <a:blip r:embed="rId2"/>
          <a:stretch>
            <a:fillRect/>
          </a:stretch>
        </p:blipFill>
        <p:spPr>
          <a:xfrm>
            <a:off x="0" y="160814"/>
            <a:ext cx="12192000" cy="6536371"/>
          </a:xfrm>
          <a:prstGeom prst="rect">
            <a:avLst/>
          </a:prstGeom>
        </p:spPr>
      </p:pic>
    </p:spTree>
    <p:extLst>
      <p:ext uri="{BB962C8B-B14F-4D97-AF65-F5344CB8AC3E}">
        <p14:creationId xmlns:p14="http://schemas.microsoft.com/office/powerpoint/2010/main" val="942838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0798E-7138-DF2C-8E14-9459AC35BDBD}"/>
              </a:ext>
            </a:extLst>
          </p:cNvPr>
          <p:cNvSpPr>
            <a:spLocks noGrp="1"/>
          </p:cNvSpPr>
          <p:nvPr>
            <p:ph type="title"/>
          </p:nvPr>
        </p:nvSpPr>
        <p:spPr/>
        <p:txBody>
          <a:bodyPr/>
          <a:lstStyle/>
          <a:p>
            <a:r>
              <a:rPr lang="en-GB" dirty="0"/>
              <a:t>Stock of science teachers</a:t>
            </a:r>
          </a:p>
        </p:txBody>
      </p:sp>
      <p:sp>
        <p:nvSpPr>
          <p:cNvPr id="4" name="TextBox 3">
            <a:extLst>
              <a:ext uri="{FF2B5EF4-FFF2-40B4-BE49-F238E27FC236}">
                <a16:creationId xmlns:a16="http://schemas.microsoft.com/office/drawing/2014/main" id="{320C323D-D203-2CA4-375D-B1D936985DD2}"/>
              </a:ext>
            </a:extLst>
          </p:cNvPr>
          <p:cNvSpPr txBox="1"/>
          <p:nvPr/>
        </p:nvSpPr>
        <p:spPr>
          <a:xfrm>
            <a:off x="2718079" y="6417064"/>
            <a:ext cx="8757139" cy="369332"/>
          </a:xfrm>
          <a:prstGeom prst="rect">
            <a:avLst/>
          </a:prstGeom>
          <a:noFill/>
        </p:spPr>
        <p:txBody>
          <a:bodyPr wrap="square">
            <a:spAutoFit/>
          </a:bodyPr>
          <a:lstStyle/>
          <a:p>
            <a:r>
              <a:rPr lang="en-GB" sz="900" dirty="0">
                <a:latin typeface="Verdana" panose="020B0604030504040204" pitchFamily="34" charset="0"/>
                <a:ea typeface="Verdana" panose="020B0604030504040204" pitchFamily="34" charset="0"/>
                <a:hlinkClick r:id="rId2"/>
              </a:rPr>
              <a:t>https://www.gov.uk/government/collections/statistics-teacher-training#postgraduate-targets-(using-the-teacher-workforce-model)</a:t>
            </a:r>
            <a:endParaRPr lang="en-GB" sz="900" dirty="0">
              <a:latin typeface="Verdana" panose="020B0604030504040204" pitchFamily="34" charset="0"/>
              <a:ea typeface="Verdana" panose="020B0604030504040204" pitchFamily="34" charset="0"/>
            </a:endParaRPr>
          </a:p>
          <a:p>
            <a:endParaRPr lang="en-GB" sz="900" dirty="0">
              <a:latin typeface="Verdana" panose="020B0604030504040204" pitchFamily="34" charset="0"/>
              <a:ea typeface="Verdana" panose="020B0604030504040204" pitchFamily="34" charset="0"/>
            </a:endParaRPr>
          </a:p>
        </p:txBody>
      </p:sp>
      <p:sp>
        <p:nvSpPr>
          <p:cNvPr id="10" name="Freeform 6">
            <a:extLst>
              <a:ext uri="{FF2B5EF4-FFF2-40B4-BE49-F238E27FC236}">
                <a16:creationId xmlns:a16="http://schemas.microsoft.com/office/drawing/2014/main" id="{D4F0A949-B381-0159-28D7-4A2F660C768D}"/>
              </a:ext>
            </a:extLst>
          </p:cNvPr>
          <p:cNvSpPr>
            <a:spLocks noEditPoints="1"/>
          </p:cNvSpPr>
          <p:nvPr/>
        </p:nvSpPr>
        <p:spPr bwMode="auto">
          <a:xfrm>
            <a:off x="1655763" y="1038226"/>
            <a:ext cx="8747125" cy="3960813"/>
          </a:xfrm>
          <a:custGeom>
            <a:avLst/>
            <a:gdLst>
              <a:gd name="T0" fmla="*/ 0 w 5510"/>
              <a:gd name="T1" fmla="*/ 2495 h 2495"/>
              <a:gd name="T2" fmla="*/ 5510 w 5510"/>
              <a:gd name="T3" fmla="*/ 2495 h 2495"/>
              <a:gd name="T4" fmla="*/ 0 w 5510"/>
              <a:gd name="T5" fmla="*/ 2079 h 2495"/>
              <a:gd name="T6" fmla="*/ 5510 w 5510"/>
              <a:gd name="T7" fmla="*/ 2079 h 2495"/>
              <a:gd name="T8" fmla="*/ 0 w 5510"/>
              <a:gd name="T9" fmla="*/ 1664 h 2495"/>
              <a:gd name="T10" fmla="*/ 5510 w 5510"/>
              <a:gd name="T11" fmla="*/ 1664 h 2495"/>
              <a:gd name="T12" fmla="*/ 0 w 5510"/>
              <a:gd name="T13" fmla="*/ 1247 h 2495"/>
              <a:gd name="T14" fmla="*/ 5510 w 5510"/>
              <a:gd name="T15" fmla="*/ 1247 h 2495"/>
              <a:gd name="T16" fmla="*/ 0 w 5510"/>
              <a:gd name="T17" fmla="*/ 831 h 2495"/>
              <a:gd name="T18" fmla="*/ 5510 w 5510"/>
              <a:gd name="T19" fmla="*/ 831 h 2495"/>
              <a:gd name="T20" fmla="*/ 0 w 5510"/>
              <a:gd name="T21" fmla="*/ 415 h 2495"/>
              <a:gd name="T22" fmla="*/ 5510 w 5510"/>
              <a:gd name="T23" fmla="*/ 415 h 2495"/>
              <a:gd name="T24" fmla="*/ 0 w 5510"/>
              <a:gd name="T25" fmla="*/ 0 h 2495"/>
              <a:gd name="T26" fmla="*/ 5510 w 5510"/>
              <a:gd name="T27" fmla="*/ 0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10" h="2495">
                <a:moveTo>
                  <a:pt x="0" y="2495"/>
                </a:moveTo>
                <a:lnTo>
                  <a:pt x="5510" y="2495"/>
                </a:lnTo>
                <a:moveTo>
                  <a:pt x="0" y="2079"/>
                </a:moveTo>
                <a:lnTo>
                  <a:pt x="5510" y="2079"/>
                </a:lnTo>
                <a:moveTo>
                  <a:pt x="0" y="1664"/>
                </a:moveTo>
                <a:lnTo>
                  <a:pt x="5510" y="1664"/>
                </a:lnTo>
                <a:moveTo>
                  <a:pt x="0" y="1247"/>
                </a:moveTo>
                <a:lnTo>
                  <a:pt x="5510" y="1247"/>
                </a:lnTo>
                <a:moveTo>
                  <a:pt x="0" y="831"/>
                </a:moveTo>
                <a:lnTo>
                  <a:pt x="5510" y="831"/>
                </a:lnTo>
                <a:moveTo>
                  <a:pt x="0" y="415"/>
                </a:moveTo>
                <a:lnTo>
                  <a:pt x="5510" y="415"/>
                </a:lnTo>
                <a:moveTo>
                  <a:pt x="0" y="0"/>
                </a:moveTo>
                <a:lnTo>
                  <a:pt x="5510" y="0"/>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88D5FC3E-EFBC-481E-A285-DA0D8993EEFD}"/>
              </a:ext>
            </a:extLst>
          </p:cNvPr>
          <p:cNvSpPr>
            <a:spLocks noEditPoints="1"/>
          </p:cNvSpPr>
          <p:nvPr/>
        </p:nvSpPr>
        <p:spPr bwMode="auto">
          <a:xfrm>
            <a:off x="2267672" y="1038226"/>
            <a:ext cx="8162925" cy="4086433"/>
          </a:xfrm>
          <a:custGeom>
            <a:avLst/>
            <a:gdLst>
              <a:gd name="T0" fmla="*/ 0 w 5142"/>
              <a:gd name="T1" fmla="*/ 0 h 2911"/>
              <a:gd name="T2" fmla="*/ 0 w 5142"/>
              <a:gd name="T3" fmla="*/ 2911 h 2911"/>
              <a:gd name="T4" fmla="*/ 367 w 5142"/>
              <a:gd name="T5" fmla="*/ 0 h 2911"/>
              <a:gd name="T6" fmla="*/ 367 w 5142"/>
              <a:gd name="T7" fmla="*/ 2911 h 2911"/>
              <a:gd name="T8" fmla="*/ 734 w 5142"/>
              <a:gd name="T9" fmla="*/ 0 h 2911"/>
              <a:gd name="T10" fmla="*/ 734 w 5142"/>
              <a:gd name="T11" fmla="*/ 2911 h 2911"/>
              <a:gd name="T12" fmla="*/ 1101 w 5142"/>
              <a:gd name="T13" fmla="*/ 0 h 2911"/>
              <a:gd name="T14" fmla="*/ 1101 w 5142"/>
              <a:gd name="T15" fmla="*/ 2911 h 2911"/>
              <a:gd name="T16" fmla="*/ 1469 w 5142"/>
              <a:gd name="T17" fmla="*/ 0 h 2911"/>
              <a:gd name="T18" fmla="*/ 1469 w 5142"/>
              <a:gd name="T19" fmla="*/ 2911 h 2911"/>
              <a:gd name="T20" fmla="*/ 1835 w 5142"/>
              <a:gd name="T21" fmla="*/ 0 h 2911"/>
              <a:gd name="T22" fmla="*/ 1835 w 5142"/>
              <a:gd name="T23" fmla="*/ 2911 h 2911"/>
              <a:gd name="T24" fmla="*/ 2203 w 5142"/>
              <a:gd name="T25" fmla="*/ 0 h 2911"/>
              <a:gd name="T26" fmla="*/ 2203 w 5142"/>
              <a:gd name="T27" fmla="*/ 2911 h 2911"/>
              <a:gd name="T28" fmla="*/ 2571 w 5142"/>
              <a:gd name="T29" fmla="*/ 0 h 2911"/>
              <a:gd name="T30" fmla="*/ 2571 w 5142"/>
              <a:gd name="T31" fmla="*/ 2911 h 2911"/>
              <a:gd name="T32" fmla="*/ 2938 w 5142"/>
              <a:gd name="T33" fmla="*/ 0 h 2911"/>
              <a:gd name="T34" fmla="*/ 2938 w 5142"/>
              <a:gd name="T35" fmla="*/ 2911 h 2911"/>
              <a:gd name="T36" fmla="*/ 3305 w 5142"/>
              <a:gd name="T37" fmla="*/ 0 h 2911"/>
              <a:gd name="T38" fmla="*/ 3305 w 5142"/>
              <a:gd name="T39" fmla="*/ 2911 h 2911"/>
              <a:gd name="T40" fmla="*/ 3672 w 5142"/>
              <a:gd name="T41" fmla="*/ 0 h 2911"/>
              <a:gd name="T42" fmla="*/ 3672 w 5142"/>
              <a:gd name="T43" fmla="*/ 2911 h 2911"/>
              <a:gd name="T44" fmla="*/ 4040 w 5142"/>
              <a:gd name="T45" fmla="*/ 0 h 2911"/>
              <a:gd name="T46" fmla="*/ 4040 w 5142"/>
              <a:gd name="T47" fmla="*/ 2911 h 2911"/>
              <a:gd name="T48" fmla="*/ 4407 w 5142"/>
              <a:gd name="T49" fmla="*/ 0 h 2911"/>
              <a:gd name="T50" fmla="*/ 4407 w 5142"/>
              <a:gd name="T51" fmla="*/ 2911 h 2911"/>
              <a:gd name="T52" fmla="*/ 4774 w 5142"/>
              <a:gd name="T53" fmla="*/ 0 h 2911"/>
              <a:gd name="T54" fmla="*/ 4774 w 5142"/>
              <a:gd name="T55" fmla="*/ 2911 h 2911"/>
              <a:gd name="T56" fmla="*/ 5142 w 5142"/>
              <a:gd name="T57" fmla="*/ 0 h 2911"/>
              <a:gd name="T58" fmla="*/ 5142 w 5142"/>
              <a:gd name="T59" fmla="*/ 2911 h 2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42" h="2911">
                <a:moveTo>
                  <a:pt x="0" y="0"/>
                </a:moveTo>
                <a:lnTo>
                  <a:pt x="0" y="2911"/>
                </a:lnTo>
                <a:moveTo>
                  <a:pt x="367" y="0"/>
                </a:moveTo>
                <a:lnTo>
                  <a:pt x="367" y="2911"/>
                </a:lnTo>
                <a:moveTo>
                  <a:pt x="734" y="0"/>
                </a:moveTo>
                <a:lnTo>
                  <a:pt x="734" y="2911"/>
                </a:lnTo>
                <a:moveTo>
                  <a:pt x="1101" y="0"/>
                </a:moveTo>
                <a:lnTo>
                  <a:pt x="1101" y="2911"/>
                </a:lnTo>
                <a:moveTo>
                  <a:pt x="1469" y="0"/>
                </a:moveTo>
                <a:lnTo>
                  <a:pt x="1469" y="2911"/>
                </a:lnTo>
                <a:moveTo>
                  <a:pt x="1835" y="0"/>
                </a:moveTo>
                <a:lnTo>
                  <a:pt x="1835" y="2911"/>
                </a:lnTo>
                <a:moveTo>
                  <a:pt x="2203" y="0"/>
                </a:moveTo>
                <a:lnTo>
                  <a:pt x="2203" y="2911"/>
                </a:lnTo>
                <a:moveTo>
                  <a:pt x="2571" y="0"/>
                </a:moveTo>
                <a:lnTo>
                  <a:pt x="2571" y="2911"/>
                </a:lnTo>
                <a:moveTo>
                  <a:pt x="2938" y="0"/>
                </a:moveTo>
                <a:lnTo>
                  <a:pt x="2938" y="2911"/>
                </a:lnTo>
                <a:moveTo>
                  <a:pt x="3305" y="0"/>
                </a:moveTo>
                <a:lnTo>
                  <a:pt x="3305" y="2911"/>
                </a:lnTo>
                <a:moveTo>
                  <a:pt x="3672" y="0"/>
                </a:moveTo>
                <a:lnTo>
                  <a:pt x="3672" y="2911"/>
                </a:lnTo>
                <a:moveTo>
                  <a:pt x="4040" y="0"/>
                </a:moveTo>
                <a:lnTo>
                  <a:pt x="4040" y="2911"/>
                </a:lnTo>
                <a:moveTo>
                  <a:pt x="4407" y="0"/>
                </a:moveTo>
                <a:lnTo>
                  <a:pt x="4407" y="2911"/>
                </a:lnTo>
                <a:moveTo>
                  <a:pt x="4774" y="0"/>
                </a:moveTo>
                <a:lnTo>
                  <a:pt x="4774" y="2911"/>
                </a:lnTo>
                <a:moveTo>
                  <a:pt x="5142" y="0"/>
                </a:moveTo>
                <a:lnTo>
                  <a:pt x="5142" y="2911"/>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Line 8">
            <a:extLst>
              <a:ext uri="{FF2B5EF4-FFF2-40B4-BE49-F238E27FC236}">
                <a16:creationId xmlns:a16="http://schemas.microsoft.com/office/drawing/2014/main" id="{06124366-9DEB-A112-A905-2ED67E372A23}"/>
              </a:ext>
            </a:extLst>
          </p:cNvPr>
          <p:cNvSpPr>
            <a:spLocks noChangeShapeType="1"/>
          </p:cNvSpPr>
          <p:nvPr/>
        </p:nvSpPr>
        <p:spPr bwMode="auto">
          <a:xfrm flipV="1">
            <a:off x="1655675" y="1038226"/>
            <a:ext cx="88" cy="3925660"/>
          </a:xfrm>
          <a:prstGeom prst="line">
            <a:avLst/>
          </a:prstGeom>
          <a:noFill/>
          <a:ln w="9525"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300">
              <a:latin typeface="Verdana" panose="020B0604030504040204" pitchFamily="34" charset="0"/>
              <a:ea typeface="Verdana" panose="020B0604030504040204" pitchFamily="34" charset="0"/>
            </a:endParaRPr>
          </a:p>
        </p:txBody>
      </p:sp>
      <p:sp>
        <p:nvSpPr>
          <p:cNvPr id="14" name="Freeform 10">
            <a:extLst>
              <a:ext uri="{FF2B5EF4-FFF2-40B4-BE49-F238E27FC236}">
                <a16:creationId xmlns:a16="http://schemas.microsoft.com/office/drawing/2014/main" id="{BDE62017-0700-810D-0FCD-D707278E8B1B}"/>
              </a:ext>
            </a:extLst>
          </p:cNvPr>
          <p:cNvSpPr>
            <a:spLocks/>
          </p:cNvSpPr>
          <p:nvPr/>
        </p:nvSpPr>
        <p:spPr bwMode="auto">
          <a:xfrm>
            <a:off x="2252667" y="1593851"/>
            <a:ext cx="8162925" cy="349250"/>
          </a:xfrm>
          <a:custGeom>
            <a:avLst/>
            <a:gdLst>
              <a:gd name="T0" fmla="*/ 0 w 5142"/>
              <a:gd name="T1" fmla="*/ 3 h 220"/>
              <a:gd name="T2" fmla="*/ 367 w 5142"/>
              <a:gd name="T3" fmla="*/ 62 h 220"/>
              <a:gd name="T4" fmla="*/ 734 w 5142"/>
              <a:gd name="T5" fmla="*/ 60 h 220"/>
              <a:gd name="T6" fmla="*/ 1102 w 5142"/>
              <a:gd name="T7" fmla="*/ 86 h 220"/>
              <a:gd name="T8" fmla="*/ 1469 w 5142"/>
              <a:gd name="T9" fmla="*/ 94 h 220"/>
              <a:gd name="T10" fmla="*/ 1837 w 5142"/>
              <a:gd name="T11" fmla="*/ 137 h 220"/>
              <a:gd name="T12" fmla="*/ 2203 w 5142"/>
              <a:gd name="T13" fmla="*/ 178 h 220"/>
              <a:gd name="T14" fmla="*/ 2571 w 5142"/>
              <a:gd name="T15" fmla="*/ 196 h 220"/>
              <a:gd name="T16" fmla="*/ 2938 w 5142"/>
              <a:gd name="T17" fmla="*/ 220 h 220"/>
              <a:gd name="T18" fmla="*/ 3305 w 5142"/>
              <a:gd name="T19" fmla="*/ 175 h 220"/>
              <a:gd name="T20" fmla="*/ 3673 w 5142"/>
              <a:gd name="T21" fmla="*/ 107 h 220"/>
              <a:gd name="T22" fmla="*/ 4040 w 5142"/>
              <a:gd name="T23" fmla="*/ 42 h 220"/>
              <a:gd name="T24" fmla="*/ 4408 w 5142"/>
              <a:gd name="T25" fmla="*/ 20 h 220"/>
              <a:gd name="T26" fmla="*/ 4774 w 5142"/>
              <a:gd name="T27" fmla="*/ 4 h 220"/>
              <a:gd name="T28" fmla="*/ 5142 w 5142"/>
              <a:gd name="T29"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42" h="220">
                <a:moveTo>
                  <a:pt x="0" y="3"/>
                </a:moveTo>
                <a:lnTo>
                  <a:pt x="367" y="62"/>
                </a:lnTo>
                <a:lnTo>
                  <a:pt x="734" y="60"/>
                </a:lnTo>
                <a:lnTo>
                  <a:pt x="1102" y="86"/>
                </a:lnTo>
                <a:lnTo>
                  <a:pt x="1469" y="94"/>
                </a:lnTo>
                <a:lnTo>
                  <a:pt x="1837" y="137"/>
                </a:lnTo>
                <a:lnTo>
                  <a:pt x="2203" y="178"/>
                </a:lnTo>
                <a:lnTo>
                  <a:pt x="2571" y="196"/>
                </a:lnTo>
                <a:lnTo>
                  <a:pt x="2938" y="220"/>
                </a:lnTo>
                <a:lnTo>
                  <a:pt x="3305" y="175"/>
                </a:lnTo>
                <a:lnTo>
                  <a:pt x="3673" y="107"/>
                </a:lnTo>
                <a:lnTo>
                  <a:pt x="4040" y="42"/>
                </a:lnTo>
                <a:lnTo>
                  <a:pt x="4408" y="20"/>
                </a:lnTo>
                <a:lnTo>
                  <a:pt x="4774" y="4"/>
                </a:lnTo>
                <a:lnTo>
                  <a:pt x="5142" y="0"/>
                </a:lnTo>
              </a:path>
            </a:pathLst>
          </a:custGeom>
          <a:noFill/>
          <a:ln w="38100" cap="rnd">
            <a:solidFill>
              <a:srgbClr val="00B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CB7C7249-D58D-8FF2-81DA-21CDA2DEE60E}"/>
              </a:ext>
            </a:extLst>
          </p:cNvPr>
          <p:cNvSpPr>
            <a:spLocks/>
          </p:cNvSpPr>
          <p:nvPr/>
        </p:nvSpPr>
        <p:spPr bwMode="auto">
          <a:xfrm>
            <a:off x="2252667" y="1997076"/>
            <a:ext cx="8162925" cy="401638"/>
          </a:xfrm>
          <a:custGeom>
            <a:avLst/>
            <a:gdLst>
              <a:gd name="T0" fmla="*/ 0 w 5142"/>
              <a:gd name="T1" fmla="*/ 246 h 253"/>
              <a:gd name="T2" fmla="*/ 367 w 5142"/>
              <a:gd name="T3" fmla="*/ 253 h 253"/>
              <a:gd name="T4" fmla="*/ 734 w 5142"/>
              <a:gd name="T5" fmla="*/ 202 h 253"/>
              <a:gd name="T6" fmla="*/ 1102 w 5142"/>
              <a:gd name="T7" fmla="*/ 197 h 253"/>
              <a:gd name="T8" fmla="*/ 1469 w 5142"/>
              <a:gd name="T9" fmla="*/ 198 h 253"/>
              <a:gd name="T10" fmla="*/ 1837 w 5142"/>
              <a:gd name="T11" fmla="*/ 214 h 253"/>
              <a:gd name="T12" fmla="*/ 2203 w 5142"/>
              <a:gd name="T13" fmla="*/ 209 h 253"/>
              <a:gd name="T14" fmla="*/ 2571 w 5142"/>
              <a:gd name="T15" fmla="*/ 188 h 253"/>
              <a:gd name="T16" fmla="*/ 2938 w 5142"/>
              <a:gd name="T17" fmla="*/ 171 h 253"/>
              <a:gd name="T18" fmla="*/ 3305 w 5142"/>
              <a:gd name="T19" fmla="*/ 147 h 253"/>
              <a:gd name="T20" fmla="*/ 3673 w 5142"/>
              <a:gd name="T21" fmla="*/ 86 h 253"/>
              <a:gd name="T22" fmla="*/ 4040 w 5142"/>
              <a:gd name="T23" fmla="*/ 37 h 253"/>
              <a:gd name="T24" fmla="*/ 4408 w 5142"/>
              <a:gd name="T25" fmla="*/ 17 h 253"/>
              <a:gd name="T26" fmla="*/ 4774 w 5142"/>
              <a:gd name="T27" fmla="*/ 4 h 253"/>
              <a:gd name="T28" fmla="*/ 5142 w 5142"/>
              <a:gd name="T29"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42" h="253">
                <a:moveTo>
                  <a:pt x="0" y="246"/>
                </a:moveTo>
                <a:lnTo>
                  <a:pt x="367" y="253"/>
                </a:lnTo>
                <a:lnTo>
                  <a:pt x="734" y="202"/>
                </a:lnTo>
                <a:lnTo>
                  <a:pt x="1102" y="197"/>
                </a:lnTo>
                <a:lnTo>
                  <a:pt x="1469" y="198"/>
                </a:lnTo>
                <a:lnTo>
                  <a:pt x="1837" y="214"/>
                </a:lnTo>
                <a:lnTo>
                  <a:pt x="2203" y="209"/>
                </a:lnTo>
                <a:lnTo>
                  <a:pt x="2571" y="188"/>
                </a:lnTo>
                <a:lnTo>
                  <a:pt x="2938" y="171"/>
                </a:lnTo>
                <a:lnTo>
                  <a:pt x="3305" y="147"/>
                </a:lnTo>
                <a:lnTo>
                  <a:pt x="3673" y="86"/>
                </a:lnTo>
                <a:lnTo>
                  <a:pt x="4040" y="37"/>
                </a:lnTo>
                <a:lnTo>
                  <a:pt x="4408" y="17"/>
                </a:lnTo>
                <a:lnTo>
                  <a:pt x="4774" y="4"/>
                </a:lnTo>
                <a:lnTo>
                  <a:pt x="5142" y="0"/>
                </a:lnTo>
              </a:path>
            </a:pathLst>
          </a:custGeom>
          <a:noFill/>
          <a:ln w="38100" cap="rnd">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7D9CBC33-223E-842E-4E80-08317CB250B4}"/>
              </a:ext>
            </a:extLst>
          </p:cNvPr>
          <p:cNvSpPr>
            <a:spLocks/>
          </p:cNvSpPr>
          <p:nvPr/>
        </p:nvSpPr>
        <p:spPr bwMode="auto">
          <a:xfrm>
            <a:off x="2252667" y="2513013"/>
            <a:ext cx="8162925" cy="374650"/>
          </a:xfrm>
          <a:custGeom>
            <a:avLst/>
            <a:gdLst>
              <a:gd name="T0" fmla="*/ 0 w 5142"/>
              <a:gd name="T1" fmla="*/ 223 h 236"/>
              <a:gd name="T2" fmla="*/ 367 w 5142"/>
              <a:gd name="T3" fmla="*/ 236 h 236"/>
              <a:gd name="T4" fmla="*/ 734 w 5142"/>
              <a:gd name="T5" fmla="*/ 192 h 236"/>
              <a:gd name="T6" fmla="*/ 1102 w 5142"/>
              <a:gd name="T7" fmla="*/ 173 h 236"/>
              <a:gd name="T8" fmla="*/ 1469 w 5142"/>
              <a:gd name="T9" fmla="*/ 159 h 236"/>
              <a:gd name="T10" fmla="*/ 1837 w 5142"/>
              <a:gd name="T11" fmla="*/ 159 h 236"/>
              <a:gd name="T12" fmla="*/ 2203 w 5142"/>
              <a:gd name="T13" fmla="*/ 126 h 236"/>
              <a:gd name="T14" fmla="*/ 2571 w 5142"/>
              <a:gd name="T15" fmla="*/ 126 h 236"/>
              <a:gd name="T16" fmla="*/ 2938 w 5142"/>
              <a:gd name="T17" fmla="*/ 94 h 236"/>
              <a:gd name="T18" fmla="*/ 3305 w 5142"/>
              <a:gd name="T19" fmla="*/ 98 h 236"/>
              <a:gd name="T20" fmla="*/ 3673 w 5142"/>
              <a:gd name="T21" fmla="*/ 41 h 236"/>
              <a:gd name="T22" fmla="*/ 4040 w 5142"/>
              <a:gd name="T23" fmla="*/ 32 h 236"/>
              <a:gd name="T24" fmla="*/ 4408 w 5142"/>
              <a:gd name="T25" fmla="*/ 15 h 236"/>
              <a:gd name="T26" fmla="*/ 4774 w 5142"/>
              <a:gd name="T27" fmla="*/ 2 h 236"/>
              <a:gd name="T28" fmla="*/ 5142 w 5142"/>
              <a:gd name="T2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42" h="236">
                <a:moveTo>
                  <a:pt x="0" y="223"/>
                </a:moveTo>
                <a:lnTo>
                  <a:pt x="367" y="236"/>
                </a:lnTo>
                <a:lnTo>
                  <a:pt x="734" y="192"/>
                </a:lnTo>
                <a:lnTo>
                  <a:pt x="1102" y="173"/>
                </a:lnTo>
                <a:lnTo>
                  <a:pt x="1469" y="159"/>
                </a:lnTo>
                <a:lnTo>
                  <a:pt x="1837" y="159"/>
                </a:lnTo>
                <a:lnTo>
                  <a:pt x="2203" y="126"/>
                </a:lnTo>
                <a:lnTo>
                  <a:pt x="2571" y="126"/>
                </a:lnTo>
                <a:lnTo>
                  <a:pt x="2938" y="94"/>
                </a:lnTo>
                <a:lnTo>
                  <a:pt x="3305" y="98"/>
                </a:lnTo>
                <a:lnTo>
                  <a:pt x="3673" y="41"/>
                </a:lnTo>
                <a:lnTo>
                  <a:pt x="4040" y="32"/>
                </a:lnTo>
                <a:lnTo>
                  <a:pt x="4408" y="15"/>
                </a:lnTo>
                <a:lnTo>
                  <a:pt x="4774" y="2"/>
                </a:lnTo>
                <a:lnTo>
                  <a:pt x="5142" y="0"/>
                </a:lnTo>
              </a:path>
            </a:pathLst>
          </a:custGeom>
          <a:noFill/>
          <a:ln w="38100" cap="rnd">
            <a:solidFill>
              <a:srgbClr val="703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 name="Rectangle 59">
            <a:extLst>
              <a:ext uri="{FF2B5EF4-FFF2-40B4-BE49-F238E27FC236}">
                <a16:creationId xmlns:a16="http://schemas.microsoft.com/office/drawing/2014/main" id="{0E018F40-BC84-E269-8A99-00F808057C69}"/>
              </a:ext>
            </a:extLst>
          </p:cNvPr>
          <p:cNvSpPr>
            <a:spLocks noChangeArrowheads="1"/>
          </p:cNvSpPr>
          <p:nvPr/>
        </p:nvSpPr>
        <p:spPr bwMode="auto">
          <a:xfrm>
            <a:off x="1022350" y="4924426"/>
            <a:ext cx="54341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 2,000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64" name="Rectangle 60">
            <a:extLst>
              <a:ext uri="{FF2B5EF4-FFF2-40B4-BE49-F238E27FC236}">
                <a16:creationId xmlns:a16="http://schemas.microsoft.com/office/drawing/2014/main" id="{B08A5D27-9596-6138-41FD-0F1B60A5A8AF}"/>
              </a:ext>
            </a:extLst>
          </p:cNvPr>
          <p:cNvSpPr>
            <a:spLocks noChangeArrowheads="1"/>
          </p:cNvSpPr>
          <p:nvPr/>
        </p:nvSpPr>
        <p:spPr bwMode="auto">
          <a:xfrm>
            <a:off x="1022350" y="4264026"/>
            <a:ext cx="54341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 4,000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65" name="Rectangle 61">
            <a:extLst>
              <a:ext uri="{FF2B5EF4-FFF2-40B4-BE49-F238E27FC236}">
                <a16:creationId xmlns:a16="http://schemas.microsoft.com/office/drawing/2014/main" id="{CDCF170E-9629-62D5-7DFD-035043B93373}"/>
              </a:ext>
            </a:extLst>
          </p:cNvPr>
          <p:cNvSpPr>
            <a:spLocks noChangeArrowheads="1"/>
          </p:cNvSpPr>
          <p:nvPr/>
        </p:nvSpPr>
        <p:spPr bwMode="auto">
          <a:xfrm>
            <a:off x="1022350" y="3603626"/>
            <a:ext cx="54341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 6,000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66" name="Rectangle 62">
            <a:extLst>
              <a:ext uri="{FF2B5EF4-FFF2-40B4-BE49-F238E27FC236}">
                <a16:creationId xmlns:a16="http://schemas.microsoft.com/office/drawing/2014/main" id="{D56122C4-E336-D7A9-DCCA-3F7D723C0462}"/>
              </a:ext>
            </a:extLst>
          </p:cNvPr>
          <p:cNvSpPr>
            <a:spLocks noChangeArrowheads="1"/>
          </p:cNvSpPr>
          <p:nvPr/>
        </p:nvSpPr>
        <p:spPr bwMode="auto">
          <a:xfrm>
            <a:off x="1022350" y="2943226"/>
            <a:ext cx="54341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 8,000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67" name="Rectangle 63">
            <a:extLst>
              <a:ext uri="{FF2B5EF4-FFF2-40B4-BE49-F238E27FC236}">
                <a16:creationId xmlns:a16="http://schemas.microsoft.com/office/drawing/2014/main" id="{7E8D6FBD-47FA-B5C7-9680-291F45DB7EA7}"/>
              </a:ext>
            </a:extLst>
          </p:cNvPr>
          <p:cNvSpPr>
            <a:spLocks noChangeArrowheads="1"/>
          </p:cNvSpPr>
          <p:nvPr/>
        </p:nvSpPr>
        <p:spPr bwMode="auto">
          <a:xfrm>
            <a:off x="949325" y="2282826"/>
            <a:ext cx="6492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 10,000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68" name="Rectangle 64">
            <a:extLst>
              <a:ext uri="{FF2B5EF4-FFF2-40B4-BE49-F238E27FC236}">
                <a16:creationId xmlns:a16="http://schemas.microsoft.com/office/drawing/2014/main" id="{1E7D84C7-3C55-BD39-216D-5D3E34B1BF8C}"/>
              </a:ext>
            </a:extLst>
          </p:cNvPr>
          <p:cNvSpPr>
            <a:spLocks noChangeArrowheads="1"/>
          </p:cNvSpPr>
          <p:nvPr/>
        </p:nvSpPr>
        <p:spPr bwMode="auto">
          <a:xfrm>
            <a:off x="949325" y="1622426"/>
            <a:ext cx="6492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 12,000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69" name="Rectangle 65">
            <a:extLst>
              <a:ext uri="{FF2B5EF4-FFF2-40B4-BE49-F238E27FC236}">
                <a16:creationId xmlns:a16="http://schemas.microsoft.com/office/drawing/2014/main" id="{02C8C4EF-A542-5B93-03BA-80AD1D54C8D0}"/>
              </a:ext>
            </a:extLst>
          </p:cNvPr>
          <p:cNvSpPr>
            <a:spLocks noChangeArrowheads="1"/>
          </p:cNvSpPr>
          <p:nvPr/>
        </p:nvSpPr>
        <p:spPr bwMode="auto">
          <a:xfrm>
            <a:off x="949325" y="962026"/>
            <a:ext cx="6492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 14,000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70" name="Rectangle 66">
            <a:extLst>
              <a:ext uri="{FF2B5EF4-FFF2-40B4-BE49-F238E27FC236}">
                <a16:creationId xmlns:a16="http://schemas.microsoft.com/office/drawing/2014/main" id="{2639EC5F-D15D-34C5-6E4A-6B22B2690131}"/>
              </a:ext>
            </a:extLst>
          </p:cNvPr>
          <p:cNvSpPr>
            <a:spLocks noChangeArrowheads="1"/>
          </p:cNvSpPr>
          <p:nvPr/>
        </p:nvSpPr>
        <p:spPr bwMode="auto">
          <a:xfrm rot="19725925">
            <a:off x="1704975" y="5306802"/>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2010/11</a:t>
            </a:r>
            <a:endParaRPr kumimoji="0" lang="en-US" altLang="en-US" sz="1100" b="0" i="0" u="none" strike="noStrike" cap="none" normalizeH="0" baseline="0">
              <a:ln>
                <a:noFill/>
              </a:ln>
              <a:solidFill>
                <a:schemeClr val="tx1"/>
              </a:solidFill>
              <a:effectLst/>
            </a:endParaRPr>
          </a:p>
        </p:txBody>
      </p:sp>
      <p:sp>
        <p:nvSpPr>
          <p:cNvPr id="71" name="Rectangle 67">
            <a:extLst>
              <a:ext uri="{FF2B5EF4-FFF2-40B4-BE49-F238E27FC236}">
                <a16:creationId xmlns:a16="http://schemas.microsoft.com/office/drawing/2014/main" id="{40E3CD6B-A25D-B4B2-588F-220D9AA2EC1C}"/>
              </a:ext>
            </a:extLst>
          </p:cNvPr>
          <p:cNvSpPr>
            <a:spLocks noChangeArrowheads="1"/>
          </p:cNvSpPr>
          <p:nvPr/>
        </p:nvSpPr>
        <p:spPr bwMode="auto">
          <a:xfrm rot="19725925">
            <a:off x="2287588" y="5306802"/>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2011/12</a:t>
            </a:r>
            <a:endParaRPr kumimoji="0" lang="en-US" altLang="en-US" sz="1100" b="0" i="0" u="none" strike="noStrike" cap="none" normalizeH="0" baseline="0">
              <a:ln>
                <a:noFill/>
              </a:ln>
              <a:solidFill>
                <a:schemeClr val="tx1"/>
              </a:solidFill>
              <a:effectLst/>
            </a:endParaRPr>
          </a:p>
        </p:txBody>
      </p:sp>
      <p:sp>
        <p:nvSpPr>
          <p:cNvPr id="72" name="Rectangle 68">
            <a:extLst>
              <a:ext uri="{FF2B5EF4-FFF2-40B4-BE49-F238E27FC236}">
                <a16:creationId xmlns:a16="http://schemas.microsoft.com/office/drawing/2014/main" id="{BF0A9678-9130-AD72-002B-570AAC0F97A0}"/>
              </a:ext>
            </a:extLst>
          </p:cNvPr>
          <p:cNvSpPr>
            <a:spLocks noChangeArrowheads="1"/>
          </p:cNvSpPr>
          <p:nvPr/>
        </p:nvSpPr>
        <p:spPr bwMode="auto">
          <a:xfrm rot="19725925">
            <a:off x="2870200" y="5306802"/>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2012/13</a:t>
            </a:r>
            <a:endParaRPr kumimoji="0" lang="en-US" altLang="en-US" sz="1100" b="0" i="0" u="none" strike="noStrike" cap="none" normalizeH="0" baseline="0">
              <a:ln>
                <a:noFill/>
              </a:ln>
              <a:solidFill>
                <a:schemeClr val="tx1"/>
              </a:solidFill>
              <a:effectLst/>
            </a:endParaRPr>
          </a:p>
        </p:txBody>
      </p:sp>
      <p:sp>
        <p:nvSpPr>
          <p:cNvPr id="73" name="Rectangle 69">
            <a:extLst>
              <a:ext uri="{FF2B5EF4-FFF2-40B4-BE49-F238E27FC236}">
                <a16:creationId xmlns:a16="http://schemas.microsoft.com/office/drawing/2014/main" id="{0CD6C4DE-7945-495E-0320-973380A0FE52}"/>
              </a:ext>
            </a:extLst>
          </p:cNvPr>
          <p:cNvSpPr>
            <a:spLocks noChangeArrowheads="1"/>
          </p:cNvSpPr>
          <p:nvPr/>
        </p:nvSpPr>
        <p:spPr bwMode="auto">
          <a:xfrm rot="19725925">
            <a:off x="3452813" y="5306802"/>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2013/14</a:t>
            </a:r>
            <a:endParaRPr kumimoji="0" lang="en-US" altLang="en-US" sz="1100" b="0" i="0" u="none" strike="noStrike" cap="none" normalizeH="0" baseline="0">
              <a:ln>
                <a:noFill/>
              </a:ln>
              <a:solidFill>
                <a:schemeClr val="tx1"/>
              </a:solidFill>
              <a:effectLst/>
            </a:endParaRPr>
          </a:p>
        </p:txBody>
      </p:sp>
      <p:sp>
        <p:nvSpPr>
          <p:cNvPr id="74" name="Rectangle 70">
            <a:extLst>
              <a:ext uri="{FF2B5EF4-FFF2-40B4-BE49-F238E27FC236}">
                <a16:creationId xmlns:a16="http://schemas.microsoft.com/office/drawing/2014/main" id="{BAB297F5-4954-23DE-9C8E-CF07AD59C700}"/>
              </a:ext>
            </a:extLst>
          </p:cNvPr>
          <p:cNvSpPr>
            <a:spLocks noChangeArrowheads="1"/>
          </p:cNvSpPr>
          <p:nvPr/>
        </p:nvSpPr>
        <p:spPr bwMode="auto">
          <a:xfrm rot="19725925">
            <a:off x="4037013" y="5306802"/>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2014/15</a:t>
            </a:r>
            <a:endParaRPr kumimoji="0" lang="en-US" altLang="en-US" sz="1100" b="0" i="0" u="none" strike="noStrike" cap="none" normalizeH="0" baseline="0">
              <a:ln>
                <a:noFill/>
              </a:ln>
              <a:solidFill>
                <a:schemeClr val="tx1"/>
              </a:solidFill>
              <a:effectLst/>
            </a:endParaRPr>
          </a:p>
        </p:txBody>
      </p:sp>
      <p:sp>
        <p:nvSpPr>
          <p:cNvPr id="75" name="Rectangle 71">
            <a:extLst>
              <a:ext uri="{FF2B5EF4-FFF2-40B4-BE49-F238E27FC236}">
                <a16:creationId xmlns:a16="http://schemas.microsoft.com/office/drawing/2014/main" id="{B533E8F1-421B-5EBC-9B36-21096E7E15DF}"/>
              </a:ext>
            </a:extLst>
          </p:cNvPr>
          <p:cNvSpPr>
            <a:spLocks noChangeArrowheads="1"/>
          </p:cNvSpPr>
          <p:nvPr/>
        </p:nvSpPr>
        <p:spPr bwMode="auto">
          <a:xfrm rot="19725925">
            <a:off x="4619625" y="5306802"/>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2015/16</a:t>
            </a:r>
            <a:endParaRPr kumimoji="0" lang="en-US" altLang="en-US" sz="1100" b="0" i="0" u="none" strike="noStrike" cap="none" normalizeH="0" baseline="0">
              <a:ln>
                <a:noFill/>
              </a:ln>
              <a:solidFill>
                <a:schemeClr val="tx1"/>
              </a:solidFill>
              <a:effectLst/>
            </a:endParaRPr>
          </a:p>
        </p:txBody>
      </p:sp>
      <p:sp>
        <p:nvSpPr>
          <p:cNvPr id="76" name="Rectangle 72">
            <a:extLst>
              <a:ext uri="{FF2B5EF4-FFF2-40B4-BE49-F238E27FC236}">
                <a16:creationId xmlns:a16="http://schemas.microsoft.com/office/drawing/2014/main" id="{B1802385-4A3B-C457-4FAC-7FDB9D05B007}"/>
              </a:ext>
            </a:extLst>
          </p:cNvPr>
          <p:cNvSpPr>
            <a:spLocks noChangeArrowheads="1"/>
          </p:cNvSpPr>
          <p:nvPr/>
        </p:nvSpPr>
        <p:spPr bwMode="auto">
          <a:xfrm rot="19725925">
            <a:off x="5202238" y="5306802"/>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2016/17</a:t>
            </a:r>
            <a:endParaRPr kumimoji="0" lang="en-US" altLang="en-US" sz="1100" b="0" i="0" u="none" strike="noStrike" cap="none" normalizeH="0" baseline="0">
              <a:ln>
                <a:noFill/>
              </a:ln>
              <a:solidFill>
                <a:schemeClr val="tx1"/>
              </a:solidFill>
              <a:effectLst/>
            </a:endParaRPr>
          </a:p>
        </p:txBody>
      </p:sp>
      <p:sp>
        <p:nvSpPr>
          <p:cNvPr id="77" name="Rectangle 73">
            <a:extLst>
              <a:ext uri="{FF2B5EF4-FFF2-40B4-BE49-F238E27FC236}">
                <a16:creationId xmlns:a16="http://schemas.microsoft.com/office/drawing/2014/main" id="{8AA6D7E9-CC69-26AE-94B7-F8078F3B8EBB}"/>
              </a:ext>
            </a:extLst>
          </p:cNvPr>
          <p:cNvSpPr>
            <a:spLocks noChangeArrowheads="1"/>
          </p:cNvSpPr>
          <p:nvPr/>
        </p:nvSpPr>
        <p:spPr bwMode="auto">
          <a:xfrm rot="19725925">
            <a:off x="5786438" y="5306802"/>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2017/18</a:t>
            </a:r>
            <a:endParaRPr kumimoji="0" lang="en-US" altLang="en-US" sz="1100" b="0" i="0" u="none" strike="noStrike" cap="none" normalizeH="0" baseline="0">
              <a:ln>
                <a:noFill/>
              </a:ln>
              <a:solidFill>
                <a:schemeClr val="tx1"/>
              </a:solidFill>
              <a:effectLst/>
            </a:endParaRPr>
          </a:p>
        </p:txBody>
      </p:sp>
      <p:sp>
        <p:nvSpPr>
          <p:cNvPr id="78" name="Rectangle 74">
            <a:extLst>
              <a:ext uri="{FF2B5EF4-FFF2-40B4-BE49-F238E27FC236}">
                <a16:creationId xmlns:a16="http://schemas.microsoft.com/office/drawing/2014/main" id="{EFC3ADEC-3321-980E-659F-EC6E29CB050A}"/>
              </a:ext>
            </a:extLst>
          </p:cNvPr>
          <p:cNvSpPr>
            <a:spLocks noChangeArrowheads="1"/>
          </p:cNvSpPr>
          <p:nvPr/>
        </p:nvSpPr>
        <p:spPr bwMode="auto">
          <a:xfrm rot="19725925">
            <a:off x="6369050" y="5306802"/>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2018/19</a:t>
            </a:r>
            <a:endParaRPr kumimoji="0" lang="en-US" altLang="en-US" sz="1100" b="0" i="0" u="none" strike="noStrike" cap="none" normalizeH="0" baseline="0">
              <a:ln>
                <a:noFill/>
              </a:ln>
              <a:solidFill>
                <a:schemeClr val="tx1"/>
              </a:solidFill>
              <a:effectLst/>
            </a:endParaRPr>
          </a:p>
        </p:txBody>
      </p:sp>
      <p:sp>
        <p:nvSpPr>
          <p:cNvPr id="79" name="Rectangle 75">
            <a:extLst>
              <a:ext uri="{FF2B5EF4-FFF2-40B4-BE49-F238E27FC236}">
                <a16:creationId xmlns:a16="http://schemas.microsoft.com/office/drawing/2014/main" id="{7607F595-A333-C00B-B1A7-9E1B60D617AB}"/>
              </a:ext>
            </a:extLst>
          </p:cNvPr>
          <p:cNvSpPr>
            <a:spLocks noChangeArrowheads="1"/>
          </p:cNvSpPr>
          <p:nvPr/>
        </p:nvSpPr>
        <p:spPr bwMode="auto">
          <a:xfrm rot="19725925">
            <a:off x="6951663" y="5306802"/>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2019/20</a:t>
            </a:r>
            <a:endParaRPr kumimoji="0" lang="en-US" altLang="en-US" sz="1100" b="0" i="0" u="none" strike="noStrike" cap="none" normalizeH="0" baseline="0">
              <a:ln>
                <a:noFill/>
              </a:ln>
              <a:solidFill>
                <a:schemeClr val="tx1"/>
              </a:solidFill>
              <a:effectLst/>
            </a:endParaRPr>
          </a:p>
        </p:txBody>
      </p:sp>
      <p:sp>
        <p:nvSpPr>
          <p:cNvPr id="80" name="Rectangle 76">
            <a:extLst>
              <a:ext uri="{FF2B5EF4-FFF2-40B4-BE49-F238E27FC236}">
                <a16:creationId xmlns:a16="http://schemas.microsoft.com/office/drawing/2014/main" id="{02C82422-736C-20DE-DB1B-C85A7BC4F0D3}"/>
              </a:ext>
            </a:extLst>
          </p:cNvPr>
          <p:cNvSpPr>
            <a:spLocks noChangeArrowheads="1"/>
          </p:cNvSpPr>
          <p:nvPr/>
        </p:nvSpPr>
        <p:spPr bwMode="auto">
          <a:xfrm rot="19725925">
            <a:off x="7535863" y="5306802"/>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2020/21</a:t>
            </a:r>
            <a:endParaRPr kumimoji="0" lang="en-US" altLang="en-US" sz="1100" b="0" i="0" u="none" strike="noStrike" cap="none" normalizeH="0" baseline="0">
              <a:ln>
                <a:noFill/>
              </a:ln>
              <a:solidFill>
                <a:schemeClr val="tx1"/>
              </a:solidFill>
              <a:effectLst/>
            </a:endParaRPr>
          </a:p>
        </p:txBody>
      </p:sp>
      <p:sp>
        <p:nvSpPr>
          <p:cNvPr id="81" name="Rectangle 77">
            <a:extLst>
              <a:ext uri="{FF2B5EF4-FFF2-40B4-BE49-F238E27FC236}">
                <a16:creationId xmlns:a16="http://schemas.microsoft.com/office/drawing/2014/main" id="{FA86778E-6744-E548-D10D-2A2652E23C0D}"/>
              </a:ext>
            </a:extLst>
          </p:cNvPr>
          <p:cNvSpPr>
            <a:spLocks noChangeArrowheads="1"/>
          </p:cNvSpPr>
          <p:nvPr/>
        </p:nvSpPr>
        <p:spPr bwMode="auto">
          <a:xfrm rot="19725925">
            <a:off x="8118475" y="5306802"/>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2021/22</a:t>
            </a:r>
            <a:endParaRPr kumimoji="0" lang="en-US" altLang="en-US" sz="1100" b="0" i="0" u="none" strike="noStrike" cap="none" normalizeH="0" baseline="0">
              <a:ln>
                <a:noFill/>
              </a:ln>
              <a:solidFill>
                <a:schemeClr val="tx1"/>
              </a:solidFill>
              <a:effectLst/>
            </a:endParaRPr>
          </a:p>
        </p:txBody>
      </p:sp>
      <p:sp>
        <p:nvSpPr>
          <p:cNvPr id="82" name="Rectangle 78">
            <a:extLst>
              <a:ext uri="{FF2B5EF4-FFF2-40B4-BE49-F238E27FC236}">
                <a16:creationId xmlns:a16="http://schemas.microsoft.com/office/drawing/2014/main" id="{5AC85EF6-2F0F-4558-FC03-C5EA33C98CB4}"/>
              </a:ext>
            </a:extLst>
          </p:cNvPr>
          <p:cNvSpPr>
            <a:spLocks noChangeArrowheads="1"/>
          </p:cNvSpPr>
          <p:nvPr/>
        </p:nvSpPr>
        <p:spPr bwMode="auto">
          <a:xfrm rot="19725925">
            <a:off x="8701088" y="5306802"/>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2022/23</a:t>
            </a:r>
            <a:endParaRPr kumimoji="0" lang="en-US" altLang="en-US" sz="1100" b="0" i="0" u="none" strike="noStrike" cap="none" normalizeH="0" baseline="0">
              <a:ln>
                <a:noFill/>
              </a:ln>
              <a:solidFill>
                <a:schemeClr val="tx1"/>
              </a:solidFill>
              <a:effectLst/>
            </a:endParaRPr>
          </a:p>
        </p:txBody>
      </p:sp>
      <p:sp>
        <p:nvSpPr>
          <p:cNvPr id="83" name="Rectangle 79">
            <a:extLst>
              <a:ext uri="{FF2B5EF4-FFF2-40B4-BE49-F238E27FC236}">
                <a16:creationId xmlns:a16="http://schemas.microsoft.com/office/drawing/2014/main" id="{DA3041E4-D415-B67C-681D-6672864D937E}"/>
              </a:ext>
            </a:extLst>
          </p:cNvPr>
          <p:cNvSpPr>
            <a:spLocks noChangeArrowheads="1"/>
          </p:cNvSpPr>
          <p:nvPr/>
        </p:nvSpPr>
        <p:spPr bwMode="auto">
          <a:xfrm rot="19725925">
            <a:off x="9283700" y="5306802"/>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2023/24</a:t>
            </a:r>
            <a:endParaRPr kumimoji="0" lang="en-US" altLang="en-US" sz="1100" b="0" i="0" u="none" strike="noStrike" cap="none" normalizeH="0" baseline="0">
              <a:ln>
                <a:noFill/>
              </a:ln>
              <a:solidFill>
                <a:schemeClr val="tx1"/>
              </a:solidFill>
              <a:effectLst/>
            </a:endParaRPr>
          </a:p>
        </p:txBody>
      </p:sp>
      <p:sp>
        <p:nvSpPr>
          <p:cNvPr id="84" name="Rectangle 80">
            <a:extLst>
              <a:ext uri="{FF2B5EF4-FFF2-40B4-BE49-F238E27FC236}">
                <a16:creationId xmlns:a16="http://schemas.microsoft.com/office/drawing/2014/main" id="{AB3E0ED0-5A90-900C-868D-980F740D9726}"/>
              </a:ext>
            </a:extLst>
          </p:cNvPr>
          <p:cNvSpPr>
            <a:spLocks noChangeArrowheads="1"/>
          </p:cNvSpPr>
          <p:nvPr/>
        </p:nvSpPr>
        <p:spPr bwMode="auto">
          <a:xfrm rot="19725925">
            <a:off x="9867900" y="5306802"/>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2024/25</a:t>
            </a:r>
            <a:endParaRPr kumimoji="0" lang="en-US" altLang="en-US" sz="1100" b="0" i="0" u="none" strike="noStrike" cap="none" normalizeH="0" baseline="0">
              <a:ln>
                <a:noFill/>
              </a:ln>
              <a:solidFill>
                <a:schemeClr val="tx1"/>
              </a:solidFill>
              <a:effectLst/>
            </a:endParaRPr>
          </a:p>
        </p:txBody>
      </p:sp>
      <p:grpSp>
        <p:nvGrpSpPr>
          <p:cNvPr id="101" name="Group 100">
            <a:extLst>
              <a:ext uri="{FF2B5EF4-FFF2-40B4-BE49-F238E27FC236}">
                <a16:creationId xmlns:a16="http://schemas.microsoft.com/office/drawing/2014/main" id="{91A8C644-F029-E51A-5E4F-3DD7E82A03A7}"/>
              </a:ext>
            </a:extLst>
          </p:cNvPr>
          <p:cNvGrpSpPr/>
          <p:nvPr/>
        </p:nvGrpSpPr>
        <p:grpSpPr>
          <a:xfrm>
            <a:off x="2038350" y="1136074"/>
            <a:ext cx="6308517" cy="489526"/>
            <a:chOff x="2038350" y="1136074"/>
            <a:chExt cx="6308517" cy="489526"/>
          </a:xfrm>
        </p:grpSpPr>
        <p:sp>
          <p:nvSpPr>
            <p:cNvPr id="87" name="Speech Bubble: Rectangle 86">
              <a:extLst>
                <a:ext uri="{FF2B5EF4-FFF2-40B4-BE49-F238E27FC236}">
                  <a16:creationId xmlns:a16="http://schemas.microsoft.com/office/drawing/2014/main" id="{352BCF5E-906C-422B-3A07-47A249BBF9D3}"/>
                </a:ext>
              </a:extLst>
            </p:cNvPr>
            <p:cNvSpPr/>
            <p:nvPr/>
          </p:nvSpPr>
          <p:spPr bwMode="auto">
            <a:xfrm>
              <a:off x="2038350" y="1136074"/>
              <a:ext cx="775855" cy="318654"/>
            </a:xfrm>
            <a:prstGeom prst="wedgeRectCallout">
              <a:avLst>
                <a:gd name="adj1" fmla="val -16369"/>
                <a:gd name="adj2" fmla="val 79891"/>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a:ln>
                    <a:noFill/>
                  </a:ln>
                  <a:effectLst/>
                  <a:latin typeface="Verdana" pitchFamily="34" charset="0"/>
                  <a:cs typeface="Arial" charset="0"/>
                </a:rPr>
                <a:t>9.9%</a:t>
              </a:r>
            </a:p>
          </p:txBody>
        </p:sp>
        <p:sp>
          <p:nvSpPr>
            <p:cNvPr id="88" name="Speech Bubble: Rectangle 87">
              <a:extLst>
                <a:ext uri="{FF2B5EF4-FFF2-40B4-BE49-F238E27FC236}">
                  <a16:creationId xmlns:a16="http://schemas.microsoft.com/office/drawing/2014/main" id="{FD1337D6-008D-6A7F-8146-95029B767875}"/>
                </a:ext>
              </a:extLst>
            </p:cNvPr>
            <p:cNvSpPr/>
            <p:nvPr/>
          </p:nvSpPr>
          <p:spPr bwMode="auto">
            <a:xfrm>
              <a:off x="4927023" y="1336963"/>
              <a:ext cx="931910" cy="288637"/>
            </a:xfrm>
            <a:prstGeom prst="wedgeRectCallout">
              <a:avLst>
                <a:gd name="adj1" fmla="val -16369"/>
                <a:gd name="adj2" fmla="val 79891"/>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a:ln>
                    <a:noFill/>
                  </a:ln>
                  <a:effectLst/>
                  <a:latin typeface="Verdana" pitchFamily="34" charset="0"/>
                  <a:cs typeface="Arial" charset="0"/>
                </a:rPr>
                <a:t>11.1%</a:t>
              </a:r>
            </a:p>
          </p:txBody>
        </p:sp>
        <p:sp>
          <p:nvSpPr>
            <p:cNvPr id="89" name="Speech Bubble: Rectangle 88">
              <a:extLst>
                <a:ext uri="{FF2B5EF4-FFF2-40B4-BE49-F238E27FC236}">
                  <a16:creationId xmlns:a16="http://schemas.microsoft.com/office/drawing/2014/main" id="{FFBF5786-6526-776B-FC8C-F4EA192AA620}"/>
                </a:ext>
              </a:extLst>
            </p:cNvPr>
            <p:cNvSpPr/>
            <p:nvPr/>
          </p:nvSpPr>
          <p:spPr bwMode="auto">
            <a:xfrm>
              <a:off x="7571012" y="1215646"/>
              <a:ext cx="775855" cy="318654"/>
            </a:xfrm>
            <a:prstGeom prst="wedgeRectCallout">
              <a:avLst>
                <a:gd name="adj1" fmla="val 20238"/>
                <a:gd name="adj2" fmla="val 112500"/>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dirty="0">
                  <a:latin typeface="Verdana" pitchFamily="34" charset="0"/>
                  <a:cs typeface="Arial" charset="0"/>
                </a:rPr>
                <a:t>7</a:t>
              </a:r>
              <a:r>
                <a:rPr kumimoji="0" lang="en-GB" sz="1400" b="0" i="0" u="none" strike="noStrike" cap="none" normalizeH="0" baseline="0" dirty="0">
                  <a:ln>
                    <a:noFill/>
                  </a:ln>
                  <a:effectLst/>
                  <a:latin typeface="Verdana" pitchFamily="34" charset="0"/>
                  <a:cs typeface="Arial" charset="0"/>
                </a:rPr>
                <a:t>.9%</a:t>
              </a:r>
            </a:p>
          </p:txBody>
        </p:sp>
      </p:grpSp>
      <p:grpSp>
        <p:nvGrpSpPr>
          <p:cNvPr id="102" name="Group 101">
            <a:extLst>
              <a:ext uri="{FF2B5EF4-FFF2-40B4-BE49-F238E27FC236}">
                <a16:creationId xmlns:a16="http://schemas.microsoft.com/office/drawing/2014/main" id="{53EADBBD-D1FC-5F2E-30B7-6751EBAFCEF4}"/>
              </a:ext>
            </a:extLst>
          </p:cNvPr>
          <p:cNvGrpSpPr/>
          <p:nvPr/>
        </p:nvGrpSpPr>
        <p:grpSpPr>
          <a:xfrm>
            <a:off x="2072986" y="2788379"/>
            <a:ext cx="6503504" cy="474110"/>
            <a:chOff x="2072986" y="2788379"/>
            <a:chExt cx="6503504" cy="474110"/>
          </a:xfrm>
        </p:grpSpPr>
        <p:sp>
          <p:nvSpPr>
            <p:cNvPr id="92" name="Speech Bubble: Rectangle 91">
              <a:extLst>
                <a:ext uri="{FF2B5EF4-FFF2-40B4-BE49-F238E27FC236}">
                  <a16:creationId xmlns:a16="http://schemas.microsoft.com/office/drawing/2014/main" id="{BFB573DF-843B-FE11-D221-6DBF1F8F8402}"/>
                </a:ext>
              </a:extLst>
            </p:cNvPr>
            <p:cNvSpPr/>
            <p:nvPr/>
          </p:nvSpPr>
          <p:spPr bwMode="auto">
            <a:xfrm>
              <a:off x="2072986" y="2951019"/>
              <a:ext cx="1121770" cy="311470"/>
            </a:xfrm>
            <a:prstGeom prst="wedgeRectCallout">
              <a:avLst>
                <a:gd name="adj1" fmla="val -22619"/>
                <a:gd name="adj2" fmla="val -72283"/>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a:ln>
                    <a:noFill/>
                  </a:ln>
                  <a:effectLst/>
                  <a:latin typeface="Verdana" pitchFamily="34" charset="0"/>
                  <a:cs typeface="Arial" charset="0"/>
                </a:rPr>
                <a:t>11.8%</a:t>
              </a:r>
            </a:p>
          </p:txBody>
        </p:sp>
        <p:sp>
          <p:nvSpPr>
            <p:cNvPr id="93" name="Speech Bubble: Rectangle 92">
              <a:extLst>
                <a:ext uri="{FF2B5EF4-FFF2-40B4-BE49-F238E27FC236}">
                  <a16:creationId xmlns:a16="http://schemas.microsoft.com/office/drawing/2014/main" id="{06A3B937-E15E-43F9-3736-8A369A5CB481}"/>
                </a:ext>
              </a:extLst>
            </p:cNvPr>
            <p:cNvSpPr/>
            <p:nvPr/>
          </p:nvSpPr>
          <p:spPr bwMode="auto">
            <a:xfrm>
              <a:off x="4864676" y="2874818"/>
              <a:ext cx="907473" cy="318654"/>
            </a:xfrm>
            <a:prstGeom prst="wedgeRectCallout">
              <a:avLst>
                <a:gd name="adj1" fmla="val -19940"/>
                <a:gd name="adj2" fmla="val -76631"/>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dirty="0">
                  <a:latin typeface="Verdana" pitchFamily="34" charset="0"/>
                  <a:cs typeface="Arial" charset="0"/>
                </a:rPr>
                <a:t>1</a:t>
              </a:r>
              <a:r>
                <a:rPr kumimoji="0" lang="en-GB" sz="1400" b="0" i="0" u="none" strike="noStrike" cap="none" normalizeH="0" baseline="0" dirty="0">
                  <a:ln>
                    <a:noFill/>
                  </a:ln>
                  <a:effectLst/>
                  <a:latin typeface="Verdana" pitchFamily="34" charset="0"/>
                  <a:cs typeface="Arial" charset="0"/>
                </a:rPr>
                <a:t>4.1%</a:t>
              </a:r>
            </a:p>
          </p:txBody>
        </p:sp>
        <p:sp>
          <p:nvSpPr>
            <p:cNvPr id="94" name="Speech Bubble: Rectangle 93">
              <a:extLst>
                <a:ext uri="{FF2B5EF4-FFF2-40B4-BE49-F238E27FC236}">
                  <a16:creationId xmlns:a16="http://schemas.microsoft.com/office/drawing/2014/main" id="{CDDA65D1-348D-30D9-B282-A512C44EB5AE}"/>
                </a:ext>
              </a:extLst>
            </p:cNvPr>
            <p:cNvSpPr/>
            <p:nvPr/>
          </p:nvSpPr>
          <p:spPr bwMode="auto">
            <a:xfrm>
              <a:off x="7800635" y="2788379"/>
              <a:ext cx="775855" cy="318654"/>
            </a:xfrm>
            <a:prstGeom prst="wedgeRectCallout">
              <a:avLst>
                <a:gd name="adj1" fmla="val -8333"/>
                <a:gd name="adj2" fmla="val -102718"/>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dirty="0">
                  <a:latin typeface="Verdana" pitchFamily="34" charset="0"/>
                  <a:cs typeface="Arial" charset="0"/>
                </a:rPr>
                <a:t>9</a:t>
              </a:r>
              <a:r>
                <a:rPr kumimoji="0" lang="en-GB" sz="1400" b="0" i="0" u="none" strike="noStrike" cap="none" normalizeH="0" baseline="0" dirty="0">
                  <a:ln>
                    <a:noFill/>
                  </a:ln>
                  <a:effectLst/>
                  <a:latin typeface="Verdana" pitchFamily="34" charset="0"/>
                  <a:cs typeface="Arial" charset="0"/>
                </a:rPr>
                <a:t>.0%</a:t>
              </a:r>
            </a:p>
          </p:txBody>
        </p:sp>
      </p:grpSp>
      <p:sp>
        <p:nvSpPr>
          <p:cNvPr id="97" name="TextBox 96">
            <a:extLst>
              <a:ext uri="{FF2B5EF4-FFF2-40B4-BE49-F238E27FC236}">
                <a16:creationId xmlns:a16="http://schemas.microsoft.com/office/drawing/2014/main" id="{0E48B3A2-26DE-1EC0-5E34-606A65C2F439}"/>
              </a:ext>
            </a:extLst>
          </p:cNvPr>
          <p:cNvSpPr txBox="1"/>
          <p:nvPr/>
        </p:nvSpPr>
        <p:spPr>
          <a:xfrm>
            <a:off x="10448925" y="1400175"/>
            <a:ext cx="1178528" cy="369332"/>
          </a:xfrm>
          <a:prstGeom prst="rect">
            <a:avLst/>
          </a:prstGeom>
          <a:noFill/>
        </p:spPr>
        <p:txBody>
          <a:bodyPr wrap="none" rtlCol="0">
            <a:spAutoFit/>
          </a:bodyPr>
          <a:lstStyle/>
          <a:p>
            <a:r>
              <a:rPr lang="en-GB" dirty="0">
                <a:solidFill>
                  <a:srgbClr val="0070C0"/>
                </a:solidFill>
                <a:latin typeface="Verdana" panose="020B0604030504040204" pitchFamily="34" charset="0"/>
                <a:ea typeface="Verdana" panose="020B0604030504040204" pitchFamily="34" charset="0"/>
              </a:rPr>
              <a:t>Biology*</a:t>
            </a:r>
          </a:p>
        </p:txBody>
      </p:sp>
      <p:sp>
        <p:nvSpPr>
          <p:cNvPr id="98" name="TextBox 97">
            <a:extLst>
              <a:ext uri="{FF2B5EF4-FFF2-40B4-BE49-F238E27FC236}">
                <a16:creationId xmlns:a16="http://schemas.microsoft.com/office/drawing/2014/main" id="{9424249B-2578-1ECC-C7ED-8344E2975F73}"/>
              </a:ext>
            </a:extLst>
          </p:cNvPr>
          <p:cNvSpPr txBox="1"/>
          <p:nvPr/>
        </p:nvSpPr>
        <p:spPr>
          <a:xfrm>
            <a:off x="10448925" y="1819275"/>
            <a:ext cx="1511952" cy="369332"/>
          </a:xfrm>
          <a:prstGeom prst="rect">
            <a:avLst/>
          </a:prstGeom>
          <a:noFill/>
        </p:spPr>
        <p:txBody>
          <a:bodyPr wrap="none" rtlCol="0">
            <a:spAutoFit/>
          </a:bodyPr>
          <a:lstStyle/>
          <a:p>
            <a:r>
              <a:rPr lang="en-GB" dirty="0">
                <a:solidFill>
                  <a:srgbClr val="00B050"/>
                </a:solidFill>
                <a:latin typeface="Verdana" panose="020B0604030504040204" pitchFamily="34" charset="0"/>
                <a:ea typeface="Verdana" panose="020B0604030504040204" pitchFamily="34" charset="0"/>
              </a:rPr>
              <a:t>Chemistry*</a:t>
            </a:r>
          </a:p>
        </p:txBody>
      </p:sp>
      <p:sp>
        <p:nvSpPr>
          <p:cNvPr id="99" name="TextBox 98">
            <a:extLst>
              <a:ext uri="{FF2B5EF4-FFF2-40B4-BE49-F238E27FC236}">
                <a16:creationId xmlns:a16="http://schemas.microsoft.com/office/drawing/2014/main" id="{EBD1EEB5-A617-EBE9-A37B-5D2CCA071A02}"/>
              </a:ext>
            </a:extLst>
          </p:cNvPr>
          <p:cNvSpPr txBox="1"/>
          <p:nvPr/>
        </p:nvSpPr>
        <p:spPr>
          <a:xfrm>
            <a:off x="10448925" y="2286000"/>
            <a:ext cx="1176284" cy="369332"/>
          </a:xfrm>
          <a:prstGeom prst="rect">
            <a:avLst/>
          </a:prstGeom>
          <a:noFill/>
        </p:spPr>
        <p:txBody>
          <a:bodyPr wrap="none" rtlCol="0">
            <a:spAutoFit/>
          </a:bodyPr>
          <a:lstStyle/>
          <a:p>
            <a:r>
              <a:rPr lang="en-GB" dirty="0">
                <a:solidFill>
                  <a:srgbClr val="7030A0"/>
                </a:solidFill>
                <a:latin typeface="Verdana" panose="020B0604030504040204" pitchFamily="34" charset="0"/>
                <a:ea typeface="Verdana" panose="020B0604030504040204" pitchFamily="34" charset="0"/>
              </a:rPr>
              <a:t>Physics*</a:t>
            </a:r>
          </a:p>
        </p:txBody>
      </p:sp>
      <p:sp>
        <p:nvSpPr>
          <p:cNvPr id="100" name="Rectangle 99">
            <a:extLst>
              <a:ext uri="{FF2B5EF4-FFF2-40B4-BE49-F238E27FC236}">
                <a16:creationId xmlns:a16="http://schemas.microsoft.com/office/drawing/2014/main" id="{35315AE3-A4FF-B8CF-3A0C-97194AA42B38}"/>
              </a:ext>
            </a:extLst>
          </p:cNvPr>
          <p:cNvSpPr/>
          <p:nvPr/>
        </p:nvSpPr>
        <p:spPr bwMode="auto">
          <a:xfrm>
            <a:off x="4010025" y="3581400"/>
            <a:ext cx="7219950" cy="126682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0" fontAlgn="base" latinLnBrk="0" hangingPunct="0">
              <a:lnSpc>
                <a:spcPct val="100000"/>
              </a:lnSpc>
              <a:spcBef>
                <a:spcPct val="0"/>
              </a:spcBef>
              <a:spcAft>
                <a:spcPts val="600"/>
              </a:spcAft>
              <a:buClrTx/>
              <a:buSzTx/>
              <a:tabLst/>
            </a:pPr>
            <a:r>
              <a:rPr lang="en-GB" sz="1600" b="0" i="0" u="none" strike="noStrike" dirty="0">
                <a:solidFill>
                  <a:srgbClr val="000000"/>
                </a:solidFill>
                <a:effectLst/>
                <a:latin typeface="Verdana" panose="020B0604030504040204" pitchFamily="34" charset="0"/>
                <a:ea typeface="Verdana" panose="020B0604030504040204" pitchFamily="34" charset="0"/>
              </a:rPr>
              <a:t>*Includes Biology, Botany, Zoology, Ecology, </a:t>
            </a:r>
            <a:r>
              <a:rPr lang="en-GB" sz="1600" b="0" i="0" u="none" strike="noStrike" dirty="0">
                <a:solidFill>
                  <a:srgbClr val="FF0000"/>
                </a:solidFill>
                <a:effectLst/>
                <a:latin typeface="Verdana" panose="020B0604030504040204" pitchFamily="34" charset="0"/>
                <a:ea typeface="Verdana" panose="020B0604030504040204" pitchFamily="34" charset="0"/>
              </a:rPr>
              <a:t>Combined/General Science </a:t>
            </a:r>
            <a:r>
              <a:rPr lang="en-GB" sz="1600" b="0" i="0" u="none" strike="noStrike" dirty="0">
                <a:solidFill>
                  <a:srgbClr val="000000"/>
                </a:solidFill>
                <a:effectLst/>
                <a:latin typeface="Verdana" panose="020B0604030504040204" pitchFamily="34" charset="0"/>
                <a:ea typeface="Verdana" panose="020B0604030504040204" pitchFamily="34" charset="0"/>
              </a:rPr>
              <a:t>(Biology), and Environmental Science.</a:t>
            </a:r>
            <a:r>
              <a:rPr lang="en-GB" sz="1600" dirty="0">
                <a:latin typeface="Verdana" panose="020B0604030504040204" pitchFamily="34" charset="0"/>
                <a:ea typeface="Verdana" panose="020B0604030504040204" pitchFamily="34" charset="0"/>
              </a:rPr>
              <a:t> </a:t>
            </a:r>
          </a:p>
          <a:p>
            <a:pPr marR="0" algn="l" defTabSz="914400" rtl="0" eaLnBrk="0" fontAlgn="base" latinLnBrk="0" hangingPunct="0">
              <a:lnSpc>
                <a:spcPct val="100000"/>
              </a:lnSpc>
              <a:spcBef>
                <a:spcPct val="0"/>
              </a:spcBef>
              <a:spcAft>
                <a:spcPts val="600"/>
              </a:spcAft>
              <a:buClrTx/>
              <a:buSzTx/>
              <a:tabLst/>
            </a:pPr>
            <a:r>
              <a:rPr lang="en-GB" sz="1600" b="0" i="0" u="none" strike="noStrike" dirty="0">
                <a:solidFill>
                  <a:srgbClr val="000000"/>
                </a:solidFill>
                <a:effectLst/>
                <a:latin typeface="Verdana" panose="020B0604030504040204" pitchFamily="34" charset="0"/>
                <a:ea typeface="Verdana" panose="020B0604030504040204" pitchFamily="34" charset="0"/>
              </a:rPr>
              <a:t>*Chemistry and </a:t>
            </a:r>
            <a:r>
              <a:rPr lang="en-GB" sz="1600" b="0" i="0" u="none" strike="noStrike" dirty="0">
                <a:solidFill>
                  <a:srgbClr val="FF0000"/>
                </a:solidFill>
                <a:effectLst/>
                <a:latin typeface="Verdana" panose="020B0604030504040204" pitchFamily="34" charset="0"/>
                <a:ea typeface="Verdana" panose="020B0604030504040204" pitchFamily="34" charset="0"/>
              </a:rPr>
              <a:t>Combined/General Science </a:t>
            </a:r>
            <a:r>
              <a:rPr lang="en-GB" sz="1600" b="0" i="0" u="none" strike="noStrike" dirty="0">
                <a:solidFill>
                  <a:srgbClr val="000000"/>
                </a:solidFill>
                <a:effectLst/>
                <a:latin typeface="Verdana" panose="020B0604030504040204" pitchFamily="34" charset="0"/>
                <a:ea typeface="Verdana" panose="020B0604030504040204" pitchFamily="34" charset="0"/>
              </a:rPr>
              <a:t>(Chemistry)</a:t>
            </a:r>
            <a:endParaRPr kumimoji="0" lang="en-GB" sz="1600" b="0" i="0" u="none" strike="noStrike" cap="none" normalizeH="0" baseline="0" dirty="0">
              <a:ln>
                <a:noFill/>
              </a:ln>
              <a:solidFill>
                <a:srgbClr val="004D75"/>
              </a:solidFill>
              <a:effectLst/>
              <a:latin typeface="Verdana" panose="020B0604030504040204" pitchFamily="34" charset="0"/>
              <a:ea typeface="Verdana" panose="020B0604030504040204" pitchFamily="34" charset="0"/>
              <a:cs typeface="Arial" charset="0"/>
            </a:endParaRPr>
          </a:p>
          <a:p>
            <a:pPr eaLnBrk="0" fontAlgn="base" hangingPunct="0">
              <a:spcBef>
                <a:spcPct val="0"/>
              </a:spcBef>
              <a:spcAft>
                <a:spcPts val="600"/>
              </a:spcAft>
            </a:pPr>
            <a:r>
              <a:rPr lang="en-GB" sz="1600" b="0" i="0" u="none" strike="noStrike" dirty="0">
                <a:solidFill>
                  <a:srgbClr val="000000"/>
                </a:solidFill>
                <a:effectLst/>
                <a:latin typeface="Verdana" panose="020B0604030504040204" pitchFamily="34" charset="0"/>
                <a:ea typeface="Verdana" panose="020B0604030504040204" pitchFamily="34" charset="0"/>
              </a:rPr>
              <a:t>*Physics and </a:t>
            </a:r>
            <a:r>
              <a:rPr lang="en-GB" sz="1600" b="0" i="0" u="none" strike="noStrike" dirty="0">
                <a:solidFill>
                  <a:srgbClr val="FF0000"/>
                </a:solidFill>
                <a:effectLst/>
                <a:latin typeface="Verdana" panose="020B0604030504040204" pitchFamily="34" charset="0"/>
                <a:ea typeface="Verdana" panose="020B0604030504040204" pitchFamily="34" charset="0"/>
              </a:rPr>
              <a:t>Combined/General Science </a:t>
            </a:r>
            <a:r>
              <a:rPr lang="en-GB" sz="1600" b="0" i="0" u="none" strike="noStrike" dirty="0">
                <a:solidFill>
                  <a:srgbClr val="000000"/>
                </a:solidFill>
                <a:effectLst/>
                <a:latin typeface="Verdana" panose="020B0604030504040204" pitchFamily="34" charset="0"/>
                <a:ea typeface="Verdana" panose="020B0604030504040204" pitchFamily="34" charset="0"/>
              </a:rPr>
              <a:t>(Physics)</a:t>
            </a:r>
            <a:endParaRPr kumimoji="0" lang="en-GB" sz="1600" b="0" i="0" u="none" strike="noStrike" cap="none" normalizeH="0" baseline="0" dirty="0">
              <a:ln>
                <a:noFill/>
              </a:ln>
              <a:solidFill>
                <a:srgbClr val="004D75"/>
              </a:solidFill>
              <a:effectLst/>
              <a:latin typeface="Verdana" panose="020B0604030504040204" pitchFamily="34" charset="0"/>
              <a:ea typeface="Verdana" panose="020B0604030504040204" pitchFamily="34" charset="0"/>
              <a:cs typeface="Arial" charset="0"/>
            </a:endParaRPr>
          </a:p>
          <a:p>
            <a:pPr marR="0" algn="l" defTabSz="914400" rtl="0" eaLnBrk="0" fontAlgn="base" latinLnBrk="0" hangingPunct="0">
              <a:lnSpc>
                <a:spcPct val="100000"/>
              </a:lnSpc>
              <a:spcBef>
                <a:spcPct val="0"/>
              </a:spcBef>
              <a:spcAft>
                <a:spcPts val="600"/>
              </a:spcAft>
              <a:buClrTx/>
              <a:buSzTx/>
              <a:tabLst/>
            </a:pPr>
            <a:endParaRPr kumimoji="0" lang="en-GB" sz="1600" b="0" i="0" u="none" strike="noStrike" cap="none" normalizeH="0" baseline="0" dirty="0">
              <a:ln>
                <a:noFill/>
              </a:ln>
              <a:solidFill>
                <a:srgbClr val="004D75"/>
              </a:solidFill>
              <a:effectLst/>
              <a:latin typeface="Verdana" panose="020B0604030504040204" pitchFamily="34" charset="0"/>
              <a:ea typeface="Verdana" panose="020B0604030504040204" pitchFamily="34" charset="0"/>
              <a:cs typeface="Arial" charset="0"/>
            </a:endParaRPr>
          </a:p>
        </p:txBody>
      </p:sp>
      <p:sp>
        <p:nvSpPr>
          <p:cNvPr id="103" name="Speech Bubble: Rectangle 102">
            <a:extLst>
              <a:ext uri="{FF2B5EF4-FFF2-40B4-BE49-F238E27FC236}">
                <a16:creationId xmlns:a16="http://schemas.microsoft.com/office/drawing/2014/main" id="{36EEDAD3-3495-B508-F12D-0451AF22340E}"/>
              </a:ext>
            </a:extLst>
          </p:cNvPr>
          <p:cNvSpPr/>
          <p:nvPr/>
        </p:nvSpPr>
        <p:spPr bwMode="auto">
          <a:xfrm>
            <a:off x="10016836" y="4446444"/>
            <a:ext cx="1727489" cy="525606"/>
          </a:xfrm>
          <a:prstGeom prst="wedgeRectCallout">
            <a:avLst>
              <a:gd name="adj1" fmla="val -1667"/>
              <a:gd name="adj2" fmla="val -21542"/>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a:ln>
                  <a:noFill/>
                </a:ln>
                <a:effectLst/>
                <a:latin typeface="Verdana" pitchFamily="34" charset="0"/>
                <a:cs typeface="Arial" charset="0"/>
              </a:rPr>
              <a:t>Combined</a:t>
            </a:r>
            <a:r>
              <a:rPr kumimoji="0" lang="en-GB" sz="1400" b="0" i="0" u="none" strike="noStrike" cap="none" normalizeH="0" dirty="0">
                <a:ln>
                  <a:noFill/>
                </a:ln>
                <a:effectLst/>
                <a:latin typeface="Verdana" pitchFamily="34" charset="0"/>
                <a:cs typeface="Arial" charset="0"/>
              </a:rPr>
              <a:t> leaver</a:t>
            </a:r>
            <a:r>
              <a:rPr kumimoji="0" lang="en-GB" sz="1400" b="0" i="0" u="none" strike="noStrike" cap="none" normalizeH="0" baseline="0" dirty="0">
                <a:ln>
                  <a:noFill/>
                </a:ln>
                <a:effectLst/>
                <a:latin typeface="Verdana" pitchFamily="34" charset="0"/>
                <a:cs typeface="Arial" charset="0"/>
              </a:rPr>
              <a:t> rates</a:t>
            </a:r>
          </a:p>
        </p:txBody>
      </p:sp>
      <p:grpSp>
        <p:nvGrpSpPr>
          <p:cNvPr id="8" name="Group 7">
            <a:extLst>
              <a:ext uri="{FF2B5EF4-FFF2-40B4-BE49-F238E27FC236}">
                <a16:creationId xmlns:a16="http://schemas.microsoft.com/office/drawing/2014/main" id="{540446A2-8B51-A421-A36E-102489DCD919}"/>
              </a:ext>
            </a:extLst>
          </p:cNvPr>
          <p:cNvGrpSpPr/>
          <p:nvPr/>
        </p:nvGrpSpPr>
        <p:grpSpPr>
          <a:xfrm>
            <a:off x="9266448" y="1156855"/>
            <a:ext cx="1230101" cy="1808018"/>
            <a:chOff x="9266448" y="1156855"/>
            <a:chExt cx="1230101" cy="1808018"/>
          </a:xfrm>
        </p:grpSpPr>
        <p:grpSp>
          <p:nvGrpSpPr>
            <p:cNvPr id="6" name="Group 5">
              <a:extLst>
                <a:ext uri="{FF2B5EF4-FFF2-40B4-BE49-F238E27FC236}">
                  <a16:creationId xmlns:a16="http://schemas.microsoft.com/office/drawing/2014/main" id="{6981C282-7031-FEDF-7A00-2CD95C9FD19D}"/>
                </a:ext>
              </a:extLst>
            </p:cNvPr>
            <p:cNvGrpSpPr/>
            <p:nvPr/>
          </p:nvGrpSpPr>
          <p:grpSpPr>
            <a:xfrm>
              <a:off x="9575223" y="1156855"/>
              <a:ext cx="921326" cy="1808018"/>
              <a:chOff x="9575223" y="1156855"/>
              <a:chExt cx="921326" cy="1808018"/>
            </a:xfrm>
          </p:grpSpPr>
          <p:sp>
            <p:nvSpPr>
              <p:cNvPr id="3" name="Speech Bubble: Rectangle 2">
                <a:extLst>
                  <a:ext uri="{FF2B5EF4-FFF2-40B4-BE49-F238E27FC236}">
                    <a16:creationId xmlns:a16="http://schemas.microsoft.com/office/drawing/2014/main" id="{214A2563-43AF-D6E0-166E-D82738A330F2}"/>
                  </a:ext>
                </a:extLst>
              </p:cNvPr>
              <p:cNvSpPr/>
              <p:nvPr/>
            </p:nvSpPr>
            <p:spPr bwMode="auto">
              <a:xfrm>
                <a:off x="9575223" y="1156855"/>
                <a:ext cx="906258" cy="371694"/>
              </a:xfrm>
              <a:prstGeom prst="wedgeRectCallout">
                <a:avLst>
                  <a:gd name="adj1" fmla="val 45375"/>
                  <a:gd name="adj2" fmla="val 61532"/>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a:ln>
                      <a:noFill/>
                    </a:ln>
                    <a:effectLst/>
                    <a:latin typeface="Verdana" pitchFamily="34" charset="0"/>
                    <a:cs typeface="Arial" charset="0"/>
                  </a:rPr>
                  <a:t>10.3%</a:t>
                </a:r>
              </a:p>
            </p:txBody>
          </p:sp>
          <p:sp>
            <p:nvSpPr>
              <p:cNvPr id="5" name="Speech Bubble: Rectangle 4">
                <a:extLst>
                  <a:ext uri="{FF2B5EF4-FFF2-40B4-BE49-F238E27FC236}">
                    <a16:creationId xmlns:a16="http://schemas.microsoft.com/office/drawing/2014/main" id="{6BF710B9-A317-0666-A03F-640425C0C601}"/>
                  </a:ext>
                </a:extLst>
              </p:cNvPr>
              <p:cNvSpPr/>
              <p:nvPr/>
            </p:nvSpPr>
            <p:spPr bwMode="auto">
              <a:xfrm>
                <a:off x="9582150" y="2646219"/>
                <a:ext cx="914399" cy="318654"/>
              </a:xfrm>
              <a:prstGeom prst="wedgeRectCallout">
                <a:avLst>
                  <a:gd name="adj1" fmla="val 42900"/>
                  <a:gd name="adj2" fmla="val -95951"/>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a:ln>
                      <a:noFill/>
                    </a:ln>
                    <a:effectLst/>
                    <a:latin typeface="Verdana" pitchFamily="34" charset="0"/>
                    <a:cs typeface="Arial" charset="0"/>
                  </a:rPr>
                  <a:t>10.7%</a:t>
                </a:r>
              </a:p>
            </p:txBody>
          </p:sp>
        </p:grpSp>
        <p:sp>
          <p:nvSpPr>
            <p:cNvPr id="7" name="Speech Bubble: Rectangle 6">
              <a:extLst>
                <a:ext uri="{FF2B5EF4-FFF2-40B4-BE49-F238E27FC236}">
                  <a16:creationId xmlns:a16="http://schemas.microsoft.com/office/drawing/2014/main" id="{D1B98F67-28BE-90E8-E789-91D3DD1AE7DA}"/>
                </a:ext>
              </a:extLst>
            </p:cNvPr>
            <p:cNvSpPr/>
            <p:nvPr/>
          </p:nvSpPr>
          <p:spPr bwMode="auto">
            <a:xfrm>
              <a:off x="9266448" y="1810187"/>
              <a:ext cx="906258" cy="371694"/>
            </a:xfrm>
            <a:prstGeom prst="wedgeRectCallout">
              <a:avLst>
                <a:gd name="adj1" fmla="val 78715"/>
                <a:gd name="adj2" fmla="val 10191"/>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dirty="0">
                  <a:ln>
                    <a:noFill/>
                  </a:ln>
                  <a:effectLst/>
                  <a:latin typeface="Verdana" pitchFamily="34" charset="0"/>
                  <a:cs typeface="Arial" charset="0"/>
                </a:rPr>
                <a:t>9.1%</a:t>
              </a:r>
            </a:p>
          </p:txBody>
        </p:sp>
      </p:grpSp>
      <p:grpSp>
        <p:nvGrpSpPr>
          <p:cNvPr id="9" name="Group 8">
            <a:extLst>
              <a:ext uri="{FF2B5EF4-FFF2-40B4-BE49-F238E27FC236}">
                <a16:creationId xmlns:a16="http://schemas.microsoft.com/office/drawing/2014/main" id="{518263A5-B9A1-AB88-C855-5E565E832724}"/>
              </a:ext>
            </a:extLst>
          </p:cNvPr>
          <p:cNvGrpSpPr/>
          <p:nvPr/>
        </p:nvGrpSpPr>
        <p:grpSpPr>
          <a:xfrm>
            <a:off x="1692648" y="1898134"/>
            <a:ext cx="6280868" cy="415094"/>
            <a:chOff x="2072986" y="2874819"/>
            <a:chExt cx="6280868" cy="415094"/>
          </a:xfrm>
        </p:grpSpPr>
        <p:sp>
          <p:nvSpPr>
            <p:cNvPr id="13" name="Speech Bubble: Rectangle 12">
              <a:extLst>
                <a:ext uri="{FF2B5EF4-FFF2-40B4-BE49-F238E27FC236}">
                  <a16:creationId xmlns:a16="http://schemas.microsoft.com/office/drawing/2014/main" id="{51D78701-B8B9-16BF-A6AF-30F59506257E}"/>
                </a:ext>
              </a:extLst>
            </p:cNvPr>
            <p:cNvSpPr/>
            <p:nvPr/>
          </p:nvSpPr>
          <p:spPr bwMode="auto">
            <a:xfrm>
              <a:off x="2072986" y="2951019"/>
              <a:ext cx="1121770" cy="311470"/>
            </a:xfrm>
            <a:prstGeom prst="wedgeRectCallout">
              <a:avLst>
                <a:gd name="adj1" fmla="val 63"/>
                <a:gd name="adj2" fmla="val 91098"/>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a:ln>
                    <a:noFill/>
                  </a:ln>
                  <a:effectLst/>
                  <a:latin typeface="Verdana" pitchFamily="34" charset="0"/>
                  <a:cs typeface="Arial" charset="0"/>
                </a:rPr>
                <a:t>10.9%</a:t>
              </a:r>
            </a:p>
          </p:txBody>
        </p:sp>
        <p:sp>
          <p:nvSpPr>
            <p:cNvPr id="17" name="Speech Bubble: Rectangle 16">
              <a:extLst>
                <a:ext uri="{FF2B5EF4-FFF2-40B4-BE49-F238E27FC236}">
                  <a16:creationId xmlns:a16="http://schemas.microsoft.com/office/drawing/2014/main" id="{9169D057-5C83-25A9-AC68-65FD111D1989}"/>
                </a:ext>
              </a:extLst>
            </p:cNvPr>
            <p:cNvSpPr/>
            <p:nvPr/>
          </p:nvSpPr>
          <p:spPr bwMode="auto">
            <a:xfrm>
              <a:off x="5015750" y="2874819"/>
              <a:ext cx="907473" cy="318654"/>
            </a:xfrm>
            <a:prstGeom prst="wedgeRectCallout">
              <a:avLst>
                <a:gd name="adj1" fmla="val 9851"/>
                <a:gd name="adj2" fmla="val 98038"/>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1400" dirty="0">
                  <a:latin typeface="Verdana" pitchFamily="34" charset="0"/>
                  <a:cs typeface="Arial" charset="0"/>
                </a:rPr>
                <a:t>1</a:t>
              </a:r>
              <a:r>
                <a:rPr kumimoji="0" lang="en-GB" sz="1400" b="0" i="0" u="none" strike="noStrike" cap="none" normalizeH="0" baseline="0" dirty="0">
                  <a:ln>
                    <a:noFill/>
                  </a:ln>
                  <a:effectLst/>
                  <a:latin typeface="Verdana" pitchFamily="34" charset="0"/>
                  <a:cs typeface="Arial" charset="0"/>
                </a:rPr>
                <a:t>2.3%</a:t>
              </a:r>
            </a:p>
          </p:txBody>
        </p:sp>
        <p:sp>
          <p:nvSpPr>
            <p:cNvPr id="18" name="Speech Bubble: Rectangle 17">
              <a:extLst>
                <a:ext uri="{FF2B5EF4-FFF2-40B4-BE49-F238E27FC236}">
                  <a16:creationId xmlns:a16="http://schemas.microsoft.com/office/drawing/2014/main" id="{49B5A1A8-F98A-A4A4-0AB6-5C1D46C3E8F4}"/>
                </a:ext>
              </a:extLst>
            </p:cNvPr>
            <p:cNvSpPr/>
            <p:nvPr/>
          </p:nvSpPr>
          <p:spPr bwMode="auto">
            <a:xfrm>
              <a:off x="7577999" y="2971259"/>
              <a:ext cx="775855" cy="318654"/>
            </a:xfrm>
            <a:prstGeom prst="wedgeRectCallout">
              <a:avLst>
                <a:gd name="adj1" fmla="val 67505"/>
                <a:gd name="adj2" fmla="val -12888"/>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a:ln>
                    <a:noFill/>
                  </a:ln>
                  <a:effectLst/>
                  <a:latin typeface="Verdana" pitchFamily="34" charset="0"/>
                  <a:cs typeface="Arial" charset="0"/>
                </a:rPr>
                <a:t>7.6%</a:t>
              </a:r>
            </a:p>
          </p:txBody>
        </p:sp>
      </p:grpSp>
    </p:spTree>
    <p:extLst>
      <p:ext uri="{BB962C8B-B14F-4D97-AF65-F5344CB8AC3E}">
        <p14:creationId xmlns:p14="http://schemas.microsoft.com/office/powerpoint/2010/main" val="29836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par>
                                <p:cTn id="12" presetID="9" presetClass="emph" presetSubtype="0" grpId="1" nodeType="withEffect">
                                  <p:stCondLst>
                                    <p:cond delay="0"/>
                                  </p:stCondLst>
                                  <p:childTnLst>
                                    <p:set>
                                      <p:cBhvr>
                                        <p:cTn id="13" dur="indefinite"/>
                                        <p:tgtEl>
                                          <p:spTgt spid="100"/>
                                        </p:tgtEl>
                                        <p:attrNameLst>
                                          <p:attrName>style.opacity</p:attrName>
                                        </p:attrNameLst>
                                      </p:cBhvr>
                                      <p:to>
                                        <p:strVal val="0.25"/>
                                      </p:to>
                                    </p:set>
                                    <p:animEffect filter="image" prLst="opacity: 0.25">
                                      <p:cBhvr rctx="IE">
                                        <p:cTn id="14" dur="indefinite"/>
                                        <p:tgtEl>
                                          <p:spTgt spid="10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1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00" grpId="0" animBg="1"/>
      <p:bldP spid="100" grpId="1" animBg="1"/>
      <p:bldP spid="10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0798E-7138-DF2C-8E14-9459AC35BDBD}"/>
              </a:ext>
            </a:extLst>
          </p:cNvPr>
          <p:cNvSpPr>
            <a:spLocks noGrp="1"/>
          </p:cNvSpPr>
          <p:nvPr>
            <p:ph type="title"/>
          </p:nvPr>
        </p:nvSpPr>
        <p:spPr/>
        <p:txBody>
          <a:bodyPr/>
          <a:lstStyle/>
          <a:p>
            <a:r>
              <a:rPr lang="en-GB" dirty="0"/>
              <a:t>Stock of science teachers</a:t>
            </a:r>
          </a:p>
        </p:txBody>
      </p:sp>
      <p:sp>
        <p:nvSpPr>
          <p:cNvPr id="4" name="TextBox 3">
            <a:extLst>
              <a:ext uri="{FF2B5EF4-FFF2-40B4-BE49-F238E27FC236}">
                <a16:creationId xmlns:a16="http://schemas.microsoft.com/office/drawing/2014/main" id="{320C323D-D203-2CA4-375D-B1D936985DD2}"/>
              </a:ext>
            </a:extLst>
          </p:cNvPr>
          <p:cNvSpPr txBox="1"/>
          <p:nvPr/>
        </p:nvSpPr>
        <p:spPr>
          <a:xfrm>
            <a:off x="2718079" y="6417064"/>
            <a:ext cx="8757139" cy="369332"/>
          </a:xfrm>
          <a:prstGeom prst="rect">
            <a:avLst/>
          </a:prstGeom>
          <a:noFill/>
        </p:spPr>
        <p:txBody>
          <a:bodyPr wrap="square">
            <a:spAutoFit/>
          </a:bodyPr>
          <a:lstStyle/>
          <a:p>
            <a:r>
              <a:rPr lang="en-GB" sz="900" dirty="0">
                <a:latin typeface="Verdana" panose="020B0604030504040204" pitchFamily="34" charset="0"/>
                <a:ea typeface="Verdana" panose="020B0604030504040204" pitchFamily="34" charset="0"/>
                <a:hlinkClick r:id="rId2"/>
              </a:rPr>
              <a:t>https://www.gov.uk/government/collections/statistics-teacher-training#postgraduate-targets-(using-the-teacher-workforce-model)</a:t>
            </a:r>
            <a:endParaRPr lang="en-GB" sz="900" dirty="0">
              <a:latin typeface="Verdana" panose="020B0604030504040204" pitchFamily="34" charset="0"/>
              <a:ea typeface="Verdana" panose="020B0604030504040204" pitchFamily="34" charset="0"/>
            </a:endParaRPr>
          </a:p>
          <a:p>
            <a:endParaRPr lang="en-GB" sz="900" dirty="0">
              <a:latin typeface="Verdana" panose="020B0604030504040204" pitchFamily="34" charset="0"/>
              <a:ea typeface="Verdana" panose="020B0604030504040204" pitchFamily="34" charset="0"/>
            </a:endParaRPr>
          </a:p>
        </p:txBody>
      </p:sp>
      <p:pic>
        <p:nvPicPr>
          <p:cNvPr id="5" name="Picture 4">
            <a:extLst>
              <a:ext uri="{FF2B5EF4-FFF2-40B4-BE49-F238E27FC236}">
                <a16:creationId xmlns:a16="http://schemas.microsoft.com/office/drawing/2014/main" id="{8CA50668-A67B-A7AB-1209-F1423D426828}"/>
              </a:ext>
            </a:extLst>
          </p:cNvPr>
          <p:cNvPicPr>
            <a:picLocks noChangeAspect="1"/>
          </p:cNvPicPr>
          <p:nvPr/>
        </p:nvPicPr>
        <p:blipFill>
          <a:blip r:embed="rId3"/>
          <a:srcRect b="1841"/>
          <a:stretch/>
        </p:blipFill>
        <p:spPr>
          <a:xfrm>
            <a:off x="0" y="0"/>
            <a:ext cx="12192000" cy="6175022"/>
          </a:xfrm>
          <a:prstGeom prst="rect">
            <a:avLst/>
          </a:prstGeom>
        </p:spPr>
      </p:pic>
      <p:sp>
        <p:nvSpPr>
          <p:cNvPr id="6" name="Rectangle 5">
            <a:extLst>
              <a:ext uri="{FF2B5EF4-FFF2-40B4-BE49-F238E27FC236}">
                <a16:creationId xmlns:a16="http://schemas.microsoft.com/office/drawing/2014/main" id="{29CEDDCF-07A1-085B-21B5-91286BEC1650}"/>
              </a:ext>
            </a:extLst>
          </p:cNvPr>
          <p:cNvSpPr/>
          <p:nvPr/>
        </p:nvSpPr>
        <p:spPr bwMode="auto">
          <a:xfrm>
            <a:off x="591256" y="2545080"/>
            <a:ext cx="11435644" cy="190500"/>
          </a:xfrm>
          <a:prstGeom prst="rect">
            <a:avLst/>
          </a:prstGeom>
          <a:noFill/>
          <a:ln w="6350" cap="flat" cmpd="sng" algn="ctr">
            <a:solidFill>
              <a:srgbClr val="FFC000"/>
            </a:solidFill>
            <a:prstDash val="solid"/>
            <a:round/>
            <a:headEnd type="none" w="med" len="med"/>
            <a:tailEnd type="none" w="med" len="med"/>
          </a:ln>
          <a:effectLst>
            <a:glow rad="50800">
              <a:srgbClr val="FFC000">
                <a:alpha val="59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7" name="Speech Bubble: Rectangle 6">
            <a:extLst>
              <a:ext uri="{FF2B5EF4-FFF2-40B4-BE49-F238E27FC236}">
                <a16:creationId xmlns:a16="http://schemas.microsoft.com/office/drawing/2014/main" id="{44E9F461-BA8F-AA2A-5A3D-0D532849092E}"/>
              </a:ext>
            </a:extLst>
          </p:cNvPr>
          <p:cNvSpPr/>
          <p:nvPr/>
        </p:nvSpPr>
        <p:spPr bwMode="auto">
          <a:xfrm>
            <a:off x="1888629" y="2676293"/>
            <a:ext cx="4478718" cy="1490959"/>
          </a:xfrm>
          <a:prstGeom prst="wedgeRectCallout">
            <a:avLst>
              <a:gd name="adj1" fmla="val 52051"/>
              <a:gd name="adj2" fmla="val -59572"/>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effectLst/>
                <a:latin typeface="Verdana" pitchFamily="34" charset="0"/>
                <a:cs typeface="Arial" charset="0"/>
              </a:rPr>
              <a:t>Physics </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000" i="0" u="none" strike="noStrike" cap="none" normalizeH="0" baseline="0" dirty="0">
                <a:ln>
                  <a:noFill/>
                </a:ln>
                <a:effectLst/>
                <a:latin typeface="Verdana" pitchFamily="34" charset="0"/>
                <a:cs typeface="Arial" charset="0"/>
              </a:rPr>
              <a:t>Modelled </a:t>
            </a:r>
            <a:r>
              <a:rPr lang="en-GB" sz="2000" dirty="0">
                <a:latin typeface="Verdana" pitchFamily="34" charset="0"/>
                <a:cs typeface="Arial" charset="0"/>
              </a:rPr>
              <a:t>e</a:t>
            </a:r>
            <a:r>
              <a:rPr kumimoji="0" lang="en-GB" sz="2000" i="0" u="none" strike="noStrike" cap="none" normalizeH="0" baseline="0" dirty="0">
                <a:ln>
                  <a:noFill/>
                </a:ln>
                <a:effectLst/>
                <a:latin typeface="Verdana" pitchFamily="34" charset="0"/>
                <a:cs typeface="Arial" charset="0"/>
              </a:rPr>
              <a:t>ntrants</a:t>
            </a:r>
            <a:r>
              <a:rPr kumimoji="0" lang="en-GB" sz="2000" i="0" u="none" strike="noStrike" cap="none" normalizeH="0" dirty="0">
                <a:ln>
                  <a:noFill/>
                </a:ln>
                <a:effectLst/>
                <a:latin typeface="Verdana" pitchFamily="34" charset="0"/>
                <a:cs typeface="Arial" charset="0"/>
              </a:rPr>
              <a:t> </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dirty="0">
                <a:ln>
                  <a:noFill/>
                </a:ln>
                <a:effectLst/>
                <a:latin typeface="Verdana" pitchFamily="34" charset="0"/>
                <a:cs typeface="Arial" charset="0"/>
              </a:rPr>
              <a:t>Returner + NTSF + NQE</a:t>
            </a:r>
          </a:p>
          <a:p>
            <a:pPr marL="0" marR="0" indent="0" algn="ctr" defTabSz="914400" rtl="0" eaLnBrk="0" fontAlgn="base" latinLnBrk="0" hangingPunct="0">
              <a:lnSpc>
                <a:spcPct val="100000"/>
              </a:lnSpc>
              <a:spcBef>
                <a:spcPct val="0"/>
              </a:spcBef>
              <a:spcAft>
                <a:spcPct val="0"/>
              </a:spcAft>
              <a:buClrTx/>
              <a:buSzTx/>
              <a:buFontTx/>
              <a:buNone/>
              <a:tabLst/>
            </a:pPr>
            <a:r>
              <a:rPr lang="en-GB" sz="2000" dirty="0">
                <a:latin typeface="Verdana" pitchFamily="34" charset="0"/>
                <a:cs typeface="Arial" charset="0"/>
              </a:rPr>
              <a:t>(350) + (140) + (680)</a:t>
            </a:r>
            <a:endParaRPr kumimoji="0" lang="en-GB" sz="2000" b="0" i="0" u="none" strike="noStrike" cap="none" normalizeH="0" dirty="0">
              <a:ln>
                <a:noFill/>
              </a:ln>
              <a:effectLst/>
              <a:latin typeface="Verdana" pitchFamily="34" charset="0"/>
              <a:cs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a:ln>
                <a:noFill/>
              </a:ln>
              <a:effectLst/>
              <a:latin typeface="Verdana" pitchFamily="34" charset="0"/>
              <a:cs typeface="Arial" charset="0"/>
            </a:endParaRPr>
          </a:p>
        </p:txBody>
      </p:sp>
      <p:sp>
        <p:nvSpPr>
          <p:cNvPr id="3" name="Speech Bubble: Rectangle 2">
            <a:extLst>
              <a:ext uri="{FF2B5EF4-FFF2-40B4-BE49-F238E27FC236}">
                <a16:creationId xmlns:a16="http://schemas.microsoft.com/office/drawing/2014/main" id="{DACAD090-F7A8-6F2D-A554-1DC61BEE864A}"/>
              </a:ext>
            </a:extLst>
          </p:cNvPr>
          <p:cNvSpPr/>
          <p:nvPr/>
        </p:nvSpPr>
        <p:spPr bwMode="auto">
          <a:xfrm>
            <a:off x="5129197" y="4110544"/>
            <a:ext cx="6603145" cy="1383230"/>
          </a:xfrm>
          <a:prstGeom prst="wedgeRectCallout">
            <a:avLst>
              <a:gd name="adj1" fmla="val -46958"/>
              <a:gd name="adj2" fmla="val -56637"/>
            </a:avLst>
          </a:prstGeom>
          <a:solidFill>
            <a:srgbClr val="FFFFC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i="0" u="none" strike="noStrike" cap="none" normalizeH="0" baseline="0" dirty="0">
                <a:ln>
                  <a:noFill/>
                </a:ln>
                <a:effectLst/>
                <a:latin typeface="Verdana" pitchFamily="34" charset="0"/>
                <a:cs typeface="Arial" charset="0"/>
              </a:rPr>
              <a:t>Recent NQEs for Physics</a:t>
            </a:r>
          </a:p>
          <a:p>
            <a:pPr marL="0" marR="0" indent="0" algn="ctr"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a:ln>
                <a:noFill/>
              </a:ln>
              <a:effectLst/>
              <a:latin typeface="Verdana" pitchFamily="34" charset="0"/>
              <a:cs typeface="Arial" charset="0"/>
            </a:endParaRPr>
          </a:p>
        </p:txBody>
      </p:sp>
      <p:graphicFrame>
        <p:nvGraphicFramePr>
          <p:cNvPr id="8" name="Table 7">
            <a:extLst>
              <a:ext uri="{FF2B5EF4-FFF2-40B4-BE49-F238E27FC236}">
                <a16:creationId xmlns:a16="http://schemas.microsoft.com/office/drawing/2014/main" id="{CD5F4699-B38F-24B4-98C0-264E980D448C}"/>
              </a:ext>
            </a:extLst>
          </p:cNvPr>
          <p:cNvGraphicFramePr>
            <a:graphicFrameLocks noGrp="1"/>
          </p:cNvGraphicFramePr>
          <p:nvPr>
            <p:extLst>
              <p:ext uri="{D42A27DB-BD31-4B8C-83A1-F6EECF244321}">
                <p14:modId xmlns:p14="http://schemas.microsoft.com/office/powerpoint/2010/main" val="2714408220"/>
              </p:ext>
            </p:extLst>
          </p:nvPr>
        </p:nvGraphicFramePr>
        <p:xfrm>
          <a:off x="5291395" y="4542503"/>
          <a:ext cx="6263965" cy="723405"/>
        </p:xfrm>
        <a:graphic>
          <a:graphicData uri="http://schemas.openxmlformats.org/drawingml/2006/table">
            <a:tbl>
              <a:tblPr firstRow="1" bandRow="1">
                <a:tableStyleId>{F5AB1C69-6EDB-4FF4-983F-18BD219EF322}</a:tableStyleId>
              </a:tblPr>
              <a:tblGrid>
                <a:gridCol w="1252793">
                  <a:extLst>
                    <a:ext uri="{9D8B030D-6E8A-4147-A177-3AD203B41FA5}">
                      <a16:colId xmlns:a16="http://schemas.microsoft.com/office/drawing/2014/main" val="443125396"/>
                    </a:ext>
                  </a:extLst>
                </a:gridCol>
                <a:gridCol w="1252793">
                  <a:extLst>
                    <a:ext uri="{9D8B030D-6E8A-4147-A177-3AD203B41FA5}">
                      <a16:colId xmlns:a16="http://schemas.microsoft.com/office/drawing/2014/main" val="2372735636"/>
                    </a:ext>
                  </a:extLst>
                </a:gridCol>
                <a:gridCol w="1252793">
                  <a:extLst>
                    <a:ext uri="{9D8B030D-6E8A-4147-A177-3AD203B41FA5}">
                      <a16:colId xmlns:a16="http://schemas.microsoft.com/office/drawing/2014/main" val="3894127222"/>
                    </a:ext>
                  </a:extLst>
                </a:gridCol>
                <a:gridCol w="1252793">
                  <a:extLst>
                    <a:ext uri="{9D8B030D-6E8A-4147-A177-3AD203B41FA5}">
                      <a16:colId xmlns:a16="http://schemas.microsoft.com/office/drawing/2014/main" val="4288044914"/>
                    </a:ext>
                  </a:extLst>
                </a:gridCol>
                <a:gridCol w="1252793">
                  <a:extLst>
                    <a:ext uri="{9D8B030D-6E8A-4147-A177-3AD203B41FA5}">
                      <a16:colId xmlns:a16="http://schemas.microsoft.com/office/drawing/2014/main" val="1964924129"/>
                    </a:ext>
                  </a:extLst>
                </a:gridCol>
              </a:tblGrid>
              <a:tr h="253430">
                <a:tc>
                  <a:txBody>
                    <a:bodyPr/>
                    <a:lstStyle/>
                    <a:p>
                      <a:pPr algn="ctr"/>
                      <a:r>
                        <a:rPr lang="en-GB" sz="1600" b="1" dirty="0">
                          <a:solidFill>
                            <a:sysClr val="windowText" lastClr="000000"/>
                          </a:solidFill>
                          <a:latin typeface="Verdana" panose="020B0604030504040204" pitchFamily="34" charset="0"/>
                          <a:ea typeface="Verdana" panose="020B0604030504040204" pitchFamily="34" charset="0"/>
                        </a:rPr>
                        <a:t>2018/19</a:t>
                      </a:r>
                    </a:p>
                  </a:txBody>
                  <a:tcPr/>
                </a:tc>
                <a:tc>
                  <a:txBody>
                    <a:bodyPr/>
                    <a:lstStyle/>
                    <a:p>
                      <a:pPr algn="ctr"/>
                      <a:r>
                        <a:rPr lang="en-GB" sz="1600" b="1" dirty="0">
                          <a:solidFill>
                            <a:sysClr val="windowText" lastClr="000000"/>
                          </a:solidFill>
                          <a:latin typeface="Verdana" panose="020B0604030504040204" pitchFamily="34" charset="0"/>
                          <a:ea typeface="Verdana" panose="020B0604030504040204" pitchFamily="34" charset="0"/>
                        </a:rPr>
                        <a:t>2019/20</a:t>
                      </a:r>
                    </a:p>
                  </a:txBody>
                  <a:tcPr/>
                </a:tc>
                <a:tc>
                  <a:txBody>
                    <a:bodyPr/>
                    <a:lstStyle/>
                    <a:p>
                      <a:pPr algn="ctr"/>
                      <a:r>
                        <a:rPr lang="en-GB" sz="1600" b="1" dirty="0">
                          <a:solidFill>
                            <a:sysClr val="windowText" lastClr="000000"/>
                          </a:solidFill>
                          <a:latin typeface="Verdana" panose="020B0604030504040204" pitchFamily="34" charset="0"/>
                          <a:ea typeface="Verdana" panose="020B0604030504040204" pitchFamily="34" charset="0"/>
                        </a:rPr>
                        <a:t>2020/21</a:t>
                      </a:r>
                    </a:p>
                  </a:txBody>
                  <a:tcPr/>
                </a:tc>
                <a:tc>
                  <a:txBody>
                    <a:bodyPr/>
                    <a:lstStyle/>
                    <a:p>
                      <a:pPr algn="ctr"/>
                      <a:r>
                        <a:rPr lang="en-GB" sz="1600" b="1" dirty="0">
                          <a:solidFill>
                            <a:sysClr val="windowText" lastClr="000000"/>
                          </a:solidFill>
                          <a:latin typeface="Verdana" panose="020B0604030504040204" pitchFamily="34" charset="0"/>
                          <a:ea typeface="Verdana" panose="020B0604030504040204" pitchFamily="34" charset="0"/>
                        </a:rPr>
                        <a:t>2021/22</a:t>
                      </a:r>
                    </a:p>
                  </a:txBody>
                  <a:tcPr/>
                </a:tc>
                <a:tc>
                  <a:txBody>
                    <a:bodyPr/>
                    <a:lstStyle/>
                    <a:p>
                      <a:pPr algn="ctr"/>
                      <a:r>
                        <a:rPr lang="en-GB" sz="1600" b="1" dirty="0">
                          <a:solidFill>
                            <a:sysClr val="windowText" lastClr="000000"/>
                          </a:solidFill>
                          <a:latin typeface="Verdana" panose="020B0604030504040204" pitchFamily="34" charset="0"/>
                          <a:ea typeface="Verdana" panose="020B0604030504040204" pitchFamily="34" charset="0"/>
                        </a:rPr>
                        <a:t>2022/23</a:t>
                      </a:r>
                    </a:p>
                  </a:txBody>
                  <a:tcPr/>
                </a:tc>
                <a:extLst>
                  <a:ext uri="{0D108BD9-81ED-4DB2-BD59-A6C34878D82A}">
                    <a16:rowId xmlns:a16="http://schemas.microsoft.com/office/drawing/2014/main" val="3822255679"/>
                  </a:ext>
                </a:extLst>
              </a:tr>
              <a:tr h="388125">
                <a:tc>
                  <a:txBody>
                    <a:bodyPr/>
                    <a:lstStyle/>
                    <a:p>
                      <a:pPr algn="ctr"/>
                      <a:r>
                        <a:rPr lang="en-GB" sz="1600" b="0" dirty="0">
                          <a:solidFill>
                            <a:sysClr val="windowText" lastClr="000000"/>
                          </a:solidFill>
                          <a:latin typeface="Verdana" panose="020B0604030504040204" pitchFamily="34" charset="0"/>
                          <a:ea typeface="Verdana" panose="020B0604030504040204" pitchFamily="34" charset="0"/>
                        </a:rPr>
                        <a:t>354</a:t>
                      </a:r>
                    </a:p>
                  </a:txBody>
                  <a:tcPr/>
                </a:tc>
                <a:tc>
                  <a:txBody>
                    <a:bodyPr/>
                    <a:lstStyle/>
                    <a:p>
                      <a:pPr algn="ctr"/>
                      <a:r>
                        <a:rPr lang="en-GB" sz="1600" b="0" dirty="0">
                          <a:solidFill>
                            <a:sysClr val="windowText" lastClr="000000"/>
                          </a:solidFill>
                          <a:latin typeface="Verdana" panose="020B0604030504040204" pitchFamily="34" charset="0"/>
                          <a:ea typeface="Verdana" panose="020B0604030504040204" pitchFamily="34" charset="0"/>
                        </a:rPr>
                        <a:t>303</a:t>
                      </a:r>
                    </a:p>
                  </a:txBody>
                  <a:tcPr/>
                </a:tc>
                <a:tc>
                  <a:txBody>
                    <a:bodyPr/>
                    <a:lstStyle/>
                    <a:p>
                      <a:pPr algn="ctr"/>
                      <a:r>
                        <a:rPr lang="en-GB" sz="1600" b="0" dirty="0">
                          <a:solidFill>
                            <a:sysClr val="windowText" lastClr="000000"/>
                          </a:solidFill>
                          <a:latin typeface="Verdana" panose="020B0604030504040204" pitchFamily="34" charset="0"/>
                          <a:ea typeface="Verdana" panose="020B0604030504040204" pitchFamily="34" charset="0"/>
                        </a:rPr>
                        <a:t>305</a:t>
                      </a:r>
                    </a:p>
                  </a:txBody>
                  <a:tcPr/>
                </a:tc>
                <a:tc>
                  <a:txBody>
                    <a:bodyPr/>
                    <a:lstStyle/>
                    <a:p>
                      <a:pPr algn="ctr"/>
                      <a:r>
                        <a:rPr lang="en-GB" sz="1600" b="0" dirty="0">
                          <a:solidFill>
                            <a:sysClr val="windowText" lastClr="000000"/>
                          </a:solidFill>
                          <a:latin typeface="Verdana" panose="020B0604030504040204" pitchFamily="34" charset="0"/>
                          <a:ea typeface="Verdana" panose="020B0604030504040204" pitchFamily="34" charset="0"/>
                        </a:rPr>
                        <a:t>338</a:t>
                      </a:r>
                    </a:p>
                  </a:txBody>
                  <a:tcPr/>
                </a:tc>
                <a:tc>
                  <a:txBody>
                    <a:bodyPr/>
                    <a:lstStyle/>
                    <a:p>
                      <a:pPr algn="ctr"/>
                      <a:r>
                        <a:rPr lang="en-GB" sz="1600" b="0" dirty="0">
                          <a:solidFill>
                            <a:sysClr val="windowText" lastClr="000000"/>
                          </a:solidFill>
                          <a:latin typeface="Verdana" panose="020B0604030504040204" pitchFamily="34" charset="0"/>
                          <a:ea typeface="Verdana" panose="020B0604030504040204" pitchFamily="34" charset="0"/>
                        </a:rPr>
                        <a:t>301</a:t>
                      </a:r>
                    </a:p>
                  </a:txBody>
                  <a:tcPr/>
                </a:tc>
                <a:extLst>
                  <a:ext uri="{0D108BD9-81ED-4DB2-BD59-A6C34878D82A}">
                    <a16:rowId xmlns:a16="http://schemas.microsoft.com/office/drawing/2014/main" val="786139818"/>
                  </a:ext>
                </a:extLst>
              </a:tr>
            </a:tbl>
          </a:graphicData>
        </a:graphic>
      </p:graphicFrame>
    </p:spTree>
    <p:extLst>
      <p:ext uri="{BB962C8B-B14F-4D97-AF65-F5344CB8AC3E}">
        <p14:creationId xmlns:p14="http://schemas.microsoft.com/office/powerpoint/2010/main" val="245053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41015AC6-9F9F-5D60-8D99-7F2BB46EE7E1}"/>
              </a:ext>
            </a:extLst>
          </p:cNvPr>
          <p:cNvGrpSpPr/>
          <p:nvPr/>
        </p:nvGrpSpPr>
        <p:grpSpPr>
          <a:xfrm>
            <a:off x="8356520" y="2291626"/>
            <a:ext cx="3171422" cy="1503609"/>
            <a:chOff x="8356520" y="2291626"/>
            <a:chExt cx="3171422" cy="1503609"/>
          </a:xfrm>
        </p:grpSpPr>
        <p:sp>
          <p:nvSpPr>
            <p:cNvPr id="21" name="Freeform: Shape 20">
              <a:extLst>
                <a:ext uri="{FF2B5EF4-FFF2-40B4-BE49-F238E27FC236}">
                  <a16:creationId xmlns:a16="http://schemas.microsoft.com/office/drawing/2014/main" id="{614E6433-CDCD-1AAC-FFA1-ECFE7CC0B2C1}"/>
                </a:ext>
              </a:extLst>
            </p:cNvPr>
            <p:cNvSpPr/>
            <p:nvPr/>
          </p:nvSpPr>
          <p:spPr bwMode="auto">
            <a:xfrm>
              <a:off x="8356520" y="2291626"/>
              <a:ext cx="3171422" cy="1503609"/>
            </a:xfrm>
            <a:custGeom>
              <a:avLst/>
              <a:gdLst>
                <a:gd name="connsiteX0" fmla="*/ 9659 w 3171422"/>
                <a:gd name="connsiteY0" fmla="*/ 173865 h 1503609"/>
                <a:gd name="connsiteX1" fmla="*/ 0 w 3171422"/>
                <a:gd name="connsiteY1" fmla="*/ 1503609 h 1503609"/>
                <a:gd name="connsiteX2" fmla="*/ 3171422 w 3171422"/>
                <a:gd name="connsiteY2" fmla="*/ 1345843 h 1503609"/>
                <a:gd name="connsiteX3" fmla="*/ 3126346 w 3171422"/>
                <a:gd name="connsiteY3" fmla="*/ 0 h 1503609"/>
                <a:gd name="connsiteX4" fmla="*/ 9659 w 3171422"/>
                <a:gd name="connsiteY4" fmla="*/ 173865 h 150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2" h="1503609">
                  <a:moveTo>
                    <a:pt x="9659" y="173865"/>
                  </a:moveTo>
                  <a:cubicBezTo>
                    <a:pt x="6439" y="617113"/>
                    <a:pt x="3220" y="1060361"/>
                    <a:pt x="0" y="1503609"/>
                  </a:cubicBezTo>
                  <a:lnTo>
                    <a:pt x="3171422" y="1345843"/>
                  </a:lnTo>
                  <a:lnTo>
                    <a:pt x="3126346" y="0"/>
                  </a:lnTo>
                  <a:lnTo>
                    <a:pt x="9659" y="173865"/>
                  </a:lnTo>
                  <a:close/>
                </a:path>
              </a:pathLst>
            </a:custGeom>
            <a:solidFill>
              <a:srgbClr val="00B1E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dirty="0">
                <a:ln>
                  <a:noFill/>
                </a:ln>
                <a:solidFill>
                  <a:srgbClr val="004D75"/>
                </a:solidFill>
                <a:effectLst/>
                <a:latin typeface="Verdana" pitchFamily="34" charset="0"/>
                <a:cs typeface="Arial" charset="0"/>
              </a:endParaRPr>
            </a:p>
          </p:txBody>
        </p:sp>
        <p:sp>
          <p:nvSpPr>
            <p:cNvPr id="20" name="Rectangle 19">
              <a:extLst>
                <a:ext uri="{FF2B5EF4-FFF2-40B4-BE49-F238E27FC236}">
                  <a16:creationId xmlns:a16="http://schemas.microsoft.com/office/drawing/2014/main" id="{F06F6E5E-C287-1157-EE8F-1651C47625A4}"/>
                </a:ext>
              </a:extLst>
            </p:cNvPr>
            <p:cNvSpPr/>
            <p:nvPr/>
          </p:nvSpPr>
          <p:spPr bwMode="auto">
            <a:xfrm>
              <a:off x="10572762" y="2676463"/>
              <a:ext cx="468000" cy="468000"/>
            </a:xfrm>
            <a:prstGeom prst="rect">
              <a:avLst/>
            </a:prstGeom>
            <a:noFill/>
            <a:ln w="5715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25" name="TextBox 24">
              <a:extLst>
                <a:ext uri="{FF2B5EF4-FFF2-40B4-BE49-F238E27FC236}">
                  <a16:creationId xmlns:a16="http://schemas.microsoft.com/office/drawing/2014/main" id="{18891E7E-54C5-49E0-9AEC-CD291875A087}"/>
                </a:ext>
              </a:extLst>
            </p:cNvPr>
            <p:cNvSpPr txBox="1"/>
            <p:nvPr/>
          </p:nvSpPr>
          <p:spPr>
            <a:xfrm>
              <a:off x="8562149" y="2586065"/>
              <a:ext cx="2080377" cy="504247"/>
            </a:xfrm>
            <a:prstGeom prst="rect">
              <a:avLst/>
            </a:prstGeom>
            <a:noFill/>
          </p:spPr>
          <p:txBody>
            <a:bodyPr wrap="square" lIns="0" tIns="0" rIns="0" bIns="0">
              <a:noAutofit/>
            </a:bodyPr>
            <a:lstStyle/>
            <a:p>
              <a:pPr algn="ctr"/>
              <a:r>
                <a:rPr lang="en-US" sz="3400" b="0" cap="none" spc="0" dirty="0">
                  <a:ln w="0"/>
                  <a:solidFill>
                    <a:schemeClr val="tx1"/>
                  </a:solidFill>
                  <a:latin typeface="Applied Sans Pro Bold" panose="020B0803040503020204" pitchFamily="34" charset="0"/>
                </a:rPr>
                <a:t>Teaching</a:t>
              </a:r>
            </a:p>
          </p:txBody>
        </p:sp>
        <p:sp>
          <p:nvSpPr>
            <p:cNvPr id="26" name="TextBox 25">
              <a:extLst>
                <a:ext uri="{FF2B5EF4-FFF2-40B4-BE49-F238E27FC236}">
                  <a16:creationId xmlns:a16="http://schemas.microsoft.com/office/drawing/2014/main" id="{CA17800F-7ED1-730F-AC60-53BF83B4D8CB}"/>
                </a:ext>
              </a:extLst>
            </p:cNvPr>
            <p:cNvSpPr txBox="1"/>
            <p:nvPr/>
          </p:nvSpPr>
          <p:spPr>
            <a:xfrm>
              <a:off x="8738173" y="3219203"/>
              <a:ext cx="2770954" cy="302567"/>
            </a:xfrm>
            <a:prstGeom prst="rect">
              <a:avLst/>
            </a:prstGeom>
            <a:noFill/>
          </p:spPr>
          <p:txBody>
            <a:bodyPr wrap="square" lIns="0" tIns="0" rIns="0" bIns="0">
              <a:noAutofit/>
            </a:bodyPr>
            <a:lstStyle/>
            <a:p>
              <a:r>
                <a:rPr lang="en-US" sz="1600" b="1" kern="2000" cap="none" spc="-80" dirty="0">
                  <a:ln w="0"/>
                  <a:solidFill>
                    <a:schemeClr val="tx1"/>
                  </a:solidFill>
                  <a:latin typeface="Applied Sans Pro" panose="020B0503040503020204" pitchFamily="34" charset="0"/>
                </a:rPr>
                <a:t>Every Lesson Shapes a Life</a:t>
              </a:r>
            </a:p>
          </p:txBody>
        </p:sp>
        <p:sp>
          <p:nvSpPr>
            <p:cNvPr id="29" name="Freeform: Shape 28">
              <a:extLst>
                <a:ext uri="{FF2B5EF4-FFF2-40B4-BE49-F238E27FC236}">
                  <a16:creationId xmlns:a16="http://schemas.microsoft.com/office/drawing/2014/main" id="{5F983B59-0245-DA2D-AA2B-07971E9EF4DC}"/>
                </a:ext>
              </a:extLst>
            </p:cNvPr>
            <p:cNvSpPr/>
            <p:nvPr/>
          </p:nvSpPr>
          <p:spPr bwMode="auto">
            <a:xfrm>
              <a:off x="10664237" y="2822222"/>
              <a:ext cx="248356" cy="180622"/>
            </a:xfrm>
            <a:custGeom>
              <a:avLst/>
              <a:gdLst>
                <a:gd name="connsiteX0" fmla="*/ 0 w 248356"/>
                <a:gd name="connsiteY0" fmla="*/ 105363 h 180622"/>
                <a:gd name="connsiteX1" fmla="*/ 90311 w 248356"/>
                <a:gd name="connsiteY1" fmla="*/ 180622 h 180622"/>
                <a:gd name="connsiteX2" fmla="*/ 248356 w 248356"/>
                <a:gd name="connsiteY2" fmla="*/ 0 h 180622"/>
              </a:gdLst>
              <a:ahLst/>
              <a:cxnLst>
                <a:cxn ang="0">
                  <a:pos x="connsiteX0" y="connsiteY0"/>
                </a:cxn>
                <a:cxn ang="0">
                  <a:pos x="connsiteX1" y="connsiteY1"/>
                </a:cxn>
                <a:cxn ang="0">
                  <a:pos x="connsiteX2" y="connsiteY2"/>
                </a:cxn>
              </a:cxnLst>
              <a:rect l="l" t="t" r="r" b="b"/>
              <a:pathLst>
                <a:path w="248356" h="180622">
                  <a:moveTo>
                    <a:pt x="0" y="105363"/>
                  </a:moveTo>
                  <a:lnTo>
                    <a:pt x="90311" y="180622"/>
                  </a:lnTo>
                  <a:lnTo>
                    <a:pt x="248356" y="0"/>
                  </a:lnTo>
                </a:path>
              </a:pathLst>
            </a:custGeom>
            <a:no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grpSp>
      <p:sp>
        <p:nvSpPr>
          <p:cNvPr id="2" name="Title 1">
            <a:extLst>
              <a:ext uri="{FF2B5EF4-FFF2-40B4-BE49-F238E27FC236}">
                <a16:creationId xmlns:a16="http://schemas.microsoft.com/office/drawing/2014/main" id="{6C6BFBF8-6825-1453-4B9C-ADE0E65577C5}"/>
              </a:ext>
            </a:extLst>
          </p:cNvPr>
          <p:cNvSpPr>
            <a:spLocks noGrp="1"/>
          </p:cNvSpPr>
          <p:nvPr>
            <p:ph type="title"/>
          </p:nvPr>
        </p:nvSpPr>
        <p:spPr/>
        <p:txBody>
          <a:bodyPr/>
          <a:lstStyle/>
          <a:p>
            <a:r>
              <a:rPr lang="en-GB" dirty="0"/>
              <a:t>Meeting PG ITT Targets</a:t>
            </a:r>
          </a:p>
        </p:txBody>
      </p:sp>
      <p:pic>
        <p:nvPicPr>
          <p:cNvPr id="3" name="Picture 2">
            <a:extLst>
              <a:ext uri="{FF2B5EF4-FFF2-40B4-BE49-F238E27FC236}">
                <a16:creationId xmlns:a16="http://schemas.microsoft.com/office/drawing/2014/main" id="{900D5FA1-91A5-7868-EC7B-E0C62DF3941E}"/>
              </a:ext>
            </a:extLst>
          </p:cNvPr>
          <p:cNvPicPr>
            <a:picLocks noChangeAspect="1"/>
          </p:cNvPicPr>
          <p:nvPr/>
        </p:nvPicPr>
        <p:blipFill>
          <a:blip r:embed="rId2"/>
          <a:stretch>
            <a:fillRect/>
          </a:stretch>
        </p:blipFill>
        <p:spPr>
          <a:xfrm>
            <a:off x="263352" y="1453078"/>
            <a:ext cx="7741920" cy="3615968"/>
          </a:xfrm>
          <a:prstGeom prst="rect">
            <a:avLst/>
          </a:prstGeom>
        </p:spPr>
      </p:pic>
      <p:sp>
        <p:nvSpPr>
          <p:cNvPr id="16" name="Rectangular Callout 41">
            <a:extLst>
              <a:ext uri="{FF2B5EF4-FFF2-40B4-BE49-F238E27FC236}">
                <a16:creationId xmlns:a16="http://schemas.microsoft.com/office/drawing/2014/main" id="{8DAE6207-09BF-74E5-8BBD-BDE5CE06EB86}"/>
              </a:ext>
            </a:extLst>
          </p:cNvPr>
          <p:cNvSpPr/>
          <p:nvPr/>
        </p:nvSpPr>
        <p:spPr>
          <a:xfrm>
            <a:off x="8339408" y="3958918"/>
            <a:ext cx="3310725" cy="906030"/>
          </a:xfrm>
          <a:prstGeom prst="wedgeRectCallout">
            <a:avLst>
              <a:gd name="adj1" fmla="val -1984"/>
              <a:gd name="adj2" fmla="val -73240"/>
            </a:avLst>
          </a:prstGeom>
          <a:solidFill>
            <a:srgbClr val="FFFFCC"/>
          </a:solidFill>
          <a:ln w="19050">
            <a:noFill/>
          </a:ln>
          <a:effectLst>
            <a:outerShdw blurRad="50800" dist="38100" dir="2700000" algn="tl" rotWithShape="0">
              <a:prstClr val="black">
                <a:alpha val="40000"/>
              </a:prstClr>
            </a:outerShdw>
          </a:effectLst>
        </p:spPr>
        <p:txBody>
          <a:bodyPr lIns="72009" tIns="144000" rIns="72009" bIns="36005" rtlCol="0" anchor="t" anchorCtr="0">
            <a:noAutofit/>
          </a:bodyPr>
          <a:lstStyle/>
          <a:p>
            <a:pPr marL="85725">
              <a:defRPr/>
            </a:pPr>
            <a:r>
              <a:rPr lang="en-GB" sz="2000" dirty="0">
                <a:latin typeface="Verdana" panose="020B0604030504040204" pitchFamily="34" charset="0"/>
                <a:ea typeface="Verdana" panose="020B0604030504040204" pitchFamily="34" charset="0"/>
              </a:rPr>
              <a:t>How buoyant is current recruitment in England?</a:t>
            </a:r>
            <a:endParaRPr lang="en-GB" sz="2000" i="1" kern="0" dirty="0">
              <a:solidFill>
                <a:srgbClr val="000000"/>
              </a:solidFill>
              <a:latin typeface="Verdana" pitchFamily="34" charset="0"/>
              <a:ea typeface="Verdana" pitchFamily="34" charset="0"/>
              <a:cs typeface="Verdana" pitchFamily="34" charset="0"/>
            </a:endParaRPr>
          </a:p>
        </p:txBody>
      </p:sp>
      <p:grpSp>
        <p:nvGrpSpPr>
          <p:cNvPr id="17" name="Black_connect">
            <a:extLst>
              <a:ext uri="{FF2B5EF4-FFF2-40B4-BE49-F238E27FC236}">
                <a16:creationId xmlns:a16="http://schemas.microsoft.com/office/drawing/2014/main" id="{3B8217DF-D400-2C96-7542-2B5C4A2F37E1}"/>
              </a:ext>
            </a:extLst>
          </p:cNvPr>
          <p:cNvGrpSpPr/>
          <p:nvPr/>
        </p:nvGrpSpPr>
        <p:grpSpPr>
          <a:xfrm>
            <a:off x="8123394" y="3064644"/>
            <a:ext cx="2318427" cy="151200"/>
            <a:chOff x="2824371" y="2608109"/>
            <a:chExt cx="2318427" cy="151200"/>
          </a:xfrm>
        </p:grpSpPr>
        <p:sp>
          <p:nvSpPr>
            <p:cNvPr id="18" name="Freeform: Shape 17">
              <a:extLst>
                <a:ext uri="{FF2B5EF4-FFF2-40B4-BE49-F238E27FC236}">
                  <a16:creationId xmlns:a16="http://schemas.microsoft.com/office/drawing/2014/main" id="{C8C16606-3FBC-A536-14E3-20FA5AB0B13F}"/>
                </a:ext>
              </a:extLst>
            </p:cNvPr>
            <p:cNvSpPr/>
            <p:nvPr/>
          </p:nvSpPr>
          <p:spPr>
            <a:xfrm>
              <a:off x="2941441" y="2683709"/>
              <a:ext cx="2201357" cy="45719"/>
            </a:xfrm>
            <a:custGeom>
              <a:avLst/>
              <a:gdLst>
                <a:gd name="connsiteX0" fmla="*/ 2334986 w 2334986"/>
                <a:gd name="connsiteY0" fmla="*/ 413657 h 413657"/>
                <a:gd name="connsiteX1" fmla="*/ 381000 w 2334986"/>
                <a:gd name="connsiteY1" fmla="*/ 413657 h 413657"/>
                <a:gd name="connsiteX2" fmla="*/ 0 w 2334986"/>
                <a:gd name="connsiteY2" fmla="*/ 0 h 413657"/>
                <a:gd name="connsiteX0" fmla="*/ 2334986 w 2334986"/>
                <a:gd name="connsiteY0" fmla="*/ 413657 h 413691"/>
                <a:gd name="connsiteX1" fmla="*/ 381000 w 2334986"/>
                <a:gd name="connsiteY1" fmla="*/ 413657 h 413691"/>
                <a:gd name="connsiteX2" fmla="*/ 0 w 2334986"/>
                <a:gd name="connsiteY2" fmla="*/ 0 h 413691"/>
                <a:gd name="connsiteX0" fmla="*/ 1953986 w 1953986"/>
                <a:gd name="connsiteY0" fmla="*/ 0 h 0"/>
                <a:gd name="connsiteX1" fmla="*/ 0 w 1953986"/>
                <a:gd name="connsiteY1" fmla="*/ 0 h 0"/>
              </a:gdLst>
              <a:ahLst/>
              <a:cxnLst>
                <a:cxn ang="0">
                  <a:pos x="connsiteX0" y="connsiteY0"/>
                </a:cxn>
                <a:cxn ang="0">
                  <a:pos x="connsiteX1" y="connsiteY1"/>
                </a:cxn>
              </a:cxnLst>
              <a:rect l="l" t="t" r="r" b="b"/>
              <a:pathLst>
                <a:path w="1953986">
                  <a:moveTo>
                    <a:pt x="1953986" y="0"/>
                  </a:moveTo>
                  <a:lnTo>
                    <a:pt x="0" y="0"/>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9" name="Oval 18">
              <a:extLst>
                <a:ext uri="{FF2B5EF4-FFF2-40B4-BE49-F238E27FC236}">
                  <a16:creationId xmlns:a16="http://schemas.microsoft.com/office/drawing/2014/main" id="{3C6CB4A3-DA61-BB93-C586-EB05F21EFA96}"/>
                </a:ext>
              </a:extLst>
            </p:cNvPr>
            <p:cNvSpPr/>
            <p:nvPr/>
          </p:nvSpPr>
          <p:spPr>
            <a:xfrm>
              <a:off x="2824371" y="2608109"/>
              <a:ext cx="151200" cy="1512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15543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43875-1531-22BB-E38E-290C2D409A05}"/>
              </a:ext>
            </a:extLst>
          </p:cNvPr>
          <p:cNvSpPr>
            <a:spLocks noGrp="1"/>
          </p:cNvSpPr>
          <p:nvPr>
            <p:ph type="title"/>
          </p:nvPr>
        </p:nvSpPr>
        <p:spPr/>
        <p:txBody>
          <a:bodyPr/>
          <a:lstStyle/>
          <a:p>
            <a:r>
              <a:rPr lang="en-GB" dirty="0"/>
              <a:t>Recruitment cycle data</a:t>
            </a:r>
          </a:p>
        </p:txBody>
      </p:sp>
      <p:pic>
        <p:nvPicPr>
          <p:cNvPr id="5" name="Picture 4">
            <a:extLst>
              <a:ext uri="{FF2B5EF4-FFF2-40B4-BE49-F238E27FC236}">
                <a16:creationId xmlns:a16="http://schemas.microsoft.com/office/drawing/2014/main" id="{D0AD97F7-8DAA-CFC8-C289-CF72FC29E99A}"/>
              </a:ext>
            </a:extLst>
          </p:cNvPr>
          <p:cNvPicPr>
            <a:picLocks noChangeAspect="1"/>
          </p:cNvPicPr>
          <p:nvPr/>
        </p:nvPicPr>
        <p:blipFill rotWithShape="1">
          <a:blip r:embed="rId2"/>
          <a:srcRect l="16048" t="10366" r="17823" b="10366"/>
          <a:stretch/>
        </p:blipFill>
        <p:spPr>
          <a:xfrm>
            <a:off x="2438043" y="811281"/>
            <a:ext cx="8062453" cy="5184576"/>
          </a:xfrm>
          <a:prstGeom prst="rect">
            <a:avLst/>
          </a:prstGeom>
        </p:spPr>
      </p:pic>
      <p:sp>
        <p:nvSpPr>
          <p:cNvPr id="6" name="Rectangular Callout 9">
            <a:extLst>
              <a:ext uri="{FF2B5EF4-FFF2-40B4-BE49-F238E27FC236}">
                <a16:creationId xmlns:a16="http://schemas.microsoft.com/office/drawing/2014/main" id="{4F429329-E89E-C50A-F62A-3929F3B4DECC}"/>
              </a:ext>
            </a:extLst>
          </p:cNvPr>
          <p:cNvSpPr/>
          <p:nvPr/>
        </p:nvSpPr>
        <p:spPr>
          <a:xfrm>
            <a:off x="2712574" y="1390650"/>
            <a:ext cx="7513390" cy="1929872"/>
          </a:xfrm>
          <a:prstGeom prst="wedgeRectCallout">
            <a:avLst>
              <a:gd name="adj1" fmla="val -17257"/>
              <a:gd name="adj2" fmla="val 63814"/>
            </a:avLst>
          </a:prstGeom>
          <a:solidFill>
            <a:srgbClr val="FFFFCC"/>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a:spcAft>
                <a:spcPts val="0"/>
              </a:spcAft>
            </a:pPr>
            <a:r>
              <a:rPr lang="en-GB" sz="2000" dirty="0">
                <a:solidFill>
                  <a:schemeClr val="tx1"/>
                </a:solidFill>
                <a:latin typeface="Verdana" pitchFamily="34" charset="0"/>
                <a:ea typeface="Verdana" pitchFamily="34" charset="0"/>
                <a:cs typeface="Verdana" pitchFamily="34" charset="0"/>
              </a:rPr>
              <a:t>The DfE published monthly data for the latest recruitment cycle</a:t>
            </a:r>
          </a:p>
          <a:p>
            <a:pPr>
              <a:spcAft>
                <a:spcPts val="0"/>
              </a:spcAft>
            </a:pPr>
            <a:endParaRPr lang="en-GB" sz="2000" dirty="0">
              <a:solidFill>
                <a:schemeClr val="tx1"/>
              </a:solidFill>
              <a:latin typeface="Verdana" pitchFamily="34" charset="0"/>
              <a:ea typeface="Verdana" pitchFamily="34" charset="0"/>
              <a:cs typeface="Verdana" pitchFamily="34" charset="0"/>
            </a:endParaRPr>
          </a:p>
          <a:p>
            <a:pPr>
              <a:spcAft>
                <a:spcPts val="0"/>
              </a:spcAft>
            </a:pPr>
            <a:r>
              <a:rPr lang="en-GB" sz="2000" dirty="0">
                <a:solidFill>
                  <a:schemeClr val="tx1"/>
                </a:solidFill>
                <a:latin typeface="Verdana" pitchFamily="34" charset="0"/>
                <a:ea typeface="Verdana" pitchFamily="34" charset="0"/>
                <a:cs typeface="Verdana" pitchFamily="34" charset="0"/>
              </a:rPr>
              <a:t>The term </a:t>
            </a:r>
            <a:r>
              <a:rPr lang="en-GB" sz="2000" b="1" dirty="0">
                <a:solidFill>
                  <a:schemeClr val="tx1"/>
                </a:solidFill>
                <a:latin typeface="Verdana" pitchFamily="34" charset="0"/>
                <a:ea typeface="Verdana" pitchFamily="34" charset="0"/>
                <a:cs typeface="Verdana" pitchFamily="34" charset="0"/>
              </a:rPr>
              <a:t>accepted</a:t>
            </a:r>
            <a:r>
              <a:rPr lang="en-GB" sz="2000" dirty="0">
                <a:solidFill>
                  <a:schemeClr val="tx1"/>
                </a:solidFill>
                <a:latin typeface="Verdana" pitchFamily="34" charset="0"/>
                <a:ea typeface="Verdana" pitchFamily="34" charset="0"/>
                <a:cs typeface="Verdana" pitchFamily="34" charset="0"/>
              </a:rPr>
              <a:t> is used to count applicants who are either </a:t>
            </a:r>
            <a:r>
              <a:rPr lang="en-GB" sz="2000" i="1" dirty="0">
                <a:solidFill>
                  <a:schemeClr val="tx1"/>
                </a:solidFill>
                <a:latin typeface="Verdana" pitchFamily="34" charset="0"/>
                <a:ea typeface="Verdana" pitchFamily="34" charset="0"/>
                <a:cs typeface="Verdana" pitchFamily="34" charset="0"/>
              </a:rPr>
              <a:t>recruited</a:t>
            </a:r>
            <a:r>
              <a:rPr lang="en-GB" sz="2000" dirty="0">
                <a:solidFill>
                  <a:schemeClr val="tx1"/>
                </a:solidFill>
                <a:latin typeface="Verdana" pitchFamily="34" charset="0"/>
                <a:ea typeface="Verdana" pitchFamily="34" charset="0"/>
                <a:cs typeface="Verdana" pitchFamily="34" charset="0"/>
              </a:rPr>
              <a:t> or </a:t>
            </a:r>
            <a:r>
              <a:rPr lang="en-GB" sz="2000" i="1" dirty="0">
                <a:solidFill>
                  <a:schemeClr val="tx1"/>
                </a:solidFill>
                <a:latin typeface="Verdana" pitchFamily="34" charset="0"/>
                <a:ea typeface="Verdana" pitchFamily="34" charset="0"/>
                <a:cs typeface="Verdana" pitchFamily="34" charset="0"/>
              </a:rPr>
              <a:t>conditions pending</a:t>
            </a:r>
            <a:r>
              <a:rPr lang="en-GB" sz="2000" dirty="0">
                <a:solidFill>
                  <a:schemeClr val="tx1"/>
                </a:solidFill>
                <a:latin typeface="Verdana" pitchFamily="34" charset="0"/>
                <a:ea typeface="Verdana" pitchFamily="34" charset="0"/>
                <a:cs typeface="Verdana" pitchFamily="34" charset="0"/>
              </a:rPr>
              <a:t>.</a:t>
            </a:r>
          </a:p>
        </p:txBody>
      </p:sp>
      <p:sp>
        <p:nvSpPr>
          <p:cNvPr id="4" name="TextBox 3">
            <a:extLst>
              <a:ext uri="{FF2B5EF4-FFF2-40B4-BE49-F238E27FC236}">
                <a16:creationId xmlns:a16="http://schemas.microsoft.com/office/drawing/2014/main" id="{8D617802-DD4E-0698-2514-83FDD7C6FD83}"/>
              </a:ext>
            </a:extLst>
          </p:cNvPr>
          <p:cNvSpPr txBox="1"/>
          <p:nvPr/>
        </p:nvSpPr>
        <p:spPr>
          <a:xfrm>
            <a:off x="2712574" y="6431762"/>
            <a:ext cx="7689849" cy="261610"/>
          </a:xfrm>
          <a:prstGeom prst="rect">
            <a:avLst/>
          </a:prstGeom>
          <a:noFill/>
        </p:spPr>
        <p:txBody>
          <a:bodyPr wrap="square">
            <a:spAutoFit/>
          </a:bodyPr>
          <a:lstStyle/>
          <a:p>
            <a:r>
              <a:rPr lang="en-GB" sz="1100" dirty="0">
                <a:solidFill>
                  <a:schemeClr val="accent6">
                    <a:lumMod val="60000"/>
                    <a:lumOff val="40000"/>
                  </a:schemeClr>
                </a:solidFill>
                <a:latin typeface="Verdana" panose="020B0604030504040204" pitchFamily="34" charset="0"/>
                <a:ea typeface="Verdana" panose="020B0604030504040204" pitchFamily="34" charset="0"/>
              </a:rPr>
              <a:t>https://www.apply-for-teacher-training.service.gov.uk/publications/monthly-statistics</a:t>
            </a:r>
          </a:p>
        </p:txBody>
      </p:sp>
    </p:spTree>
    <p:extLst>
      <p:ext uri="{BB962C8B-B14F-4D97-AF65-F5344CB8AC3E}">
        <p14:creationId xmlns:p14="http://schemas.microsoft.com/office/powerpoint/2010/main" val="178909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Group 111">
            <a:extLst>
              <a:ext uri="{FF2B5EF4-FFF2-40B4-BE49-F238E27FC236}">
                <a16:creationId xmlns:a16="http://schemas.microsoft.com/office/drawing/2014/main" id="{56BD373C-43CD-F838-F9EF-13555BFFF0FF}"/>
              </a:ext>
            </a:extLst>
          </p:cNvPr>
          <p:cNvGrpSpPr/>
          <p:nvPr/>
        </p:nvGrpSpPr>
        <p:grpSpPr>
          <a:xfrm>
            <a:off x="1909763" y="1238250"/>
            <a:ext cx="7815263" cy="2420939"/>
            <a:chOff x="1909763" y="1327151"/>
            <a:chExt cx="7815263" cy="4075113"/>
          </a:xfrm>
        </p:grpSpPr>
        <p:sp>
          <p:nvSpPr>
            <p:cNvPr id="113" name="Freeform 180">
              <a:extLst>
                <a:ext uri="{FF2B5EF4-FFF2-40B4-BE49-F238E27FC236}">
                  <a16:creationId xmlns:a16="http://schemas.microsoft.com/office/drawing/2014/main" id="{C4F0A8F4-C276-4E66-0D48-61E9438A2078}"/>
                </a:ext>
              </a:extLst>
            </p:cNvPr>
            <p:cNvSpPr>
              <a:spLocks noEditPoints="1"/>
            </p:cNvSpPr>
            <p:nvPr/>
          </p:nvSpPr>
          <p:spPr bwMode="auto">
            <a:xfrm>
              <a:off x="1909763" y="1327151"/>
              <a:ext cx="7815263" cy="3395663"/>
            </a:xfrm>
            <a:custGeom>
              <a:avLst/>
              <a:gdLst>
                <a:gd name="T0" fmla="*/ 0 w 4923"/>
                <a:gd name="T1" fmla="*/ 2139 h 2139"/>
                <a:gd name="T2" fmla="*/ 4923 w 4923"/>
                <a:gd name="T3" fmla="*/ 2139 h 2139"/>
                <a:gd name="T4" fmla="*/ 0 w 4923"/>
                <a:gd name="T5" fmla="*/ 1711 h 2139"/>
                <a:gd name="T6" fmla="*/ 4923 w 4923"/>
                <a:gd name="T7" fmla="*/ 1711 h 2139"/>
                <a:gd name="T8" fmla="*/ 0 w 4923"/>
                <a:gd name="T9" fmla="*/ 1283 h 2139"/>
                <a:gd name="T10" fmla="*/ 4923 w 4923"/>
                <a:gd name="T11" fmla="*/ 1283 h 2139"/>
                <a:gd name="T12" fmla="*/ 0 w 4923"/>
                <a:gd name="T13" fmla="*/ 855 h 2139"/>
                <a:gd name="T14" fmla="*/ 4923 w 4923"/>
                <a:gd name="T15" fmla="*/ 855 h 2139"/>
                <a:gd name="T16" fmla="*/ 0 w 4923"/>
                <a:gd name="T17" fmla="*/ 428 h 2139"/>
                <a:gd name="T18" fmla="*/ 4923 w 4923"/>
                <a:gd name="T19" fmla="*/ 428 h 2139"/>
                <a:gd name="T20" fmla="*/ 0 w 4923"/>
                <a:gd name="T21" fmla="*/ 0 h 2139"/>
                <a:gd name="T22" fmla="*/ 4923 w 4923"/>
                <a:gd name="T23" fmla="*/ 0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23" h="2139">
                  <a:moveTo>
                    <a:pt x="0" y="2139"/>
                  </a:moveTo>
                  <a:lnTo>
                    <a:pt x="4923" y="2139"/>
                  </a:lnTo>
                  <a:moveTo>
                    <a:pt x="0" y="1711"/>
                  </a:moveTo>
                  <a:lnTo>
                    <a:pt x="4923" y="1711"/>
                  </a:lnTo>
                  <a:moveTo>
                    <a:pt x="0" y="1283"/>
                  </a:moveTo>
                  <a:lnTo>
                    <a:pt x="4923" y="1283"/>
                  </a:lnTo>
                  <a:moveTo>
                    <a:pt x="0" y="855"/>
                  </a:moveTo>
                  <a:lnTo>
                    <a:pt x="4923" y="855"/>
                  </a:lnTo>
                  <a:moveTo>
                    <a:pt x="0" y="428"/>
                  </a:moveTo>
                  <a:lnTo>
                    <a:pt x="4923" y="428"/>
                  </a:lnTo>
                  <a:moveTo>
                    <a:pt x="0" y="0"/>
                  </a:moveTo>
                  <a:lnTo>
                    <a:pt x="4923" y="0"/>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8" name="Freeform 181">
              <a:extLst>
                <a:ext uri="{FF2B5EF4-FFF2-40B4-BE49-F238E27FC236}">
                  <a16:creationId xmlns:a16="http://schemas.microsoft.com/office/drawing/2014/main" id="{2B252E62-B7A3-5977-2363-8D44E6E7D75C}"/>
                </a:ext>
              </a:extLst>
            </p:cNvPr>
            <p:cNvSpPr>
              <a:spLocks noEditPoints="1"/>
            </p:cNvSpPr>
            <p:nvPr/>
          </p:nvSpPr>
          <p:spPr bwMode="auto">
            <a:xfrm>
              <a:off x="2466976" y="1327151"/>
              <a:ext cx="7258050" cy="4075113"/>
            </a:xfrm>
            <a:custGeom>
              <a:avLst/>
              <a:gdLst>
                <a:gd name="T0" fmla="*/ 0 w 4572"/>
                <a:gd name="T1" fmla="*/ 0 h 2567"/>
                <a:gd name="T2" fmla="*/ 0 w 4572"/>
                <a:gd name="T3" fmla="*/ 2567 h 2567"/>
                <a:gd name="T4" fmla="*/ 350 w 4572"/>
                <a:gd name="T5" fmla="*/ 0 h 2567"/>
                <a:gd name="T6" fmla="*/ 350 w 4572"/>
                <a:gd name="T7" fmla="*/ 2567 h 2567"/>
                <a:gd name="T8" fmla="*/ 706 w 4572"/>
                <a:gd name="T9" fmla="*/ 0 h 2567"/>
                <a:gd name="T10" fmla="*/ 706 w 4572"/>
                <a:gd name="T11" fmla="*/ 2567 h 2567"/>
                <a:gd name="T12" fmla="*/ 1056 w 4572"/>
                <a:gd name="T13" fmla="*/ 0 h 2567"/>
                <a:gd name="T14" fmla="*/ 1056 w 4572"/>
                <a:gd name="T15" fmla="*/ 2567 h 2567"/>
                <a:gd name="T16" fmla="*/ 1407 w 4572"/>
                <a:gd name="T17" fmla="*/ 0 h 2567"/>
                <a:gd name="T18" fmla="*/ 1407 w 4572"/>
                <a:gd name="T19" fmla="*/ 2567 h 2567"/>
                <a:gd name="T20" fmla="*/ 1758 w 4572"/>
                <a:gd name="T21" fmla="*/ 0 h 2567"/>
                <a:gd name="T22" fmla="*/ 1758 w 4572"/>
                <a:gd name="T23" fmla="*/ 2567 h 2567"/>
                <a:gd name="T24" fmla="*/ 2108 w 4572"/>
                <a:gd name="T25" fmla="*/ 0 h 2567"/>
                <a:gd name="T26" fmla="*/ 2108 w 4572"/>
                <a:gd name="T27" fmla="*/ 2567 h 2567"/>
                <a:gd name="T28" fmla="*/ 2464 w 4572"/>
                <a:gd name="T29" fmla="*/ 0 h 2567"/>
                <a:gd name="T30" fmla="*/ 2464 w 4572"/>
                <a:gd name="T31" fmla="*/ 2567 h 2567"/>
                <a:gd name="T32" fmla="*/ 2814 w 4572"/>
                <a:gd name="T33" fmla="*/ 0 h 2567"/>
                <a:gd name="T34" fmla="*/ 2814 w 4572"/>
                <a:gd name="T35" fmla="*/ 2567 h 2567"/>
                <a:gd name="T36" fmla="*/ 3165 w 4572"/>
                <a:gd name="T37" fmla="*/ 0 h 2567"/>
                <a:gd name="T38" fmla="*/ 3165 w 4572"/>
                <a:gd name="T39" fmla="*/ 2567 h 2567"/>
                <a:gd name="T40" fmla="*/ 3516 w 4572"/>
                <a:gd name="T41" fmla="*/ 0 h 2567"/>
                <a:gd name="T42" fmla="*/ 3516 w 4572"/>
                <a:gd name="T43" fmla="*/ 2567 h 2567"/>
                <a:gd name="T44" fmla="*/ 3866 w 4572"/>
                <a:gd name="T45" fmla="*/ 0 h 2567"/>
                <a:gd name="T46" fmla="*/ 3866 w 4572"/>
                <a:gd name="T47" fmla="*/ 2567 h 2567"/>
                <a:gd name="T48" fmla="*/ 4222 w 4572"/>
                <a:gd name="T49" fmla="*/ 0 h 2567"/>
                <a:gd name="T50" fmla="*/ 4222 w 4572"/>
                <a:gd name="T51" fmla="*/ 2567 h 2567"/>
                <a:gd name="T52" fmla="*/ 4572 w 4572"/>
                <a:gd name="T53" fmla="*/ 0 h 2567"/>
                <a:gd name="T54" fmla="*/ 4572 w 4572"/>
                <a:gd name="T55" fmla="*/ 2567 h 2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72" h="2567">
                  <a:moveTo>
                    <a:pt x="0" y="0"/>
                  </a:moveTo>
                  <a:lnTo>
                    <a:pt x="0" y="2567"/>
                  </a:lnTo>
                  <a:moveTo>
                    <a:pt x="350" y="0"/>
                  </a:moveTo>
                  <a:lnTo>
                    <a:pt x="350" y="2567"/>
                  </a:lnTo>
                  <a:moveTo>
                    <a:pt x="706" y="0"/>
                  </a:moveTo>
                  <a:lnTo>
                    <a:pt x="706" y="2567"/>
                  </a:lnTo>
                  <a:moveTo>
                    <a:pt x="1056" y="0"/>
                  </a:moveTo>
                  <a:lnTo>
                    <a:pt x="1056" y="2567"/>
                  </a:lnTo>
                  <a:moveTo>
                    <a:pt x="1407" y="0"/>
                  </a:moveTo>
                  <a:lnTo>
                    <a:pt x="1407" y="2567"/>
                  </a:lnTo>
                  <a:moveTo>
                    <a:pt x="1758" y="0"/>
                  </a:moveTo>
                  <a:lnTo>
                    <a:pt x="1758" y="2567"/>
                  </a:lnTo>
                  <a:moveTo>
                    <a:pt x="2108" y="0"/>
                  </a:moveTo>
                  <a:lnTo>
                    <a:pt x="2108" y="2567"/>
                  </a:lnTo>
                  <a:moveTo>
                    <a:pt x="2464" y="0"/>
                  </a:moveTo>
                  <a:lnTo>
                    <a:pt x="2464" y="2567"/>
                  </a:lnTo>
                  <a:moveTo>
                    <a:pt x="2814" y="0"/>
                  </a:moveTo>
                  <a:lnTo>
                    <a:pt x="2814" y="2567"/>
                  </a:lnTo>
                  <a:moveTo>
                    <a:pt x="3165" y="0"/>
                  </a:moveTo>
                  <a:lnTo>
                    <a:pt x="3165" y="2567"/>
                  </a:lnTo>
                  <a:moveTo>
                    <a:pt x="3516" y="0"/>
                  </a:moveTo>
                  <a:lnTo>
                    <a:pt x="3516" y="2567"/>
                  </a:lnTo>
                  <a:moveTo>
                    <a:pt x="3866" y="0"/>
                  </a:moveTo>
                  <a:lnTo>
                    <a:pt x="3866" y="2567"/>
                  </a:lnTo>
                  <a:moveTo>
                    <a:pt x="4222" y="0"/>
                  </a:moveTo>
                  <a:lnTo>
                    <a:pt x="4222" y="2567"/>
                  </a:lnTo>
                  <a:moveTo>
                    <a:pt x="4572" y="0"/>
                  </a:moveTo>
                  <a:lnTo>
                    <a:pt x="4572" y="2567"/>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11" name="Group 110">
            <a:extLst>
              <a:ext uri="{FF2B5EF4-FFF2-40B4-BE49-F238E27FC236}">
                <a16:creationId xmlns:a16="http://schemas.microsoft.com/office/drawing/2014/main" id="{F1D1B49E-8656-ADD1-79A3-15A739089F25}"/>
              </a:ext>
            </a:extLst>
          </p:cNvPr>
          <p:cNvGrpSpPr/>
          <p:nvPr/>
        </p:nvGrpSpPr>
        <p:grpSpPr>
          <a:xfrm>
            <a:off x="1909763" y="2857500"/>
            <a:ext cx="7815263" cy="2420939"/>
            <a:chOff x="1909763" y="1327151"/>
            <a:chExt cx="7815263" cy="4075113"/>
          </a:xfrm>
        </p:grpSpPr>
        <p:sp>
          <p:nvSpPr>
            <p:cNvPr id="2476" name="Freeform 180">
              <a:extLst>
                <a:ext uri="{FF2B5EF4-FFF2-40B4-BE49-F238E27FC236}">
                  <a16:creationId xmlns:a16="http://schemas.microsoft.com/office/drawing/2014/main" id="{499B8BE0-73C8-0A30-240C-9B6338533ED5}"/>
                </a:ext>
              </a:extLst>
            </p:cNvPr>
            <p:cNvSpPr>
              <a:spLocks noEditPoints="1"/>
            </p:cNvSpPr>
            <p:nvPr/>
          </p:nvSpPr>
          <p:spPr bwMode="auto">
            <a:xfrm>
              <a:off x="1909763" y="1327151"/>
              <a:ext cx="7815263" cy="3395663"/>
            </a:xfrm>
            <a:custGeom>
              <a:avLst/>
              <a:gdLst>
                <a:gd name="T0" fmla="*/ 0 w 4923"/>
                <a:gd name="T1" fmla="*/ 2139 h 2139"/>
                <a:gd name="T2" fmla="*/ 4923 w 4923"/>
                <a:gd name="T3" fmla="*/ 2139 h 2139"/>
                <a:gd name="T4" fmla="*/ 0 w 4923"/>
                <a:gd name="T5" fmla="*/ 1711 h 2139"/>
                <a:gd name="T6" fmla="*/ 4923 w 4923"/>
                <a:gd name="T7" fmla="*/ 1711 h 2139"/>
                <a:gd name="T8" fmla="*/ 0 w 4923"/>
                <a:gd name="T9" fmla="*/ 1283 h 2139"/>
                <a:gd name="T10" fmla="*/ 4923 w 4923"/>
                <a:gd name="T11" fmla="*/ 1283 h 2139"/>
                <a:gd name="T12" fmla="*/ 0 w 4923"/>
                <a:gd name="T13" fmla="*/ 855 h 2139"/>
                <a:gd name="T14" fmla="*/ 4923 w 4923"/>
                <a:gd name="T15" fmla="*/ 855 h 2139"/>
                <a:gd name="T16" fmla="*/ 0 w 4923"/>
                <a:gd name="T17" fmla="*/ 428 h 2139"/>
                <a:gd name="T18" fmla="*/ 4923 w 4923"/>
                <a:gd name="T19" fmla="*/ 428 h 2139"/>
                <a:gd name="T20" fmla="*/ 0 w 4923"/>
                <a:gd name="T21" fmla="*/ 0 h 2139"/>
                <a:gd name="T22" fmla="*/ 4923 w 4923"/>
                <a:gd name="T23" fmla="*/ 0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23" h="2139">
                  <a:moveTo>
                    <a:pt x="0" y="2139"/>
                  </a:moveTo>
                  <a:lnTo>
                    <a:pt x="4923" y="2139"/>
                  </a:lnTo>
                  <a:moveTo>
                    <a:pt x="0" y="1711"/>
                  </a:moveTo>
                  <a:lnTo>
                    <a:pt x="4923" y="1711"/>
                  </a:lnTo>
                  <a:moveTo>
                    <a:pt x="0" y="1283"/>
                  </a:moveTo>
                  <a:lnTo>
                    <a:pt x="4923" y="1283"/>
                  </a:lnTo>
                  <a:moveTo>
                    <a:pt x="0" y="855"/>
                  </a:moveTo>
                  <a:lnTo>
                    <a:pt x="4923" y="855"/>
                  </a:lnTo>
                  <a:moveTo>
                    <a:pt x="0" y="428"/>
                  </a:moveTo>
                  <a:lnTo>
                    <a:pt x="4923" y="428"/>
                  </a:lnTo>
                  <a:moveTo>
                    <a:pt x="0" y="0"/>
                  </a:moveTo>
                  <a:lnTo>
                    <a:pt x="4923" y="0"/>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477" name="Freeform 181">
              <a:extLst>
                <a:ext uri="{FF2B5EF4-FFF2-40B4-BE49-F238E27FC236}">
                  <a16:creationId xmlns:a16="http://schemas.microsoft.com/office/drawing/2014/main" id="{55808402-E902-435B-CD58-FBF9FEB54AD7}"/>
                </a:ext>
              </a:extLst>
            </p:cNvPr>
            <p:cNvSpPr>
              <a:spLocks noEditPoints="1"/>
            </p:cNvSpPr>
            <p:nvPr/>
          </p:nvSpPr>
          <p:spPr bwMode="auto">
            <a:xfrm>
              <a:off x="2466976" y="1327151"/>
              <a:ext cx="7258050" cy="4075113"/>
            </a:xfrm>
            <a:custGeom>
              <a:avLst/>
              <a:gdLst>
                <a:gd name="T0" fmla="*/ 0 w 4572"/>
                <a:gd name="T1" fmla="*/ 0 h 2567"/>
                <a:gd name="T2" fmla="*/ 0 w 4572"/>
                <a:gd name="T3" fmla="*/ 2567 h 2567"/>
                <a:gd name="T4" fmla="*/ 350 w 4572"/>
                <a:gd name="T5" fmla="*/ 0 h 2567"/>
                <a:gd name="T6" fmla="*/ 350 w 4572"/>
                <a:gd name="T7" fmla="*/ 2567 h 2567"/>
                <a:gd name="T8" fmla="*/ 706 w 4572"/>
                <a:gd name="T9" fmla="*/ 0 h 2567"/>
                <a:gd name="T10" fmla="*/ 706 w 4572"/>
                <a:gd name="T11" fmla="*/ 2567 h 2567"/>
                <a:gd name="T12" fmla="*/ 1056 w 4572"/>
                <a:gd name="T13" fmla="*/ 0 h 2567"/>
                <a:gd name="T14" fmla="*/ 1056 w 4572"/>
                <a:gd name="T15" fmla="*/ 2567 h 2567"/>
                <a:gd name="T16" fmla="*/ 1407 w 4572"/>
                <a:gd name="T17" fmla="*/ 0 h 2567"/>
                <a:gd name="T18" fmla="*/ 1407 w 4572"/>
                <a:gd name="T19" fmla="*/ 2567 h 2567"/>
                <a:gd name="T20" fmla="*/ 1758 w 4572"/>
                <a:gd name="T21" fmla="*/ 0 h 2567"/>
                <a:gd name="T22" fmla="*/ 1758 w 4572"/>
                <a:gd name="T23" fmla="*/ 2567 h 2567"/>
                <a:gd name="T24" fmla="*/ 2108 w 4572"/>
                <a:gd name="T25" fmla="*/ 0 h 2567"/>
                <a:gd name="T26" fmla="*/ 2108 w 4572"/>
                <a:gd name="T27" fmla="*/ 2567 h 2567"/>
                <a:gd name="T28" fmla="*/ 2464 w 4572"/>
                <a:gd name="T29" fmla="*/ 0 h 2567"/>
                <a:gd name="T30" fmla="*/ 2464 w 4572"/>
                <a:gd name="T31" fmla="*/ 2567 h 2567"/>
                <a:gd name="T32" fmla="*/ 2814 w 4572"/>
                <a:gd name="T33" fmla="*/ 0 h 2567"/>
                <a:gd name="T34" fmla="*/ 2814 w 4572"/>
                <a:gd name="T35" fmla="*/ 2567 h 2567"/>
                <a:gd name="T36" fmla="*/ 3165 w 4572"/>
                <a:gd name="T37" fmla="*/ 0 h 2567"/>
                <a:gd name="T38" fmla="*/ 3165 w 4572"/>
                <a:gd name="T39" fmla="*/ 2567 h 2567"/>
                <a:gd name="T40" fmla="*/ 3516 w 4572"/>
                <a:gd name="T41" fmla="*/ 0 h 2567"/>
                <a:gd name="T42" fmla="*/ 3516 w 4572"/>
                <a:gd name="T43" fmla="*/ 2567 h 2567"/>
                <a:gd name="T44" fmla="*/ 3866 w 4572"/>
                <a:gd name="T45" fmla="*/ 0 h 2567"/>
                <a:gd name="T46" fmla="*/ 3866 w 4572"/>
                <a:gd name="T47" fmla="*/ 2567 h 2567"/>
                <a:gd name="T48" fmla="*/ 4222 w 4572"/>
                <a:gd name="T49" fmla="*/ 0 h 2567"/>
                <a:gd name="T50" fmla="*/ 4222 w 4572"/>
                <a:gd name="T51" fmla="*/ 2567 h 2567"/>
                <a:gd name="T52" fmla="*/ 4572 w 4572"/>
                <a:gd name="T53" fmla="*/ 0 h 2567"/>
                <a:gd name="T54" fmla="*/ 4572 w 4572"/>
                <a:gd name="T55" fmla="*/ 2567 h 2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72" h="2567">
                  <a:moveTo>
                    <a:pt x="0" y="0"/>
                  </a:moveTo>
                  <a:lnTo>
                    <a:pt x="0" y="2567"/>
                  </a:lnTo>
                  <a:moveTo>
                    <a:pt x="350" y="0"/>
                  </a:moveTo>
                  <a:lnTo>
                    <a:pt x="350" y="2567"/>
                  </a:lnTo>
                  <a:moveTo>
                    <a:pt x="706" y="0"/>
                  </a:moveTo>
                  <a:lnTo>
                    <a:pt x="706" y="2567"/>
                  </a:lnTo>
                  <a:moveTo>
                    <a:pt x="1056" y="0"/>
                  </a:moveTo>
                  <a:lnTo>
                    <a:pt x="1056" y="2567"/>
                  </a:lnTo>
                  <a:moveTo>
                    <a:pt x="1407" y="0"/>
                  </a:moveTo>
                  <a:lnTo>
                    <a:pt x="1407" y="2567"/>
                  </a:lnTo>
                  <a:moveTo>
                    <a:pt x="1758" y="0"/>
                  </a:moveTo>
                  <a:lnTo>
                    <a:pt x="1758" y="2567"/>
                  </a:lnTo>
                  <a:moveTo>
                    <a:pt x="2108" y="0"/>
                  </a:moveTo>
                  <a:lnTo>
                    <a:pt x="2108" y="2567"/>
                  </a:lnTo>
                  <a:moveTo>
                    <a:pt x="2464" y="0"/>
                  </a:moveTo>
                  <a:lnTo>
                    <a:pt x="2464" y="2567"/>
                  </a:lnTo>
                  <a:moveTo>
                    <a:pt x="2814" y="0"/>
                  </a:moveTo>
                  <a:lnTo>
                    <a:pt x="2814" y="2567"/>
                  </a:lnTo>
                  <a:moveTo>
                    <a:pt x="3165" y="0"/>
                  </a:moveTo>
                  <a:lnTo>
                    <a:pt x="3165" y="2567"/>
                  </a:lnTo>
                  <a:moveTo>
                    <a:pt x="3516" y="0"/>
                  </a:moveTo>
                  <a:lnTo>
                    <a:pt x="3516" y="2567"/>
                  </a:lnTo>
                  <a:moveTo>
                    <a:pt x="3866" y="0"/>
                  </a:moveTo>
                  <a:lnTo>
                    <a:pt x="3866" y="2567"/>
                  </a:lnTo>
                  <a:moveTo>
                    <a:pt x="4222" y="0"/>
                  </a:moveTo>
                  <a:lnTo>
                    <a:pt x="4222" y="2567"/>
                  </a:lnTo>
                  <a:moveTo>
                    <a:pt x="4572" y="0"/>
                  </a:moveTo>
                  <a:lnTo>
                    <a:pt x="4572" y="2567"/>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a:extLst>
              <a:ext uri="{FF2B5EF4-FFF2-40B4-BE49-F238E27FC236}">
                <a16:creationId xmlns:a16="http://schemas.microsoft.com/office/drawing/2014/main" id="{EFDBBF7F-2014-EEF3-933C-5CC696147EDD}"/>
              </a:ext>
            </a:extLst>
          </p:cNvPr>
          <p:cNvSpPr>
            <a:spLocks noGrp="1"/>
          </p:cNvSpPr>
          <p:nvPr>
            <p:ph type="title"/>
          </p:nvPr>
        </p:nvSpPr>
        <p:spPr/>
        <p:txBody>
          <a:bodyPr/>
          <a:lstStyle/>
          <a:p>
            <a:r>
              <a:rPr lang="en-GB" dirty="0"/>
              <a:t>Trainee and NQE numbers</a:t>
            </a:r>
          </a:p>
        </p:txBody>
      </p:sp>
      <p:sp>
        <p:nvSpPr>
          <p:cNvPr id="4" name="Rectangle 7">
            <a:extLst>
              <a:ext uri="{FF2B5EF4-FFF2-40B4-BE49-F238E27FC236}">
                <a16:creationId xmlns:a16="http://schemas.microsoft.com/office/drawing/2014/main" id="{ED6A48D2-A39F-6A6D-0D51-E695D4F1D350}"/>
              </a:ext>
            </a:extLst>
          </p:cNvPr>
          <p:cNvSpPr>
            <a:spLocks noChangeArrowheads="1"/>
          </p:cNvSpPr>
          <p:nvPr/>
        </p:nvSpPr>
        <p:spPr bwMode="auto">
          <a:xfrm>
            <a:off x="1925639" y="1196975"/>
            <a:ext cx="1365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anose="020F050202020403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9">
            <a:extLst>
              <a:ext uri="{FF2B5EF4-FFF2-40B4-BE49-F238E27FC236}">
                <a16:creationId xmlns:a16="http://schemas.microsoft.com/office/drawing/2014/main" id="{955B6C6A-C036-D4FF-68CC-564E63A08A78}"/>
              </a:ext>
            </a:extLst>
          </p:cNvPr>
          <p:cNvSpPr>
            <a:spLocks noChangeArrowheads="1"/>
          </p:cNvSpPr>
          <p:nvPr/>
        </p:nvSpPr>
        <p:spPr bwMode="auto">
          <a:xfrm>
            <a:off x="1925639" y="1381125"/>
            <a:ext cx="1365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31">
            <a:extLst>
              <a:ext uri="{FF2B5EF4-FFF2-40B4-BE49-F238E27FC236}">
                <a16:creationId xmlns:a16="http://schemas.microsoft.com/office/drawing/2014/main" id="{B181842B-C3C7-EC39-3620-B86700A6AA2B}"/>
              </a:ext>
            </a:extLst>
          </p:cNvPr>
          <p:cNvSpPr>
            <a:spLocks noChangeArrowheads="1"/>
          </p:cNvSpPr>
          <p:nvPr/>
        </p:nvSpPr>
        <p:spPr bwMode="auto">
          <a:xfrm>
            <a:off x="1925639" y="1563688"/>
            <a:ext cx="1365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anose="020F050202020403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43">
            <a:extLst>
              <a:ext uri="{FF2B5EF4-FFF2-40B4-BE49-F238E27FC236}">
                <a16:creationId xmlns:a16="http://schemas.microsoft.com/office/drawing/2014/main" id="{C87C07F4-D425-01A1-7784-931DECA83E14}"/>
              </a:ext>
            </a:extLst>
          </p:cNvPr>
          <p:cNvSpPr>
            <a:spLocks noChangeArrowheads="1"/>
          </p:cNvSpPr>
          <p:nvPr/>
        </p:nvSpPr>
        <p:spPr bwMode="auto">
          <a:xfrm>
            <a:off x="1895476" y="1746250"/>
            <a:ext cx="20637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anose="020F0502020204030204" pitchFamily="34" charset="0"/>
              </a:rPr>
              <a:t>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55">
            <a:extLst>
              <a:ext uri="{FF2B5EF4-FFF2-40B4-BE49-F238E27FC236}">
                <a16:creationId xmlns:a16="http://schemas.microsoft.com/office/drawing/2014/main" id="{4084FA4F-5021-4962-AEAB-FC97F5363454}"/>
              </a:ext>
            </a:extLst>
          </p:cNvPr>
          <p:cNvSpPr>
            <a:spLocks noChangeArrowheads="1"/>
          </p:cNvSpPr>
          <p:nvPr/>
        </p:nvSpPr>
        <p:spPr bwMode="auto">
          <a:xfrm>
            <a:off x="1857376" y="1930400"/>
            <a:ext cx="2746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anose="020F0502020204030204" pitchFamily="34" charset="0"/>
              </a:rPr>
              <a:t>220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67">
            <a:extLst>
              <a:ext uri="{FF2B5EF4-FFF2-40B4-BE49-F238E27FC236}">
                <a16:creationId xmlns:a16="http://schemas.microsoft.com/office/drawing/2014/main" id="{27A46E18-9CCE-6F6A-5098-1BF44F14F3E0}"/>
              </a:ext>
            </a:extLst>
          </p:cNvPr>
          <p:cNvSpPr>
            <a:spLocks noChangeArrowheads="1"/>
          </p:cNvSpPr>
          <p:nvPr/>
        </p:nvSpPr>
        <p:spPr bwMode="auto">
          <a:xfrm>
            <a:off x="1857376" y="2112963"/>
            <a:ext cx="2746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anose="020F0502020204030204" pitchFamily="34" charset="0"/>
              </a:rPr>
              <a:t>390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Rectangle 79">
            <a:extLst>
              <a:ext uri="{FF2B5EF4-FFF2-40B4-BE49-F238E27FC236}">
                <a16:creationId xmlns:a16="http://schemas.microsoft.com/office/drawing/2014/main" id="{FF5F4387-D8AB-4340-3EAC-E12264084EE8}"/>
              </a:ext>
            </a:extLst>
          </p:cNvPr>
          <p:cNvSpPr>
            <a:spLocks noChangeArrowheads="1"/>
          </p:cNvSpPr>
          <p:nvPr/>
        </p:nvSpPr>
        <p:spPr bwMode="auto">
          <a:xfrm>
            <a:off x="1857376" y="2295525"/>
            <a:ext cx="2746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anose="020F0502020204030204" pitchFamily="34" charset="0"/>
              </a:rPr>
              <a:t>490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91">
            <a:extLst>
              <a:ext uri="{FF2B5EF4-FFF2-40B4-BE49-F238E27FC236}">
                <a16:creationId xmlns:a16="http://schemas.microsoft.com/office/drawing/2014/main" id="{792FFAD0-9EA7-5D7B-8291-CE906CF10E23}"/>
              </a:ext>
            </a:extLst>
          </p:cNvPr>
          <p:cNvSpPr>
            <a:spLocks noChangeArrowheads="1"/>
          </p:cNvSpPr>
          <p:nvPr/>
        </p:nvSpPr>
        <p:spPr bwMode="auto">
          <a:xfrm>
            <a:off x="1857376" y="2479675"/>
            <a:ext cx="2746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anose="020F0502020204030204" pitchFamily="34" charset="0"/>
              </a:rPr>
              <a:t>550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103">
            <a:extLst>
              <a:ext uri="{FF2B5EF4-FFF2-40B4-BE49-F238E27FC236}">
                <a16:creationId xmlns:a16="http://schemas.microsoft.com/office/drawing/2014/main" id="{7ED44737-E80E-EC5B-A9E9-AE056F462A85}"/>
              </a:ext>
            </a:extLst>
          </p:cNvPr>
          <p:cNvSpPr>
            <a:spLocks noChangeArrowheads="1"/>
          </p:cNvSpPr>
          <p:nvPr/>
        </p:nvSpPr>
        <p:spPr bwMode="auto">
          <a:xfrm>
            <a:off x="1857376" y="2662238"/>
            <a:ext cx="2746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anose="020F0502020204030204" pitchFamily="34" charset="0"/>
              </a:rPr>
              <a:t>600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115">
            <a:extLst>
              <a:ext uri="{FF2B5EF4-FFF2-40B4-BE49-F238E27FC236}">
                <a16:creationId xmlns:a16="http://schemas.microsoft.com/office/drawing/2014/main" id="{9F821FB2-6A80-1D5E-B5BC-E6123960BCD8}"/>
              </a:ext>
            </a:extLst>
          </p:cNvPr>
          <p:cNvSpPr>
            <a:spLocks noChangeArrowheads="1"/>
          </p:cNvSpPr>
          <p:nvPr/>
        </p:nvSpPr>
        <p:spPr bwMode="auto">
          <a:xfrm>
            <a:off x="1857376" y="2844800"/>
            <a:ext cx="2746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anose="020F0502020204030204" pitchFamily="34" charset="0"/>
              </a:rPr>
              <a:t>690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 name="Rectangle 127">
            <a:extLst>
              <a:ext uri="{FF2B5EF4-FFF2-40B4-BE49-F238E27FC236}">
                <a16:creationId xmlns:a16="http://schemas.microsoft.com/office/drawing/2014/main" id="{F158646E-7142-29EF-15D4-5BC240116824}"/>
              </a:ext>
            </a:extLst>
          </p:cNvPr>
          <p:cNvSpPr>
            <a:spLocks noChangeArrowheads="1"/>
          </p:cNvSpPr>
          <p:nvPr/>
        </p:nvSpPr>
        <p:spPr bwMode="auto">
          <a:xfrm>
            <a:off x="1857376" y="3028950"/>
            <a:ext cx="2746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anose="020F0502020204030204" pitchFamily="34" charset="0"/>
              </a:rPr>
              <a:t>720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 name="Rectangle 139">
            <a:extLst>
              <a:ext uri="{FF2B5EF4-FFF2-40B4-BE49-F238E27FC236}">
                <a16:creationId xmlns:a16="http://schemas.microsoft.com/office/drawing/2014/main" id="{18C9C52E-DF67-BD51-A2C7-D8C9364AA1EA}"/>
              </a:ext>
            </a:extLst>
          </p:cNvPr>
          <p:cNvSpPr>
            <a:spLocks noChangeArrowheads="1"/>
          </p:cNvSpPr>
          <p:nvPr/>
        </p:nvSpPr>
        <p:spPr bwMode="auto">
          <a:xfrm>
            <a:off x="1857376" y="3211513"/>
            <a:ext cx="2746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anose="020F0502020204030204" pitchFamily="34" charset="0"/>
              </a:rPr>
              <a:t>760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 name="Rectangle 151">
            <a:extLst>
              <a:ext uri="{FF2B5EF4-FFF2-40B4-BE49-F238E27FC236}">
                <a16:creationId xmlns:a16="http://schemas.microsoft.com/office/drawing/2014/main" id="{EFBE6173-2B17-7266-8926-4CB5AC4E6B4B}"/>
              </a:ext>
            </a:extLst>
          </p:cNvPr>
          <p:cNvSpPr>
            <a:spLocks noChangeArrowheads="1"/>
          </p:cNvSpPr>
          <p:nvPr/>
        </p:nvSpPr>
        <p:spPr bwMode="auto">
          <a:xfrm>
            <a:off x="1857376" y="3394075"/>
            <a:ext cx="2746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FFFFFF"/>
                </a:solidFill>
                <a:effectLst/>
                <a:latin typeface="Calibri" panose="020F0502020204030204" pitchFamily="34" charset="0"/>
              </a:rPr>
              <a:t>720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 name="Line 168">
            <a:extLst>
              <a:ext uri="{FF2B5EF4-FFF2-40B4-BE49-F238E27FC236}">
                <a16:creationId xmlns:a16="http://schemas.microsoft.com/office/drawing/2014/main" id="{6DDCF5ED-507D-7526-2C5F-01B4BBE9645A}"/>
              </a:ext>
            </a:extLst>
          </p:cNvPr>
          <p:cNvSpPr>
            <a:spLocks noChangeShapeType="1"/>
          </p:cNvSpPr>
          <p:nvPr/>
        </p:nvSpPr>
        <p:spPr bwMode="auto">
          <a:xfrm flipV="1">
            <a:off x="1909764" y="1174750"/>
            <a:ext cx="0" cy="4089400"/>
          </a:xfrm>
          <a:prstGeom prst="line">
            <a:avLst/>
          </a:prstGeom>
          <a:noFill/>
          <a:ln w="9525"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 name="Line 169">
            <a:extLst>
              <a:ext uri="{FF2B5EF4-FFF2-40B4-BE49-F238E27FC236}">
                <a16:creationId xmlns:a16="http://schemas.microsoft.com/office/drawing/2014/main" id="{3CACEE08-DA18-271B-E30A-9B98FAAB87E2}"/>
              </a:ext>
            </a:extLst>
          </p:cNvPr>
          <p:cNvSpPr>
            <a:spLocks noChangeShapeType="1"/>
          </p:cNvSpPr>
          <p:nvPr/>
        </p:nvSpPr>
        <p:spPr bwMode="auto">
          <a:xfrm>
            <a:off x="1909764" y="5264150"/>
            <a:ext cx="7815263" cy="0"/>
          </a:xfrm>
          <a:prstGeom prst="line">
            <a:avLst/>
          </a:prstGeom>
          <a:noFill/>
          <a:ln w="9525" cap="flat">
            <a:solidFill>
              <a:srgbClr val="BFBFB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6" name="Freeform 176">
            <a:extLst>
              <a:ext uri="{FF2B5EF4-FFF2-40B4-BE49-F238E27FC236}">
                <a16:creationId xmlns:a16="http://schemas.microsoft.com/office/drawing/2014/main" id="{82176C5C-B56F-1EAC-E0D7-D2326A0688BA}"/>
              </a:ext>
            </a:extLst>
          </p:cNvPr>
          <p:cNvSpPr>
            <a:spLocks/>
          </p:cNvSpPr>
          <p:nvPr/>
        </p:nvSpPr>
        <p:spPr bwMode="auto">
          <a:xfrm>
            <a:off x="2219326" y="2114695"/>
            <a:ext cx="7502525" cy="3081338"/>
          </a:xfrm>
          <a:custGeom>
            <a:avLst/>
            <a:gdLst>
              <a:gd name="T0" fmla="*/ 0 w 4726"/>
              <a:gd name="T1" fmla="*/ 1941 h 1941"/>
              <a:gd name="T2" fmla="*/ 307 w 4726"/>
              <a:gd name="T3" fmla="*/ 1807 h 1941"/>
              <a:gd name="T4" fmla="*/ 691 w 4726"/>
              <a:gd name="T5" fmla="*/ 1653 h 1941"/>
              <a:gd name="T6" fmla="*/ 999 w 4726"/>
              <a:gd name="T7" fmla="*/ 1471 h 1941"/>
              <a:gd name="T8" fmla="*/ 1301 w 4726"/>
              <a:gd name="T9" fmla="*/ 1283 h 1941"/>
              <a:gd name="T10" fmla="*/ 1609 w 4726"/>
              <a:gd name="T11" fmla="*/ 1057 h 1941"/>
              <a:gd name="T12" fmla="*/ 1993 w 4726"/>
              <a:gd name="T13" fmla="*/ 822 h 1941"/>
              <a:gd name="T14" fmla="*/ 2300 w 4726"/>
              <a:gd name="T15" fmla="*/ 606 h 1941"/>
              <a:gd name="T16" fmla="*/ 2608 w 4726"/>
              <a:gd name="T17" fmla="*/ 370 h 1941"/>
              <a:gd name="T18" fmla="*/ 2805 w 4726"/>
              <a:gd name="T19" fmla="*/ 154 h 1941"/>
              <a:gd name="T20" fmla="*/ 3295 w 4726"/>
              <a:gd name="T21" fmla="*/ 38 h 1941"/>
              <a:gd name="T22" fmla="*/ 3525 w 4726"/>
              <a:gd name="T23" fmla="*/ 130 h 1941"/>
              <a:gd name="T24" fmla="*/ 3962 w 4726"/>
              <a:gd name="T25" fmla="*/ 163 h 1941"/>
              <a:gd name="T26" fmla="*/ 4073 w 4726"/>
              <a:gd name="T27" fmla="*/ 0 h 1941"/>
              <a:gd name="T28" fmla="*/ 4399 w 4726"/>
              <a:gd name="T29" fmla="*/ 163 h 1941"/>
              <a:gd name="T30" fmla="*/ 4726 w 4726"/>
              <a:gd name="T31" fmla="*/ 586 h 1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26" h="1941">
                <a:moveTo>
                  <a:pt x="0" y="1941"/>
                </a:moveTo>
                <a:lnTo>
                  <a:pt x="307" y="1807"/>
                </a:lnTo>
                <a:lnTo>
                  <a:pt x="691" y="1653"/>
                </a:lnTo>
                <a:lnTo>
                  <a:pt x="999" y="1471"/>
                </a:lnTo>
                <a:lnTo>
                  <a:pt x="1301" y="1283"/>
                </a:lnTo>
                <a:lnTo>
                  <a:pt x="1609" y="1057"/>
                </a:lnTo>
                <a:lnTo>
                  <a:pt x="1993" y="822"/>
                </a:lnTo>
                <a:lnTo>
                  <a:pt x="2300" y="606"/>
                </a:lnTo>
                <a:lnTo>
                  <a:pt x="2608" y="370"/>
                </a:lnTo>
                <a:lnTo>
                  <a:pt x="2805" y="154"/>
                </a:lnTo>
                <a:lnTo>
                  <a:pt x="3295" y="38"/>
                </a:lnTo>
                <a:lnTo>
                  <a:pt x="3525" y="130"/>
                </a:lnTo>
                <a:lnTo>
                  <a:pt x="3962" y="163"/>
                </a:lnTo>
                <a:lnTo>
                  <a:pt x="4073" y="0"/>
                </a:lnTo>
                <a:lnTo>
                  <a:pt x="4399" y="163"/>
                </a:lnTo>
                <a:lnTo>
                  <a:pt x="4726" y="586"/>
                </a:lnTo>
              </a:path>
            </a:pathLst>
          </a:custGeom>
          <a:noFill/>
          <a:ln w="28575" cap="rnd">
            <a:solidFill>
              <a:srgbClr val="00B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Freeform 180">
            <a:extLst>
              <a:ext uri="{FF2B5EF4-FFF2-40B4-BE49-F238E27FC236}">
                <a16:creationId xmlns:a16="http://schemas.microsoft.com/office/drawing/2014/main" id="{41A755E5-196A-E99B-4CFF-3D0E86EF210E}"/>
              </a:ext>
            </a:extLst>
          </p:cNvPr>
          <p:cNvSpPr>
            <a:spLocks/>
          </p:cNvSpPr>
          <p:nvPr/>
        </p:nvSpPr>
        <p:spPr bwMode="auto">
          <a:xfrm>
            <a:off x="2252664" y="3752850"/>
            <a:ext cx="6427788" cy="1419225"/>
          </a:xfrm>
          <a:custGeom>
            <a:avLst/>
            <a:gdLst>
              <a:gd name="T0" fmla="*/ 0 w 4049"/>
              <a:gd name="T1" fmla="*/ 894 h 894"/>
              <a:gd name="T2" fmla="*/ 385 w 4049"/>
              <a:gd name="T3" fmla="*/ 808 h 894"/>
              <a:gd name="T4" fmla="*/ 615 w 4049"/>
              <a:gd name="T5" fmla="*/ 735 h 894"/>
              <a:gd name="T6" fmla="*/ 942 w 4049"/>
              <a:gd name="T7" fmla="*/ 654 h 894"/>
              <a:gd name="T8" fmla="*/ 1249 w 4049"/>
              <a:gd name="T9" fmla="*/ 567 h 894"/>
              <a:gd name="T10" fmla="*/ 1633 w 4049"/>
              <a:gd name="T11" fmla="*/ 505 h 894"/>
              <a:gd name="T12" fmla="*/ 1926 w 4049"/>
              <a:gd name="T13" fmla="*/ 404 h 894"/>
              <a:gd name="T14" fmla="*/ 2311 w 4049"/>
              <a:gd name="T15" fmla="*/ 226 h 894"/>
              <a:gd name="T16" fmla="*/ 2628 w 4049"/>
              <a:gd name="T17" fmla="*/ 125 h 894"/>
              <a:gd name="T18" fmla="*/ 2935 w 4049"/>
              <a:gd name="T19" fmla="*/ 68 h 894"/>
              <a:gd name="T20" fmla="*/ 3319 w 4049"/>
              <a:gd name="T21" fmla="*/ 63 h 894"/>
              <a:gd name="T22" fmla="*/ 3502 w 4049"/>
              <a:gd name="T23" fmla="*/ 53 h 894"/>
              <a:gd name="T24" fmla="*/ 3939 w 4049"/>
              <a:gd name="T25" fmla="*/ 120 h 894"/>
              <a:gd name="T26" fmla="*/ 4049 w 4049"/>
              <a:gd name="T27" fmla="*/ 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49" h="894">
                <a:moveTo>
                  <a:pt x="0" y="894"/>
                </a:moveTo>
                <a:lnTo>
                  <a:pt x="385" y="808"/>
                </a:lnTo>
                <a:lnTo>
                  <a:pt x="615" y="735"/>
                </a:lnTo>
                <a:lnTo>
                  <a:pt x="942" y="654"/>
                </a:lnTo>
                <a:lnTo>
                  <a:pt x="1249" y="567"/>
                </a:lnTo>
                <a:lnTo>
                  <a:pt x="1633" y="505"/>
                </a:lnTo>
                <a:lnTo>
                  <a:pt x="1926" y="404"/>
                </a:lnTo>
                <a:lnTo>
                  <a:pt x="2311" y="226"/>
                </a:lnTo>
                <a:lnTo>
                  <a:pt x="2628" y="125"/>
                </a:lnTo>
                <a:lnTo>
                  <a:pt x="2935" y="68"/>
                </a:lnTo>
                <a:lnTo>
                  <a:pt x="3319" y="63"/>
                </a:lnTo>
                <a:lnTo>
                  <a:pt x="3502" y="53"/>
                </a:lnTo>
                <a:lnTo>
                  <a:pt x="3939" y="120"/>
                </a:lnTo>
                <a:lnTo>
                  <a:pt x="4049" y="0"/>
                </a:lnTo>
              </a:path>
            </a:pathLst>
          </a:custGeom>
          <a:noFill/>
          <a:ln w="38100" cap="rnd">
            <a:solidFill>
              <a:srgbClr val="FF8BB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8" name="Rectangle 184">
            <a:extLst>
              <a:ext uri="{FF2B5EF4-FFF2-40B4-BE49-F238E27FC236}">
                <a16:creationId xmlns:a16="http://schemas.microsoft.com/office/drawing/2014/main" id="{82DFC87D-7AEB-89D4-3565-4EEB97626EF0}"/>
              </a:ext>
            </a:extLst>
          </p:cNvPr>
          <p:cNvSpPr>
            <a:spLocks noChangeArrowheads="1"/>
          </p:cNvSpPr>
          <p:nvPr/>
        </p:nvSpPr>
        <p:spPr bwMode="auto">
          <a:xfrm>
            <a:off x="1712914" y="5181600"/>
            <a:ext cx="8976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0</a:t>
            </a:r>
            <a:endParaRPr kumimoji="0" lang="en-US" altLang="en-US" sz="1100" b="0" i="0" u="none" strike="noStrike" cap="none" normalizeH="0" baseline="0">
              <a:ln>
                <a:noFill/>
              </a:ln>
              <a:solidFill>
                <a:schemeClr val="tx1"/>
              </a:solidFill>
              <a:effectLst/>
            </a:endParaRPr>
          </a:p>
        </p:txBody>
      </p:sp>
      <p:sp>
        <p:nvSpPr>
          <p:cNvPr id="119" name="Rectangle 185">
            <a:extLst>
              <a:ext uri="{FF2B5EF4-FFF2-40B4-BE49-F238E27FC236}">
                <a16:creationId xmlns:a16="http://schemas.microsoft.com/office/drawing/2014/main" id="{78C72945-E073-6E39-5E1C-7E398B2A3226}"/>
              </a:ext>
            </a:extLst>
          </p:cNvPr>
          <p:cNvSpPr>
            <a:spLocks noChangeArrowheads="1"/>
          </p:cNvSpPr>
          <p:nvPr/>
        </p:nvSpPr>
        <p:spPr bwMode="auto">
          <a:xfrm>
            <a:off x="1550989" y="4362450"/>
            <a:ext cx="26930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500</a:t>
            </a:r>
            <a:endParaRPr kumimoji="0" lang="en-US" altLang="en-US" sz="1100" b="0" i="0" u="none" strike="noStrike" cap="none" normalizeH="0" baseline="0">
              <a:ln>
                <a:noFill/>
              </a:ln>
              <a:solidFill>
                <a:schemeClr val="tx1"/>
              </a:solidFill>
              <a:effectLst/>
            </a:endParaRPr>
          </a:p>
        </p:txBody>
      </p:sp>
      <p:sp>
        <p:nvSpPr>
          <p:cNvPr id="120" name="Rectangle 186">
            <a:extLst>
              <a:ext uri="{FF2B5EF4-FFF2-40B4-BE49-F238E27FC236}">
                <a16:creationId xmlns:a16="http://schemas.microsoft.com/office/drawing/2014/main" id="{14CE5FC5-69AC-A7AE-E195-E39B035FAC4E}"/>
              </a:ext>
            </a:extLst>
          </p:cNvPr>
          <p:cNvSpPr>
            <a:spLocks noChangeArrowheads="1"/>
          </p:cNvSpPr>
          <p:nvPr/>
        </p:nvSpPr>
        <p:spPr bwMode="auto">
          <a:xfrm>
            <a:off x="1470026" y="3544888"/>
            <a:ext cx="35907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1000</a:t>
            </a:r>
            <a:endParaRPr kumimoji="0" lang="en-US" altLang="en-US" sz="1100" b="0" i="0" u="none" strike="noStrike" cap="none" normalizeH="0" baseline="0">
              <a:ln>
                <a:noFill/>
              </a:ln>
              <a:solidFill>
                <a:schemeClr val="tx1"/>
              </a:solidFill>
              <a:effectLst/>
            </a:endParaRPr>
          </a:p>
        </p:txBody>
      </p:sp>
      <p:sp>
        <p:nvSpPr>
          <p:cNvPr id="121" name="Rectangle 187">
            <a:extLst>
              <a:ext uri="{FF2B5EF4-FFF2-40B4-BE49-F238E27FC236}">
                <a16:creationId xmlns:a16="http://schemas.microsoft.com/office/drawing/2014/main" id="{74EC9D0E-FA3C-3D76-0B14-8150FDBEE134}"/>
              </a:ext>
            </a:extLst>
          </p:cNvPr>
          <p:cNvSpPr>
            <a:spLocks noChangeArrowheads="1"/>
          </p:cNvSpPr>
          <p:nvPr/>
        </p:nvSpPr>
        <p:spPr bwMode="auto">
          <a:xfrm>
            <a:off x="1470026" y="2728913"/>
            <a:ext cx="35907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1500</a:t>
            </a:r>
            <a:endParaRPr kumimoji="0" lang="en-US" altLang="en-US" sz="1100" b="0" i="0" u="none" strike="noStrike" cap="none" normalizeH="0" baseline="0">
              <a:ln>
                <a:noFill/>
              </a:ln>
              <a:solidFill>
                <a:schemeClr val="tx1"/>
              </a:solidFill>
              <a:effectLst/>
            </a:endParaRPr>
          </a:p>
        </p:txBody>
      </p:sp>
      <p:sp>
        <p:nvSpPr>
          <p:cNvPr id="122" name="Rectangle 188">
            <a:extLst>
              <a:ext uri="{FF2B5EF4-FFF2-40B4-BE49-F238E27FC236}">
                <a16:creationId xmlns:a16="http://schemas.microsoft.com/office/drawing/2014/main" id="{58D9E835-F343-7F58-7169-0427A82DCF77}"/>
              </a:ext>
            </a:extLst>
          </p:cNvPr>
          <p:cNvSpPr>
            <a:spLocks noChangeArrowheads="1"/>
          </p:cNvSpPr>
          <p:nvPr/>
        </p:nvSpPr>
        <p:spPr bwMode="auto">
          <a:xfrm>
            <a:off x="1470026" y="1911350"/>
            <a:ext cx="35907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2000</a:t>
            </a:r>
            <a:endParaRPr kumimoji="0" lang="en-US" altLang="en-US" sz="1100" b="0" i="0" u="none" strike="noStrike" cap="none" normalizeH="0" baseline="0">
              <a:ln>
                <a:noFill/>
              </a:ln>
              <a:solidFill>
                <a:schemeClr val="tx1"/>
              </a:solidFill>
              <a:effectLst/>
            </a:endParaRPr>
          </a:p>
        </p:txBody>
      </p:sp>
      <p:sp>
        <p:nvSpPr>
          <p:cNvPr id="123" name="Rectangle 189">
            <a:extLst>
              <a:ext uri="{FF2B5EF4-FFF2-40B4-BE49-F238E27FC236}">
                <a16:creationId xmlns:a16="http://schemas.microsoft.com/office/drawing/2014/main" id="{5D2DDA23-2291-8545-3FFF-35B24E3BCFC1}"/>
              </a:ext>
            </a:extLst>
          </p:cNvPr>
          <p:cNvSpPr>
            <a:spLocks noChangeArrowheads="1"/>
          </p:cNvSpPr>
          <p:nvPr/>
        </p:nvSpPr>
        <p:spPr bwMode="auto">
          <a:xfrm>
            <a:off x="1470026" y="1096963"/>
            <a:ext cx="35907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595959"/>
                </a:solidFill>
                <a:effectLst/>
                <a:latin typeface="Verdana" panose="020B0604030504040204" pitchFamily="34" charset="0"/>
              </a:rPr>
              <a:t>2500</a:t>
            </a:r>
            <a:endParaRPr kumimoji="0" lang="en-US" altLang="en-US" sz="1100" b="0" i="0" u="none" strike="noStrike" cap="none" normalizeH="0" baseline="0" dirty="0">
              <a:ln>
                <a:noFill/>
              </a:ln>
              <a:solidFill>
                <a:schemeClr val="tx1"/>
              </a:solidFill>
              <a:effectLst/>
            </a:endParaRPr>
          </a:p>
        </p:txBody>
      </p:sp>
      <p:sp>
        <p:nvSpPr>
          <p:cNvPr id="124" name="Rectangle 191">
            <a:extLst>
              <a:ext uri="{FF2B5EF4-FFF2-40B4-BE49-F238E27FC236}">
                <a16:creationId xmlns:a16="http://schemas.microsoft.com/office/drawing/2014/main" id="{EC17850C-89C3-4D10-8897-17B62EAE82C9}"/>
              </a:ext>
            </a:extLst>
          </p:cNvPr>
          <p:cNvSpPr>
            <a:spLocks noChangeArrowheads="1"/>
          </p:cNvSpPr>
          <p:nvPr/>
        </p:nvSpPr>
        <p:spPr bwMode="auto">
          <a:xfrm>
            <a:off x="2344739" y="5356225"/>
            <a:ext cx="2444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595959"/>
                </a:solidFill>
                <a:effectLst/>
                <a:latin typeface="Verdana" panose="020B0604030504040204" pitchFamily="34" charset="0"/>
              </a:rPr>
              <a:t>30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5" name="Rectangle 192">
            <a:extLst>
              <a:ext uri="{FF2B5EF4-FFF2-40B4-BE49-F238E27FC236}">
                <a16:creationId xmlns:a16="http://schemas.microsoft.com/office/drawing/2014/main" id="{8181806E-0B07-B55A-0A07-39EBBBDC8987}"/>
              </a:ext>
            </a:extLst>
          </p:cNvPr>
          <p:cNvSpPr>
            <a:spLocks noChangeArrowheads="1"/>
          </p:cNvSpPr>
          <p:nvPr/>
        </p:nvSpPr>
        <p:spPr bwMode="auto">
          <a:xfrm>
            <a:off x="2865439" y="5356225"/>
            <a:ext cx="2444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60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 name="Rectangle 193">
            <a:extLst>
              <a:ext uri="{FF2B5EF4-FFF2-40B4-BE49-F238E27FC236}">
                <a16:creationId xmlns:a16="http://schemas.microsoft.com/office/drawing/2014/main" id="{FD3A97C8-D324-6473-B669-802730A64A05}"/>
              </a:ext>
            </a:extLst>
          </p:cNvPr>
          <p:cNvSpPr>
            <a:spLocks noChangeArrowheads="1"/>
          </p:cNvSpPr>
          <p:nvPr/>
        </p:nvSpPr>
        <p:spPr bwMode="auto">
          <a:xfrm>
            <a:off x="3387726" y="5356225"/>
            <a:ext cx="24288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90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 name="Rectangle 194">
            <a:extLst>
              <a:ext uri="{FF2B5EF4-FFF2-40B4-BE49-F238E27FC236}">
                <a16:creationId xmlns:a16="http://schemas.microsoft.com/office/drawing/2014/main" id="{E465FDCD-4E65-CA9E-72DB-C3E01A11D8E9}"/>
              </a:ext>
            </a:extLst>
          </p:cNvPr>
          <p:cNvSpPr>
            <a:spLocks noChangeArrowheads="1"/>
          </p:cNvSpPr>
          <p:nvPr/>
        </p:nvSpPr>
        <p:spPr bwMode="auto">
          <a:xfrm>
            <a:off x="3863976" y="5356225"/>
            <a:ext cx="3270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120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 name="Rectangle 195">
            <a:extLst>
              <a:ext uri="{FF2B5EF4-FFF2-40B4-BE49-F238E27FC236}">
                <a16:creationId xmlns:a16="http://schemas.microsoft.com/office/drawing/2014/main" id="{C81622E4-0292-B10E-B782-D17867C64B72}"/>
              </a:ext>
            </a:extLst>
          </p:cNvPr>
          <p:cNvSpPr>
            <a:spLocks noChangeArrowheads="1"/>
          </p:cNvSpPr>
          <p:nvPr/>
        </p:nvSpPr>
        <p:spPr bwMode="auto">
          <a:xfrm>
            <a:off x="4384676" y="5356225"/>
            <a:ext cx="3286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150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 name="Rectangle 196">
            <a:extLst>
              <a:ext uri="{FF2B5EF4-FFF2-40B4-BE49-F238E27FC236}">
                <a16:creationId xmlns:a16="http://schemas.microsoft.com/office/drawing/2014/main" id="{700C2C78-8928-7128-FF7E-66BE7293F474}"/>
              </a:ext>
            </a:extLst>
          </p:cNvPr>
          <p:cNvSpPr>
            <a:spLocks noChangeArrowheads="1"/>
          </p:cNvSpPr>
          <p:nvPr/>
        </p:nvSpPr>
        <p:spPr bwMode="auto">
          <a:xfrm>
            <a:off x="4905376" y="5356225"/>
            <a:ext cx="3286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180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 name="Rectangle 197">
            <a:extLst>
              <a:ext uri="{FF2B5EF4-FFF2-40B4-BE49-F238E27FC236}">
                <a16:creationId xmlns:a16="http://schemas.microsoft.com/office/drawing/2014/main" id="{08355B2A-4A60-6A18-79E9-B379348B14FD}"/>
              </a:ext>
            </a:extLst>
          </p:cNvPr>
          <p:cNvSpPr>
            <a:spLocks noChangeArrowheads="1"/>
          </p:cNvSpPr>
          <p:nvPr/>
        </p:nvSpPr>
        <p:spPr bwMode="auto">
          <a:xfrm>
            <a:off x="5427664" y="5356225"/>
            <a:ext cx="3270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210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 name="Rectangle 198">
            <a:extLst>
              <a:ext uri="{FF2B5EF4-FFF2-40B4-BE49-F238E27FC236}">
                <a16:creationId xmlns:a16="http://schemas.microsoft.com/office/drawing/2014/main" id="{018E2A87-F991-4126-8666-87443DEEB799}"/>
              </a:ext>
            </a:extLst>
          </p:cNvPr>
          <p:cNvSpPr>
            <a:spLocks noChangeArrowheads="1"/>
          </p:cNvSpPr>
          <p:nvPr/>
        </p:nvSpPr>
        <p:spPr bwMode="auto">
          <a:xfrm>
            <a:off x="5948364" y="5356225"/>
            <a:ext cx="3270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240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 name="Rectangle 199">
            <a:extLst>
              <a:ext uri="{FF2B5EF4-FFF2-40B4-BE49-F238E27FC236}">
                <a16:creationId xmlns:a16="http://schemas.microsoft.com/office/drawing/2014/main" id="{89F07301-A319-6307-884D-5E6F9802BE5E}"/>
              </a:ext>
            </a:extLst>
          </p:cNvPr>
          <p:cNvSpPr>
            <a:spLocks noChangeArrowheads="1"/>
          </p:cNvSpPr>
          <p:nvPr/>
        </p:nvSpPr>
        <p:spPr bwMode="auto">
          <a:xfrm>
            <a:off x="6469064" y="5356225"/>
            <a:ext cx="3286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270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 name="Rectangle 200">
            <a:extLst>
              <a:ext uri="{FF2B5EF4-FFF2-40B4-BE49-F238E27FC236}">
                <a16:creationId xmlns:a16="http://schemas.microsoft.com/office/drawing/2014/main" id="{A116DE18-2B17-D595-0C9C-E71F10C299D2}"/>
              </a:ext>
            </a:extLst>
          </p:cNvPr>
          <p:cNvSpPr>
            <a:spLocks noChangeArrowheads="1"/>
          </p:cNvSpPr>
          <p:nvPr/>
        </p:nvSpPr>
        <p:spPr bwMode="auto">
          <a:xfrm>
            <a:off x="6989764" y="5356225"/>
            <a:ext cx="3286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300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 name="Rectangle 201">
            <a:extLst>
              <a:ext uri="{FF2B5EF4-FFF2-40B4-BE49-F238E27FC236}">
                <a16:creationId xmlns:a16="http://schemas.microsoft.com/office/drawing/2014/main" id="{788ADA5A-F7EC-6171-03BA-16C94FCDE04B}"/>
              </a:ext>
            </a:extLst>
          </p:cNvPr>
          <p:cNvSpPr>
            <a:spLocks noChangeArrowheads="1"/>
          </p:cNvSpPr>
          <p:nvPr/>
        </p:nvSpPr>
        <p:spPr bwMode="auto">
          <a:xfrm>
            <a:off x="7510464" y="5356225"/>
            <a:ext cx="32861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595959"/>
                </a:solidFill>
                <a:effectLst/>
                <a:latin typeface="Verdana" panose="020B0604030504040204" pitchFamily="34" charset="0"/>
              </a:rPr>
              <a:t>330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 name="Rectangle 202">
            <a:extLst>
              <a:ext uri="{FF2B5EF4-FFF2-40B4-BE49-F238E27FC236}">
                <a16:creationId xmlns:a16="http://schemas.microsoft.com/office/drawing/2014/main" id="{2A4A3BDE-65E3-6423-4762-CC2819B165D5}"/>
              </a:ext>
            </a:extLst>
          </p:cNvPr>
          <p:cNvSpPr>
            <a:spLocks noChangeArrowheads="1"/>
          </p:cNvSpPr>
          <p:nvPr/>
        </p:nvSpPr>
        <p:spPr bwMode="auto">
          <a:xfrm>
            <a:off x="8032751" y="5356225"/>
            <a:ext cx="27251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err="1">
                <a:ln>
                  <a:noFill/>
                </a:ln>
                <a:solidFill>
                  <a:srgbClr val="595959"/>
                </a:solidFill>
                <a:effectLst/>
                <a:latin typeface="Verdana" panose="020B0604030504040204" pitchFamily="34" charset="0"/>
              </a:rPr>
              <a:t>EoC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6" name="Rectangle 209">
            <a:extLst>
              <a:ext uri="{FF2B5EF4-FFF2-40B4-BE49-F238E27FC236}">
                <a16:creationId xmlns:a16="http://schemas.microsoft.com/office/drawing/2014/main" id="{B2FC7084-4AF4-1ABA-93A3-0B8BA6411262}"/>
              </a:ext>
            </a:extLst>
          </p:cNvPr>
          <p:cNvSpPr>
            <a:spLocks noChangeArrowheads="1"/>
          </p:cNvSpPr>
          <p:nvPr/>
        </p:nvSpPr>
        <p:spPr bwMode="auto">
          <a:xfrm rot="16200000">
            <a:off x="222252" y="1901825"/>
            <a:ext cx="1700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595959"/>
                </a:solidFill>
                <a:effectLst/>
                <a:latin typeface="Verdana" panose="020B0604030504040204" pitchFamily="34" charset="0"/>
              </a:rPr>
              <a:t>Number of applicants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dirty="0">
                <a:solidFill>
                  <a:srgbClr val="595959"/>
                </a:solidFill>
                <a:latin typeface="Verdana" panose="020B0604030504040204" pitchFamily="34" charset="0"/>
              </a:rPr>
              <a:t>(</a:t>
            </a:r>
            <a:r>
              <a:rPr kumimoji="0" lang="en-US" altLang="en-US" sz="1100" b="0" i="0" u="none" strike="noStrike" cap="none" normalizeH="0" baseline="0" dirty="0">
                <a:ln>
                  <a:noFill/>
                </a:ln>
                <a:solidFill>
                  <a:srgbClr val="595959"/>
                </a:solidFill>
                <a:effectLst/>
                <a:latin typeface="Verdana" panose="020B0604030504040204" pitchFamily="34" charset="0"/>
              </a:rPr>
              <a:t>placed + conditional )</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137" name="Rectangle 210">
            <a:extLst>
              <a:ext uri="{FF2B5EF4-FFF2-40B4-BE49-F238E27FC236}">
                <a16:creationId xmlns:a16="http://schemas.microsoft.com/office/drawing/2014/main" id="{141388BB-C6EA-5B1D-8336-F18F6AD97837}"/>
              </a:ext>
            </a:extLst>
          </p:cNvPr>
          <p:cNvSpPr>
            <a:spLocks noChangeArrowheads="1"/>
          </p:cNvSpPr>
          <p:nvPr/>
        </p:nvSpPr>
        <p:spPr bwMode="auto">
          <a:xfrm>
            <a:off x="5577841" y="5637213"/>
            <a:ext cx="2227263"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595959"/>
                </a:solidFill>
                <a:effectLst/>
                <a:latin typeface="Verdana" panose="020B0604030504040204" pitchFamily="34" charset="0"/>
              </a:rPr>
              <a:t>Days since recruitment opened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38" name="Group 137">
            <a:extLst>
              <a:ext uri="{FF2B5EF4-FFF2-40B4-BE49-F238E27FC236}">
                <a16:creationId xmlns:a16="http://schemas.microsoft.com/office/drawing/2014/main" id="{75B5A215-EAE0-C1F8-9B37-25BBF33A3391}"/>
              </a:ext>
            </a:extLst>
          </p:cNvPr>
          <p:cNvGrpSpPr/>
          <p:nvPr/>
        </p:nvGrpSpPr>
        <p:grpSpPr>
          <a:xfrm>
            <a:off x="9117013" y="917575"/>
            <a:ext cx="266227" cy="4322763"/>
            <a:chOff x="9117013" y="917575"/>
            <a:chExt cx="266227" cy="4322763"/>
          </a:xfrm>
        </p:grpSpPr>
        <p:sp>
          <p:nvSpPr>
            <p:cNvPr id="139" name="Rectangle 290">
              <a:extLst>
                <a:ext uri="{FF2B5EF4-FFF2-40B4-BE49-F238E27FC236}">
                  <a16:creationId xmlns:a16="http://schemas.microsoft.com/office/drawing/2014/main" id="{0156CC50-395F-D6D9-7CE8-1BDD892ED949}"/>
                </a:ext>
              </a:extLst>
            </p:cNvPr>
            <p:cNvSpPr>
              <a:spLocks noChangeArrowheads="1"/>
            </p:cNvSpPr>
            <p:nvPr/>
          </p:nvSpPr>
          <p:spPr bwMode="auto">
            <a:xfrm>
              <a:off x="9191626" y="1174750"/>
              <a:ext cx="38100" cy="406558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300"/>
            </a:p>
          </p:txBody>
        </p:sp>
        <p:sp>
          <p:nvSpPr>
            <p:cNvPr id="140" name="Rectangle 297">
              <a:extLst>
                <a:ext uri="{FF2B5EF4-FFF2-40B4-BE49-F238E27FC236}">
                  <a16:creationId xmlns:a16="http://schemas.microsoft.com/office/drawing/2014/main" id="{2C39DA80-FFA9-01B2-A6DD-2E6CADE7585B}"/>
                </a:ext>
              </a:extLst>
            </p:cNvPr>
            <p:cNvSpPr>
              <a:spLocks noChangeArrowheads="1"/>
            </p:cNvSpPr>
            <p:nvPr/>
          </p:nvSpPr>
          <p:spPr bwMode="auto">
            <a:xfrm>
              <a:off x="9117013" y="917575"/>
              <a:ext cx="26622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Calibri" panose="020F0502020204030204" pitchFamily="34" charset="0"/>
                </a:rPr>
                <a:t>QTS</a:t>
              </a:r>
              <a:endParaRPr kumimoji="0" lang="en-US" altLang="en-US" sz="1300" b="0" i="0" u="none" strike="noStrike" cap="none" normalizeH="0" baseline="0" dirty="0">
                <a:ln>
                  <a:noFill/>
                </a:ln>
                <a:solidFill>
                  <a:schemeClr val="tx1"/>
                </a:solidFill>
                <a:effectLst/>
              </a:endParaRPr>
            </a:p>
          </p:txBody>
        </p:sp>
      </p:grpSp>
      <p:grpSp>
        <p:nvGrpSpPr>
          <p:cNvPr id="141" name="Group 140">
            <a:extLst>
              <a:ext uri="{FF2B5EF4-FFF2-40B4-BE49-F238E27FC236}">
                <a16:creationId xmlns:a16="http://schemas.microsoft.com/office/drawing/2014/main" id="{2030E896-561F-F258-21DA-0C06639312FF}"/>
              </a:ext>
            </a:extLst>
          </p:cNvPr>
          <p:cNvGrpSpPr/>
          <p:nvPr/>
        </p:nvGrpSpPr>
        <p:grpSpPr>
          <a:xfrm>
            <a:off x="9612313" y="920750"/>
            <a:ext cx="301365" cy="4319588"/>
            <a:chOff x="9612313" y="920750"/>
            <a:chExt cx="301365" cy="4319588"/>
          </a:xfrm>
        </p:grpSpPr>
        <p:sp>
          <p:nvSpPr>
            <p:cNvPr id="142" name="Rectangle 293">
              <a:extLst>
                <a:ext uri="{FF2B5EF4-FFF2-40B4-BE49-F238E27FC236}">
                  <a16:creationId xmlns:a16="http://schemas.microsoft.com/office/drawing/2014/main" id="{79D73D13-17B7-CFA2-7ED2-32A2DBD4AA52}"/>
                </a:ext>
              </a:extLst>
            </p:cNvPr>
            <p:cNvSpPr>
              <a:spLocks noChangeArrowheads="1"/>
            </p:cNvSpPr>
            <p:nvPr/>
          </p:nvSpPr>
          <p:spPr bwMode="auto">
            <a:xfrm>
              <a:off x="9702801" y="1174750"/>
              <a:ext cx="38100" cy="406558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300"/>
            </a:p>
          </p:txBody>
        </p:sp>
        <p:sp>
          <p:nvSpPr>
            <p:cNvPr id="143" name="Rectangle 298">
              <a:extLst>
                <a:ext uri="{FF2B5EF4-FFF2-40B4-BE49-F238E27FC236}">
                  <a16:creationId xmlns:a16="http://schemas.microsoft.com/office/drawing/2014/main" id="{ACF4F851-8012-230A-EA87-D63226E072BE}"/>
                </a:ext>
              </a:extLst>
            </p:cNvPr>
            <p:cNvSpPr>
              <a:spLocks noChangeArrowheads="1"/>
            </p:cNvSpPr>
            <p:nvPr/>
          </p:nvSpPr>
          <p:spPr bwMode="auto">
            <a:xfrm>
              <a:off x="9612313" y="920750"/>
              <a:ext cx="30136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Calibri" panose="020F0502020204030204" pitchFamily="34" charset="0"/>
                </a:rPr>
                <a:t>NQE</a:t>
              </a:r>
              <a:endParaRPr kumimoji="0" lang="en-US" altLang="en-US" sz="1300" b="0" i="0" u="none" strike="noStrike" cap="none" normalizeH="0" baseline="0" dirty="0">
                <a:ln>
                  <a:noFill/>
                </a:ln>
                <a:solidFill>
                  <a:schemeClr val="tx1"/>
                </a:solidFill>
                <a:effectLst/>
              </a:endParaRPr>
            </a:p>
          </p:txBody>
        </p:sp>
      </p:grpSp>
      <p:grpSp>
        <p:nvGrpSpPr>
          <p:cNvPr id="144" name="Group 143">
            <a:extLst>
              <a:ext uri="{FF2B5EF4-FFF2-40B4-BE49-F238E27FC236}">
                <a16:creationId xmlns:a16="http://schemas.microsoft.com/office/drawing/2014/main" id="{7D947131-AD33-9CCC-F3D6-F1A52AAF472E}"/>
              </a:ext>
            </a:extLst>
          </p:cNvPr>
          <p:cNvGrpSpPr/>
          <p:nvPr/>
        </p:nvGrpSpPr>
        <p:grpSpPr>
          <a:xfrm>
            <a:off x="8509001" y="777558"/>
            <a:ext cx="509755" cy="4462780"/>
            <a:chOff x="8509001" y="777558"/>
            <a:chExt cx="509755" cy="4462780"/>
          </a:xfrm>
        </p:grpSpPr>
        <p:sp>
          <p:nvSpPr>
            <p:cNvPr id="145" name="Rectangle 294">
              <a:extLst>
                <a:ext uri="{FF2B5EF4-FFF2-40B4-BE49-F238E27FC236}">
                  <a16:creationId xmlns:a16="http://schemas.microsoft.com/office/drawing/2014/main" id="{F394277E-DCB6-3DC4-3784-99135438BBC9}"/>
                </a:ext>
              </a:extLst>
            </p:cNvPr>
            <p:cNvSpPr>
              <a:spLocks noChangeArrowheads="1"/>
            </p:cNvSpPr>
            <p:nvPr/>
          </p:nvSpPr>
          <p:spPr bwMode="auto">
            <a:xfrm>
              <a:off x="8509001" y="777558"/>
              <a:ext cx="47929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Calibri" panose="020F0502020204030204" pitchFamily="34" charset="0"/>
                </a:rPr>
                <a:t>Census</a:t>
              </a:r>
              <a:endParaRPr kumimoji="0" lang="en-US" altLang="en-US" sz="1300" b="0" i="0" u="none" strike="noStrike" cap="none" normalizeH="0" baseline="0" dirty="0">
                <a:ln>
                  <a:noFill/>
                </a:ln>
                <a:solidFill>
                  <a:schemeClr val="tx1"/>
                </a:solidFill>
                <a:effectLst/>
              </a:endParaRPr>
            </a:p>
          </p:txBody>
        </p:sp>
        <p:sp>
          <p:nvSpPr>
            <p:cNvPr id="146" name="Rectangle 295">
              <a:extLst>
                <a:ext uri="{FF2B5EF4-FFF2-40B4-BE49-F238E27FC236}">
                  <a16:creationId xmlns:a16="http://schemas.microsoft.com/office/drawing/2014/main" id="{6754BE64-9033-88E0-BCE3-D8C6B03A3962}"/>
                </a:ext>
              </a:extLst>
            </p:cNvPr>
            <p:cNvSpPr>
              <a:spLocks noChangeArrowheads="1"/>
            </p:cNvSpPr>
            <p:nvPr/>
          </p:nvSpPr>
          <p:spPr bwMode="auto">
            <a:xfrm>
              <a:off x="8509001" y="950595"/>
              <a:ext cx="5097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00000"/>
                  </a:solidFill>
                  <a:effectLst/>
                  <a:latin typeface="Calibri" panose="020F0502020204030204" pitchFamily="34" charset="0"/>
                </a:rPr>
                <a:t>with TF</a:t>
              </a:r>
              <a:endParaRPr kumimoji="0" lang="en-US" altLang="en-US" sz="1300" b="0" i="0" u="none" strike="noStrike" cap="none" normalizeH="0" baseline="0" dirty="0">
                <a:ln>
                  <a:noFill/>
                </a:ln>
                <a:solidFill>
                  <a:schemeClr val="tx1"/>
                </a:solidFill>
                <a:effectLst/>
              </a:endParaRPr>
            </a:p>
          </p:txBody>
        </p:sp>
        <p:sp>
          <p:nvSpPr>
            <p:cNvPr id="148" name="Rectangle 301">
              <a:extLst>
                <a:ext uri="{FF2B5EF4-FFF2-40B4-BE49-F238E27FC236}">
                  <a16:creationId xmlns:a16="http://schemas.microsoft.com/office/drawing/2014/main" id="{2CFEB4E0-B149-59FF-563F-8826A26A0B05}"/>
                </a:ext>
              </a:extLst>
            </p:cNvPr>
            <p:cNvSpPr>
              <a:spLocks noChangeArrowheads="1"/>
            </p:cNvSpPr>
            <p:nvPr/>
          </p:nvSpPr>
          <p:spPr bwMode="auto">
            <a:xfrm>
              <a:off x="8674101" y="1174750"/>
              <a:ext cx="38100" cy="4065588"/>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300"/>
            </a:p>
          </p:txBody>
        </p:sp>
      </p:grpSp>
      <p:sp>
        <p:nvSpPr>
          <p:cNvPr id="149" name="Rectangle 302">
            <a:extLst>
              <a:ext uri="{FF2B5EF4-FFF2-40B4-BE49-F238E27FC236}">
                <a16:creationId xmlns:a16="http://schemas.microsoft.com/office/drawing/2014/main" id="{49BE60BC-78DF-6B15-AA1D-FF1E83871567}"/>
              </a:ext>
            </a:extLst>
          </p:cNvPr>
          <p:cNvSpPr>
            <a:spLocks noChangeArrowheads="1"/>
          </p:cNvSpPr>
          <p:nvPr/>
        </p:nvSpPr>
        <p:spPr bwMode="auto">
          <a:xfrm>
            <a:off x="8513763" y="1190625"/>
            <a:ext cx="22225" cy="4064400"/>
          </a:xfrm>
          <a:prstGeom prst="rect">
            <a:avLst/>
          </a:prstGeom>
          <a:solidFill>
            <a:srgbClr val="70AD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50" name="Group 149">
            <a:extLst>
              <a:ext uri="{FF2B5EF4-FFF2-40B4-BE49-F238E27FC236}">
                <a16:creationId xmlns:a16="http://schemas.microsoft.com/office/drawing/2014/main" id="{7BDBE83A-CE6E-CCEB-3A0A-C7C185F94568}"/>
              </a:ext>
            </a:extLst>
          </p:cNvPr>
          <p:cNvGrpSpPr/>
          <p:nvPr/>
        </p:nvGrpSpPr>
        <p:grpSpPr>
          <a:xfrm>
            <a:off x="2168526" y="1860550"/>
            <a:ext cx="7556501" cy="3403600"/>
            <a:chOff x="2168526" y="1860550"/>
            <a:chExt cx="7556501" cy="3403600"/>
          </a:xfrm>
        </p:grpSpPr>
        <p:sp>
          <p:nvSpPr>
            <p:cNvPr id="151" name="Freeform 174">
              <a:extLst>
                <a:ext uri="{FF2B5EF4-FFF2-40B4-BE49-F238E27FC236}">
                  <a16:creationId xmlns:a16="http://schemas.microsoft.com/office/drawing/2014/main" id="{37E07FBB-DC3D-B422-F515-98CF8EAD828C}"/>
                </a:ext>
              </a:extLst>
            </p:cNvPr>
            <p:cNvSpPr>
              <a:spLocks/>
            </p:cNvSpPr>
            <p:nvPr/>
          </p:nvSpPr>
          <p:spPr bwMode="auto">
            <a:xfrm>
              <a:off x="2252664" y="3624263"/>
              <a:ext cx="7472363" cy="1585913"/>
            </a:xfrm>
            <a:custGeom>
              <a:avLst/>
              <a:gdLst>
                <a:gd name="T0" fmla="*/ 0 w 4707"/>
                <a:gd name="T1" fmla="*/ 999 h 999"/>
                <a:gd name="T2" fmla="*/ 308 w 4707"/>
                <a:gd name="T3" fmla="*/ 865 h 999"/>
                <a:gd name="T4" fmla="*/ 615 w 4707"/>
                <a:gd name="T5" fmla="*/ 792 h 999"/>
                <a:gd name="T6" fmla="*/ 999 w 4707"/>
                <a:gd name="T7" fmla="*/ 658 h 999"/>
                <a:gd name="T8" fmla="*/ 1302 w 4707"/>
                <a:gd name="T9" fmla="*/ 658 h 999"/>
                <a:gd name="T10" fmla="*/ 1609 w 4707"/>
                <a:gd name="T11" fmla="*/ 547 h 999"/>
                <a:gd name="T12" fmla="*/ 1917 w 4707"/>
                <a:gd name="T13" fmla="*/ 384 h 999"/>
                <a:gd name="T14" fmla="*/ 2301 w 4707"/>
                <a:gd name="T15" fmla="*/ 249 h 999"/>
                <a:gd name="T16" fmla="*/ 2608 w 4707"/>
                <a:gd name="T17" fmla="*/ 134 h 999"/>
                <a:gd name="T18" fmla="*/ 2988 w 4707"/>
                <a:gd name="T19" fmla="*/ 43 h 999"/>
                <a:gd name="T20" fmla="*/ 3295 w 4707"/>
                <a:gd name="T21" fmla="*/ 33 h 999"/>
                <a:gd name="T22" fmla="*/ 3502 w 4707"/>
                <a:gd name="T23" fmla="*/ 96 h 999"/>
                <a:gd name="T24" fmla="*/ 3939 w 4707"/>
                <a:gd name="T25" fmla="*/ 76 h 999"/>
                <a:gd name="T26" fmla="*/ 4049 w 4707"/>
                <a:gd name="T27" fmla="*/ 0 h 999"/>
                <a:gd name="T28" fmla="*/ 4381 w 4707"/>
                <a:gd name="T29" fmla="*/ 48 h 999"/>
                <a:gd name="T30" fmla="*/ 4707 w 4707"/>
                <a:gd name="T31" fmla="*/ 216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07" h="999">
                  <a:moveTo>
                    <a:pt x="0" y="999"/>
                  </a:moveTo>
                  <a:lnTo>
                    <a:pt x="308" y="865"/>
                  </a:lnTo>
                  <a:lnTo>
                    <a:pt x="615" y="792"/>
                  </a:lnTo>
                  <a:lnTo>
                    <a:pt x="999" y="658"/>
                  </a:lnTo>
                  <a:lnTo>
                    <a:pt x="1302" y="658"/>
                  </a:lnTo>
                  <a:lnTo>
                    <a:pt x="1609" y="547"/>
                  </a:lnTo>
                  <a:lnTo>
                    <a:pt x="1917" y="384"/>
                  </a:lnTo>
                  <a:lnTo>
                    <a:pt x="2301" y="249"/>
                  </a:lnTo>
                  <a:lnTo>
                    <a:pt x="2608" y="134"/>
                  </a:lnTo>
                  <a:lnTo>
                    <a:pt x="2988" y="43"/>
                  </a:lnTo>
                  <a:lnTo>
                    <a:pt x="3295" y="33"/>
                  </a:lnTo>
                  <a:lnTo>
                    <a:pt x="3502" y="96"/>
                  </a:lnTo>
                  <a:lnTo>
                    <a:pt x="3939" y="76"/>
                  </a:lnTo>
                  <a:lnTo>
                    <a:pt x="4049" y="0"/>
                  </a:lnTo>
                  <a:lnTo>
                    <a:pt x="4381" y="48"/>
                  </a:lnTo>
                  <a:lnTo>
                    <a:pt x="4707" y="216"/>
                  </a:lnTo>
                </a:path>
              </a:pathLst>
            </a:custGeom>
            <a:noFill/>
            <a:ln w="19050" cap="rnd">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52" name="Group 151">
              <a:extLst>
                <a:ext uri="{FF2B5EF4-FFF2-40B4-BE49-F238E27FC236}">
                  <a16:creationId xmlns:a16="http://schemas.microsoft.com/office/drawing/2014/main" id="{CAE4C924-83FE-1FAA-CB80-1507CDB72AF1}"/>
                </a:ext>
              </a:extLst>
            </p:cNvPr>
            <p:cNvGrpSpPr/>
            <p:nvPr/>
          </p:nvGrpSpPr>
          <p:grpSpPr>
            <a:xfrm>
              <a:off x="2168526" y="1860550"/>
              <a:ext cx="7556500" cy="3365500"/>
              <a:chOff x="2168526" y="1860550"/>
              <a:chExt cx="7556500" cy="3365500"/>
            </a:xfrm>
          </p:grpSpPr>
          <p:sp>
            <p:nvSpPr>
              <p:cNvPr id="156" name="Freeform 175">
                <a:extLst>
                  <a:ext uri="{FF2B5EF4-FFF2-40B4-BE49-F238E27FC236}">
                    <a16:creationId xmlns:a16="http://schemas.microsoft.com/office/drawing/2014/main" id="{7FD67C71-C98D-7305-AFBA-56CE8AE801F9}"/>
                  </a:ext>
                </a:extLst>
              </p:cNvPr>
              <p:cNvSpPr>
                <a:spLocks/>
              </p:cNvSpPr>
              <p:nvPr/>
            </p:nvSpPr>
            <p:spPr bwMode="auto">
              <a:xfrm>
                <a:off x="2238376" y="2273300"/>
                <a:ext cx="7486650" cy="2952750"/>
              </a:xfrm>
              <a:custGeom>
                <a:avLst/>
                <a:gdLst>
                  <a:gd name="T0" fmla="*/ 0 w 4716"/>
                  <a:gd name="T1" fmla="*/ 1860 h 1860"/>
                  <a:gd name="T2" fmla="*/ 307 w 4716"/>
                  <a:gd name="T3" fmla="*/ 1768 h 1860"/>
                  <a:gd name="T4" fmla="*/ 648 w 4716"/>
                  <a:gd name="T5" fmla="*/ 1667 h 1860"/>
                  <a:gd name="T6" fmla="*/ 994 w 4716"/>
                  <a:gd name="T7" fmla="*/ 1461 h 1860"/>
                  <a:gd name="T8" fmla="*/ 1301 w 4716"/>
                  <a:gd name="T9" fmla="*/ 1283 h 1860"/>
                  <a:gd name="T10" fmla="*/ 1609 w 4716"/>
                  <a:gd name="T11" fmla="*/ 1120 h 1860"/>
                  <a:gd name="T12" fmla="*/ 1993 w 4716"/>
                  <a:gd name="T13" fmla="*/ 831 h 1860"/>
                  <a:gd name="T14" fmla="*/ 2300 w 4716"/>
                  <a:gd name="T15" fmla="*/ 615 h 1860"/>
                  <a:gd name="T16" fmla="*/ 2603 w 4716"/>
                  <a:gd name="T17" fmla="*/ 327 h 1860"/>
                  <a:gd name="T18" fmla="*/ 2987 w 4716"/>
                  <a:gd name="T19" fmla="*/ 82 h 1860"/>
                  <a:gd name="T20" fmla="*/ 3295 w 4716"/>
                  <a:gd name="T21" fmla="*/ 0 h 1860"/>
                  <a:gd name="T22" fmla="*/ 3511 w 4716"/>
                  <a:gd name="T23" fmla="*/ 82 h 1860"/>
                  <a:gd name="T24" fmla="*/ 3948 w 4716"/>
                  <a:gd name="T25" fmla="*/ 10 h 1860"/>
                  <a:gd name="T26" fmla="*/ 4058 w 4716"/>
                  <a:gd name="T27" fmla="*/ 10 h 1860"/>
                  <a:gd name="T28" fmla="*/ 4390 w 4716"/>
                  <a:gd name="T29" fmla="*/ 274 h 1860"/>
                  <a:gd name="T30" fmla="*/ 4716 w 4716"/>
                  <a:gd name="T31" fmla="*/ 577 h 1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16" h="1860">
                    <a:moveTo>
                      <a:pt x="0" y="1860"/>
                    </a:moveTo>
                    <a:lnTo>
                      <a:pt x="307" y="1768"/>
                    </a:lnTo>
                    <a:lnTo>
                      <a:pt x="648" y="1667"/>
                    </a:lnTo>
                    <a:lnTo>
                      <a:pt x="994" y="1461"/>
                    </a:lnTo>
                    <a:lnTo>
                      <a:pt x="1301" y="1283"/>
                    </a:lnTo>
                    <a:lnTo>
                      <a:pt x="1609" y="1120"/>
                    </a:lnTo>
                    <a:lnTo>
                      <a:pt x="1993" y="831"/>
                    </a:lnTo>
                    <a:lnTo>
                      <a:pt x="2300" y="615"/>
                    </a:lnTo>
                    <a:lnTo>
                      <a:pt x="2603" y="327"/>
                    </a:lnTo>
                    <a:lnTo>
                      <a:pt x="2987" y="82"/>
                    </a:lnTo>
                    <a:lnTo>
                      <a:pt x="3295" y="0"/>
                    </a:lnTo>
                    <a:lnTo>
                      <a:pt x="3511" y="82"/>
                    </a:lnTo>
                    <a:lnTo>
                      <a:pt x="3948" y="10"/>
                    </a:lnTo>
                    <a:lnTo>
                      <a:pt x="4058" y="10"/>
                    </a:lnTo>
                    <a:lnTo>
                      <a:pt x="4390" y="274"/>
                    </a:lnTo>
                    <a:lnTo>
                      <a:pt x="4716" y="577"/>
                    </a:lnTo>
                  </a:path>
                </a:pathLst>
              </a:custGeom>
              <a:noFill/>
              <a:ln w="19050" cap="rnd">
                <a:solidFill>
                  <a:srgbClr val="92D05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7" name="Freeform 177">
                <a:extLst>
                  <a:ext uri="{FF2B5EF4-FFF2-40B4-BE49-F238E27FC236}">
                    <a16:creationId xmlns:a16="http://schemas.microsoft.com/office/drawing/2014/main" id="{90063AFD-E339-58FD-0FD0-E058F640502A}"/>
                  </a:ext>
                </a:extLst>
              </p:cNvPr>
              <p:cNvSpPr>
                <a:spLocks/>
              </p:cNvSpPr>
              <p:nvPr/>
            </p:nvSpPr>
            <p:spPr bwMode="auto">
              <a:xfrm>
                <a:off x="2206626" y="1860550"/>
                <a:ext cx="7518400" cy="3319463"/>
              </a:xfrm>
              <a:custGeom>
                <a:avLst/>
                <a:gdLst>
                  <a:gd name="T0" fmla="*/ 0 w 4736"/>
                  <a:gd name="T1" fmla="*/ 2091 h 2091"/>
                  <a:gd name="T2" fmla="*/ 303 w 4736"/>
                  <a:gd name="T3" fmla="*/ 1927 h 2091"/>
                  <a:gd name="T4" fmla="*/ 687 w 4736"/>
                  <a:gd name="T5" fmla="*/ 1812 h 2091"/>
                  <a:gd name="T6" fmla="*/ 995 w 4736"/>
                  <a:gd name="T7" fmla="*/ 1615 h 2091"/>
                  <a:gd name="T8" fmla="*/ 1302 w 4736"/>
                  <a:gd name="T9" fmla="*/ 1423 h 2091"/>
                  <a:gd name="T10" fmla="*/ 1682 w 4736"/>
                  <a:gd name="T11" fmla="*/ 1226 h 2091"/>
                  <a:gd name="T12" fmla="*/ 1989 w 4736"/>
                  <a:gd name="T13" fmla="*/ 947 h 2091"/>
                  <a:gd name="T14" fmla="*/ 2296 w 4736"/>
                  <a:gd name="T15" fmla="*/ 702 h 2091"/>
                  <a:gd name="T16" fmla="*/ 2681 w 4736"/>
                  <a:gd name="T17" fmla="*/ 332 h 2091"/>
                  <a:gd name="T18" fmla="*/ 2983 w 4736"/>
                  <a:gd name="T19" fmla="*/ 125 h 2091"/>
                  <a:gd name="T20" fmla="*/ 3367 w 4736"/>
                  <a:gd name="T21" fmla="*/ 92 h 2091"/>
                  <a:gd name="T22" fmla="*/ 3545 w 4736"/>
                  <a:gd name="T23" fmla="*/ 188 h 2091"/>
                  <a:gd name="T24" fmla="*/ 3968 w 4736"/>
                  <a:gd name="T25" fmla="*/ 217 h 2091"/>
                  <a:gd name="T26" fmla="*/ 4078 w 4736"/>
                  <a:gd name="T27" fmla="*/ 0 h 2091"/>
                  <a:gd name="T28" fmla="*/ 4410 w 4736"/>
                  <a:gd name="T29" fmla="*/ 298 h 2091"/>
                  <a:gd name="T30" fmla="*/ 4736 w 4736"/>
                  <a:gd name="T31" fmla="*/ 731 h 2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36" h="2091">
                    <a:moveTo>
                      <a:pt x="0" y="2091"/>
                    </a:moveTo>
                    <a:lnTo>
                      <a:pt x="303" y="1927"/>
                    </a:lnTo>
                    <a:lnTo>
                      <a:pt x="687" y="1812"/>
                    </a:lnTo>
                    <a:lnTo>
                      <a:pt x="995" y="1615"/>
                    </a:lnTo>
                    <a:lnTo>
                      <a:pt x="1302" y="1423"/>
                    </a:lnTo>
                    <a:lnTo>
                      <a:pt x="1682" y="1226"/>
                    </a:lnTo>
                    <a:lnTo>
                      <a:pt x="1989" y="947"/>
                    </a:lnTo>
                    <a:lnTo>
                      <a:pt x="2296" y="702"/>
                    </a:lnTo>
                    <a:lnTo>
                      <a:pt x="2681" y="332"/>
                    </a:lnTo>
                    <a:lnTo>
                      <a:pt x="2983" y="125"/>
                    </a:lnTo>
                    <a:lnTo>
                      <a:pt x="3367" y="92"/>
                    </a:lnTo>
                    <a:lnTo>
                      <a:pt x="3545" y="188"/>
                    </a:lnTo>
                    <a:lnTo>
                      <a:pt x="3968" y="217"/>
                    </a:lnTo>
                    <a:lnTo>
                      <a:pt x="4078" y="0"/>
                    </a:lnTo>
                    <a:lnTo>
                      <a:pt x="4410" y="298"/>
                    </a:lnTo>
                    <a:lnTo>
                      <a:pt x="4736" y="731"/>
                    </a:lnTo>
                  </a:path>
                </a:pathLst>
              </a:custGeom>
              <a:noFill/>
              <a:ln w="19050" cap="rnd">
                <a:solidFill>
                  <a:srgbClr val="00B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8" name="Freeform 178">
                <a:extLst>
                  <a:ext uri="{FF2B5EF4-FFF2-40B4-BE49-F238E27FC236}">
                    <a16:creationId xmlns:a16="http://schemas.microsoft.com/office/drawing/2014/main" id="{8F13FCA4-0387-C7BB-A1E1-D578923DDEF8}"/>
                  </a:ext>
                </a:extLst>
              </p:cNvPr>
              <p:cNvSpPr>
                <a:spLocks/>
              </p:cNvSpPr>
              <p:nvPr/>
            </p:nvSpPr>
            <p:spPr bwMode="auto">
              <a:xfrm>
                <a:off x="2168526" y="3738563"/>
                <a:ext cx="7556500" cy="1471613"/>
              </a:xfrm>
              <a:custGeom>
                <a:avLst/>
                <a:gdLst>
                  <a:gd name="T0" fmla="*/ 0 w 4760"/>
                  <a:gd name="T1" fmla="*/ 927 h 927"/>
                  <a:gd name="T2" fmla="*/ 385 w 4760"/>
                  <a:gd name="T3" fmla="*/ 764 h 927"/>
                  <a:gd name="T4" fmla="*/ 692 w 4760"/>
                  <a:gd name="T5" fmla="*/ 692 h 927"/>
                  <a:gd name="T6" fmla="*/ 995 w 4760"/>
                  <a:gd name="T7" fmla="*/ 567 h 927"/>
                  <a:gd name="T8" fmla="*/ 1302 w 4760"/>
                  <a:gd name="T9" fmla="*/ 442 h 927"/>
                  <a:gd name="T10" fmla="*/ 1686 w 4760"/>
                  <a:gd name="T11" fmla="*/ 350 h 927"/>
                  <a:gd name="T12" fmla="*/ 1994 w 4760"/>
                  <a:gd name="T13" fmla="*/ 278 h 927"/>
                  <a:gd name="T14" fmla="*/ 2373 w 4760"/>
                  <a:gd name="T15" fmla="*/ 197 h 927"/>
                  <a:gd name="T16" fmla="*/ 2681 w 4760"/>
                  <a:gd name="T17" fmla="*/ 125 h 927"/>
                  <a:gd name="T18" fmla="*/ 2988 w 4760"/>
                  <a:gd name="T19" fmla="*/ 96 h 927"/>
                  <a:gd name="T20" fmla="*/ 3372 w 4760"/>
                  <a:gd name="T21" fmla="*/ 72 h 927"/>
                  <a:gd name="T22" fmla="*/ 3555 w 4760"/>
                  <a:gd name="T23" fmla="*/ 72 h 927"/>
                  <a:gd name="T24" fmla="*/ 3992 w 4760"/>
                  <a:gd name="T25" fmla="*/ 197 h 927"/>
                  <a:gd name="T26" fmla="*/ 4102 w 4760"/>
                  <a:gd name="T27" fmla="*/ 19 h 927"/>
                  <a:gd name="T28" fmla="*/ 4434 w 4760"/>
                  <a:gd name="T29" fmla="*/ 0 h 927"/>
                  <a:gd name="T30" fmla="*/ 4760 w 4760"/>
                  <a:gd name="T31" fmla="*/ 221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60" h="927">
                    <a:moveTo>
                      <a:pt x="0" y="927"/>
                    </a:moveTo>
                    <a:lnTo>
                      <a:pt x="385" y="764"/>
                    </a:lnTo>
                    <a:lnTo>
                      <a:pt x="692" y="692"/>
                    </a:lnTo>
                    <a:lnTo>
                      <a:pt x="995" y="567"/>
                    </a:lnTo>
                    <a:lnTo>
                      <a:pt x="1302" y="442"/>
                    </a:lnTo>
                    <a:lnTo>
                      <a:pt x="1686" y="350"/>
                    </a:lnTo>
                    <a:lnTo>
                      <a:pt x="1994" y="278"/>
                    </a:lnTo>
                    <a:lnTo>
                      <a:pt x="2373" y="197"/>
                    </a:lnTo>
                    <a:lnTo>
                      <a:pt x="2681" y="125"/>
                    </a:lnTo>
                    <a:lnTo>
                      <a:pt x="2988" y="96"/>
                    </a:lnTo>
                    <a:lnTo>
                      <a:pt x="3372" y="72"/>
                    </a:lnTo>
                    <a:lnTo>
                      <a:pt x="3555" y="72"/>
                    </a:lnTo>
                    <a:lnTo>
                      <a:pt x="3992" y="197"/>
                    </a:lnTo>
                    <a:lnTo>
                      <a:pt x="4102" y="19"/>
                    </a:lnTo>
                    <a:lnTo>
                      <a:pt x="4434" y="0"/>
                    </a:lnTo>
                    <a:lnTo>
                      <a:pt x="4760" y="221"/>
                    </a:lnTo>
                  </a:path>
                </a:pathLst>
              </a:custGeom>
              <a:noFill/>
              <a:ln w="19050" cap="rnd">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9" name="Freeform 179">
                <a:extLst>
                  <a:ext uri="{FF2B5EF4-FFF2-40B4-BE49-F238E27FC236}">
                    <a16:creationId xmlns:a16="http://schemas.microsoft.com/office/drawing/2014/main" id="{BCB661AE-CEF9-B366-7E2D-305B40579190}"/>
                  </a:ext>
                </a:extLst>
              </p:cNvPr>
              <p:cNvSpPr>
                <a:spLocks/>
              </p:cNvSpPr>
              <p:nvPr/>
            </p:nvSpPr>
            <p:spPr bwMode="auto">
              <a:xfrm>
                <a:off x="2276476" y="4211638"/>
                <a:ext cx="7448550" cy="984250"/>
              </a:xfrm>
              <a:custGeom>
                <a:avLst/>
                <a:gdLst>
                  <a:gd name="T0" fmla="*/ 0 w 4692"/>
                  <a:gd name="T1" fmla="*/ 620 h 620"/>
                  <a:gd name="T2" fmla="*/ 317 w 4692"/>
                  <a:gd name="T3" fmla="*/ 538 h 620"/>
                  <a:gd name="T4" fmla="*/ 624 w 4692"/>
                  <a:gd name="T5" fmla="*/ 509 h 620"/>
                  <a:gd name="T6" fmla="*/ 927 w 4692"/>
                  <a:gd name="T7" fmla="*/ 408 h 620"/>
                  <a:gd name="T8" fmla="*/ 1234 w 4692"/>
                  <a:gd name="T9" fmla="*/ 346 h 620"/>
                  <a:gd name="T10" fmla="*/ 1618 w 4692"/>
                  <a:gd name="T11" fmla="*/ 283 h 620"/>
                  <a:gd name="T12" fmla="*/ 1911 w 4692"/>
                  <a:gd name="T13" fmla="*/ 235 h 620"/>
                  <a:gd name="T14" fmla="*/ 2296 w 4692"/>
                  <a:gd name="T15" fmla="*/ 158 h 620"/>
                  <a:gd name="T16" fmla="*/ 2613 w 4692"/>
                  <a:gd name="T17" fmla="*/ 86 h 620"/>
                  <a:gd name="T18" fmla="*/ 2920 w 4692"/>
                  <a:gd name="T19" fmla="*/ 38 h 620"/>
                  <a:gd name="T20" fmla="*/ 3304 w 4692"/>
                  <a:gd name="T21" fmla="*/ 38 h 620"/>
                  <a:gd name="T22" fmla="*/ 3487 w 4692"/>
                  <a:gd name="T23" fmla="*/ 38 h 620"/>
                  <a:gd name="T24" fmla="*/ 3924 w 4692"/>
                  <a:gd name="T25" fmla="*/ 96 h 620"/>
                  <a:gd name="T26" fmla="*/ 4034 w 4692"/>
                  <a:gd name="T27" fmla="*/ 0 h 620"/>
                  <a:gd name="T28" fmla="*/ 4366 w 4692"/>
                  <a:gd name="T29" fmla="*/ 43 h 620"/>
                  <a:gd name="T30" fmla="*/ 4692 w 4692"/>
                  <a:gd name="T31" fmla="*/ 149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92" h="620">
                    <a:moveTo>
                      <a:pt x="0" y="620"/>
                    </a:moveTo>
                    <a:lnTo>
                      <a:pt x="317" y="538"/>
                    </a:lnTo>
                    <a:lnTo>
                      <a:pt x="624" y="509"/>
                    </a:lnTo>
                    <a:lnTo>
                      <a:pt x="927" y="408"/>
                    </a:lnTo>
                    <a:lnTo>
                      <a:pt x="1234" y="346"/>
                    </a:lnTo>
                    <a:lnTo>
                      <a:pt x="1618" y="283"/>
                    </a:lnTo>
                    <a:lnTo>
                      <a:pt x="1911" y="235"/>
                    </a:lnTo>
                    <a:lnTo>
                      <a:pt x="2296" y="158"/>
                    </a:lnTo>
                    <a:lnTo>
                      <a:pt x="2613" y="86"/>
                    </a:lnTo>
                    <a:lnTo>
                      <a:pt x="2920" y="38"/>
                    </a:lnTo>
                    <a:lnTo>
                      <a:pt x="3304" y="38"/>
                    </a:lnTo>
                    <a:lnTo>
                      <a:pt x="3487" y="38"/>
                    </a:lnTo>
                    <a:lnTo>
                      <a:pt x="3924" y="96"/>
                    </a:lnTo>
                    <a:lnTo>
                      <a:pt x="4034" y="0"/>
                    </a:lnTo>
                    <a:lnTo>
                      <a:pt x="4366" y="43"/>
                    </a:lnTo>
                    <a:lnTo>
                      <a:pt x="4692" y="149"/>
                    </a:lnTo>
                  </a:path>
                </a:pathLst>
              </a:custGeom>
              <a:noFill/>
              <a:ln w="25400" cap="rnd">
                <a:solidFill>
                  <a:srgbClr val="CC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0" name="Freeform 181">
                <a:extLst>
                  <a:ext uri="{FF2B5EF4-FFF2-40B4-BE49-F238E27FC236}">
                    <a16:creationId xmlns:a16="http://schemas.microsoft.com/office/drawing/2014/main" id="{F025886D-CC86-71F7-CACF-786CA1C94A02}"/>
                  </a:ext>
                </a:extLst>
              </p:cNvPr>
              <p:cNvSpPr>
                <a:spLocks/>
              </p:cNvSpPr>
              <p:nvPr/>
            </p:nvSpPr>
            <p:spPr bwMode="auto">
              <a:xfrm>
                <a:off x="2257426" y="3070225"/>
                <a:ext cx="6427788" cy="2022475"/>
              </a:xfrm>
              <a:custGeom>
                <a:avLst/>
                <a:gdLst>
                  <a:gd name="T0" fmla="*/ 0 w 4049"/>
                  <a:gd name="T1" fmla="*/ 1274 h 1274"/>
                  <a:gd name="T2" fmla="*/ 384 w 4049"/>
                  <a:gd name="T3" fmla="*/ 1134 h 1274"/>
                  <a:gd name="T4" fmla="*/ 677 w 4049"/>
                  <a:gd name="T5" fmla="*/ 1096 h 1274"/>
                  <a:gd name="T6" fmla="*/ 941 w 4049"/>
                  <a:gd name="T7" fmla="*/ 976 h 1274"/>
                  <a:gd name="T8" fmla="*/ 1249 w 4049"/>
                  <a:gd name="T9" fmla="*/ 841 h 1274"/>
                  <a:gd name="T10" fmla="*/ 1671 w 4049"/>
                  <a:gd name="T11" fmla="*/ 716 h 1274"/>
                  <a:gd name="T12" fmla="*/ 1926 w 4049"/>
                  <a:gd name="T13" fmla="*/ 582 h 1274"/>
                  <a:gd name="T14" fmla="*/ 2310 w 4049"/>
                  <a:gd name="T15" fmla="*/ 442 h 1274"/>
                  <a:gd name="T16" fmla="*/ 2627 w 4049"/>
                  <a:gd name="T17" fmla="*/ 279 h 1274"/>
                  <a:gd name="T18" fmla="*/ 2930 w 4049"/>
                  <a:gd name="T19" fmla="*/ 135 h 1274"/>
                  <a:gd name="T20" fmla="*/ 3314 w 4049"/>
                  <a:gd name="T21" fmla="*/ 125 h 1274"/>
                  <a:gd name="T22" fmla="*/ 3501 w 4049"/>
                  <a:gd name="T23" fmla="*/ 144 h 1274"/>
                  <a:gd name="T24" fmla="*/ 3938 w 4049"/>
                  <a:gd name="T25" fmla="*/ 197 h 1274"/>
                  <a:gd name="T26" fmla="*/ 4049 w 4049"/>
                  <a:gd name="T27" fmla="*/ 0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49" h="1274">
                    <a:moveTo>
                      <a:pt x="0" y="1274"/>
                    </a:moveTo>
                    <a:lnTo>
                      <a:pt x="384" y="1134"/>
                    </a:lnTo>
                    <a:lnTo>
                      <a:pt x="677" y="1096"/>
                    </a:lnTo>
                    <a:lnTo>
                      <a:pt x="941" y="976"/>
                    </a:lnTo>
                    <a:lnTo>
                      <a:pt x="1249" y="841"/>
                    </a:lnTo>
                    <a:lnTo>
                      <a:pt x="1671" y="716"/>
                    </a:lnTo>
                    <a:lnTo>
                      <a:pt x="1926" y="582"/>
                    </a:lnTo>
                    <a:lnTo>
                      <a:pt x="2310" y="442"/>
                    </a:lnTo>
                    <a:lnTo>
                      <a:pt x="2627" y="279"/>
                    </a:lnTo>
                    <a:lnTo>
                      <a:pt x="2930" y="135"/>
                    </a:lnTo>
                    <a:lnTo>
                      <a:pt x="3314" y="125"/>
                    </a:lnTo>
                    <a:lnTo>
                      <a:pt x="3501" y="144"/>
                    </a:lnTo>
                    <a:lnTo>
                      <a:pt x="3938" y="197"/>
                    </a:lnTo>
                    <a:lnTo>
                      <a:pt x="4049" y="0"/>
                    </a:lnTo>
                  </a:path>
                </a:pathLst>
              </a:custGeom>
              <a:noFill/>
              <a:ln w="28575"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53" name="Group 152">
              <a:extLst>
                <a:ext uri="{FF2B5EF4-FFF2-40B4-BE49-F238E27FC236}">
                  <a16:creationId xmlns:a16="http://schemas.microsoft.com/office/drawing/2014/main" id="{CFE20C77-8127-FBC0-0B35-868075BE233C}"/>
                </a:ext>
              </a:extLst>
            </p:cNvPr>
            <p:cNvGrpSpPr/>
            <p:nvPr/>
          </p:nvGrpSpPr>
          <p:grpSpPr>
            <a:xfrm>
              <a:off x="2168526" y="3089275"/>
              <a:ext cx="7556500" cy="2174875"/>
              <a:chOff x="2168526" y="3089275"/>
              <a:chExt cx="7556500" cy="2174875"/>
            </a:xfrm>
          </p:grpSpPr>
          <p:sp>
            <p:nvSpPr>
              <p:cNvPr id="154" name="Line 172">
                <a:extLst>
                  <a:ext uri="{FF2B5EF4-FFF2-40B4-BE49-F238E27FC236}">
                    <a16:creationId xmlns:a16="http://schemas.microsoft.com/office/drawing/2014/main" id="{87E48DC7-0AE6-3BD4-6CED-E5C99C758DEC}"/>
                  </a:ext>
                </a:extLst>
              </p:cNvPr>
              <p:cNvSpPr>
                <a:spLocks noChangeShapeType="1"/>
              </p:cNvSpPr>
              <p:nvPr/>
            </p:nvSpPr>
            <p:spPr bwMode="auto">
              <a:xfrm flipV="1">
                <a:off x="7831139" y="3200400"/>
                <a:ext cx="677863" cy="52388"/>
              </a:xfrm>
              <a:prstGeom prst="line">
                <a:avLst/>
              </a:prstGeom>
              <a:noFill/>
              <a:ln w="12700" cap="rnd">
                <a:solidFill>
                  <a:srgbClr val="FFC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5" name="Freeform 173">
                <a:extLst>
                  <a:ext uri="{FF2B5EF4-FFF2-40B4-BE49-F238E27FC236}">
                    <a16:creationId xmlns:a16="http://schemas.microsoft.com/office/drawing/2014/main" id="{7AEC5438-C744-46DC-7592-3ED96F6DF8D8}"/>
                  </a:ext>
                </a:extLst>
              </p:cNvPr>
              <p:cNvSpPr>
                <a:spLocks noEditPoints="1"/>
              </p:cNvSpPr>
              <p:nvPr/>
            </p:nvSpPr>
            <p:spPr bwMode="auto">
              <a:xfrm>
                <a:off x="2168526" y="3089275"/>
                <a:ext cx="7556500" cy="2174875"/>
              </a:xfrm>
              <a:custGeom>
                <a:avLst/>
                <a:gdLst>
                  <a:gd name="T0" fmla="*/ 0 w 4760"/>
                  <a:gd name="T1" fmla="*/ 1370 h 1370"/>
                  <a:gd name="T2" fmla="*/ 385 w 4760"/>
                  <a:gd name="T3" fmla="*/ 1173 h 1370"/>
                  <a:gd name="T4" fmla="*/ 692 w 4760"/>
                  <a:gd name="T5" fmla="*/ 1067 h 1370"/>
                  <a:gd name="T6" fmla="*/ 995 w 4760"/>
                  <a:gd name="T7" fmla="*/ 884 h 1370"/>
                  <a:gd name="T8" fmla="*/ 1379 w 4760"/>
                  <a:gd name="T9" fmla="*/ 687 h 1370"/>
                  <a:gd name="T10" fmla="*/ 1686 w 4760"/>
                  <a:gd name="T11" fmla="*/ 514 h 1370"/>
                  <a:gd name="T12" fmla="*/ 1994 w 4760"/>
                  <a:gd name="T13" fmla="*/ 351 h 1370"/>
                  <a:gd name="T14" fmla="*/ 2373 w 4760"/>
                  <a:gd name="T15" fmla="*/ 207 h 1370"/>
                  <a:gd name="T16" fmla="*/ 2681 w 4760"/>
                  <a:gd name="T17" fmla="*/ 91 h 1370"/>
                  <a:gd name="T18" fmla="*/ 2988 w 4760"/>
                  <a:gd name="T19" fmla="*/ 39 h 1370"/>
                  <a:gd name="T20" fmla="*/ 3372 w 4760"/>
                  <a:gd name="T21" fmla="*/ 0 h 1370"/>
                  <a:gd name="T22" fmla="*/ 3569 w 4760"/>
                  <a:gd name="T23" fmla="*/ 101 h 1370"/>
                  <a:gd name="T24" fmla="*/ 3992 w 4760"/>
                  <a:gd name="T25" fmla="*/ 72 h 1370"/>
                  <a:gd name="T26" fmla="*/ 4102 w 4760"/>
                  <a:gd name="T27" fmla="*/ 0 h 1370"/>
                  <a:gd name="T28" fmla="*/ 4434 w 4760"/>
                  <a:gd name="T29" fmla="*/ 154 h 1370"/>
                  <a:gd name="T30" fmla="*/ 4760 w 4760"/>
                  <a:gd name="T31" fmla="*/ 236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60" h="1370">
                    <a:moveTo>
                      <a:pt x="0" y="1370"/>
                    </a:moveTo>
                    <a:lnTo>
                      <a:pt x="385" y="1173"/>
                    </a:lnTo>
                    <a:lnTo>
                      <a:pt x="692" y="1067"/>
                    </a:lnTo>
                    <a:lnTo>
                      <a:pt x="995" y="884"/>
                    </a:lnTo>
                    <a:lnTo>
                      <a:pt x="1379" y="687"/>
                    </a:lnTo>
                    <a:lnTo>
                      <a:pt x="1686" y="514"/>
                    </a:lnTo>
                    <a:lnTo>
                      <a:pt x="1994" y="351"/>
                    </a:lnTo>
                    <a:lnTo>
                      <a:pt x="2373" y="207"/>
                    </a:lnTo>
                    <a:lnTo>
                      <a:pt x="2681" y="91"/>
                    </a:lnTo>
                    <a:lnTo>
                      <a:pt x="2988" y="39"/>
                    </a:lnTo>
                    <a:lnTo>
                      <a:pt x="3372" y="0"/>
                    </a:lnTo>
                    <a:lnTo>
                      <a:pt x="3569" y="101"/>
                    </a:lnTo>
                    <a:moveTo>
                      <a:pt x="3992" y="72"/>
                    </a:moveTo>
                    <a:lnTo>
                      <a:pt x="4102" y="0"/>
                    </a:lnTo>
                    <a:lnTo>
                      <a:pt x="4434" y="154"/>
                    </a:lnTo>
                    <a:lnTo>
                      <a:pt x="4760" y="236"/>
                    </a:lnTo>
                  </a:path>
                </a:pathLst>
              </a:custGeom>
              <a:noFill/>
              <a:ln w="19050" cap="rnd">
                <a:solidFill>
                  <a:srgbClr val="FFC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161" name="Freeform 183">
            <a:extLst>
              <a:ext uri="{FF2B5EF4-FFF2-40B4-BE49-F238E27FC236}">
                <a16:creationId xmlns:a16="http://schemas.microsoft.com/office/drawing/2014/main" id="{8794E054-6EFA-DD7A-6447-EFA3AC95831E}"/>
              </a:ext>
            </a:extLst>
          </p:cNvPr>
          <p:cNvSpPr>
            <a:spLocks/>
          </p:cNvSpPr>
          <p:nvPr/>
        </p:nvSpPr>
        <p:spPr bwMode="auto">
          <a:xfrm>
            <a:off x="2241551" y="4101759"/>
            <a:ext cx="2494828" cy="975066"/>
          </a:xfrm>
          <a:custGeom>
            <a:avLst/>
            <a:gdLst>
              <a:gd name="T0" fmla="*/ 0 w 1244"/>
              <a:gd name="T1" fmla="*/ 490 h 490"/>
              <a:gd name="T2" fmla="*/ 380 w 1244"/>
              <a:gd name="T3" fmla="*/ 355 h 490"/>
              <a:gd name="T4" fmla="*/ 610 w 1244"/>
              <a:gd name="T5" fmla="*/ 264 h 490"/>
              <a:gd name="T6" fmla="*/ 942 w 1244"/>
              <a:gd name="T7" fmla="*/ 125 h 490"/>
              <a:gd name="T8" fmla="*/ 1244 w 1244"/>
              <a:gd name="T9" fmla="*/ 0 h 490"/>
              <a:gd name="connsiteX0" fmla="*/ 0 w 12633"/>
              <a:gd name="connsiteY0" fmla="*/ 12535 h 12535"/>
              <a:gd name="connsiteX1" fmla="*/ 3055 w 12633"/>
              <a:gd name="connsiteY1" fmla="*/ 9780 h 12535"/>
              <a:gd name="connsiteX2" fmla="*/ 4904 w 12633"/>
              <a:gd name="connsiteY2" fmla="*/ 7923 h 12535"/>
              <a:gd name="connsiteX3" fmla="*/ 7572 w 12633"/>
              <a:gd name="connsiteY3" fmla="*/ 5086 h 12535"/>
              <a:gd name="connsiteX4" fmla="*/ 12633 w 12633"/>
              <a:gd name="connsiteY4" fmla="*/ 0 h 12535"/>
              <a:gd name="connsiteX0" fmla="*/ 0 w 12633"/>
              <a:gd name="connsiteY0" fmla="*/ 12535 h 12535"/>
              <a:gd name="connsiteX1" fmla="*/ 3055 w 12633"/>
              <a:gd name="connsiteY1" fmla="*/ 9780 h 12535"/>
              <a:gd name="connsiteX2" fmla="*/ 4904 w 12633"/>
              <a:gd name="connsiteY2" fmla="*/ 7923 h 12535"/>
              <a:gd name="connsiteX3" fmla="*/ 7572 w 12633"/>
              <a:gd name="connsiteY3" fmla="*/ 5086 h 12535"/>
              <a:gd name="connsiteX4" fmla="*/ 9894 w 12633"/>
              <a:gd name="connsiteY4" fmla="*/ 2818 h 12535"/>
              <a:gd name="connsiteX5" fmla="*/ 12633 w 12633"/>
              <a:gd name="connsiteY5" fmla="*/ 0 h 1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3" h="12535">
                <a:moveTo>
                  <a:pt x="0" y="12535"/>
                </a:moveTo>
                <a:lnTo>
                  <a:pt x="3055" y="9780"/>
                </a:lnTo>
                <a:lnTo>
                  <a:pt x="4904" y="7923"/>
                </a:lnTo>
                <a:lnTo>
                  <a:pt x="7572" y="5086"/>
                </a:lnTo>
                <a:cubicBezTo>
                  <a:pt x="8403" y="4235"/>
                  <a:pt x="9051" y="3666"/>
                  <a:pt x="9894" y="2818"/>
                </a:cubicBezTo>
                <a:cubicBezTo>
                  <a:pt x="10738" y="1970"/>
                  <a:pt x="12177" y="470"/>
                  <a:pt x="12633" y="0"/>
                </a:cubicBezTo>
              </a:path>
            </a:pathLst>
          </a:custGeom>
          <a:noFill/>
          <a:ln w="57150"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2" name="Freeform 246">
            <a:extLst>
              <a:ext uri="{FF2B5EF4-FFF2-40B4-BE49-F238E27FC236}">
                <a16:creationId xmlns:a16="http://schemas.microsoft.com/office/drawing/2014/main" id="{887FF071-91D1-E3C0-D01B-52856D54E277}"/>
              </a:ext>
            </a:extLst>
          </p:cNvPr>
          <p:cNvSpPr>
            <a:spLocks/>
          </p:cNvSpPr>
          <p:nvPr/>
        </p:nvSpPr>
        <p:spPr bwMode="auto">
          <a:xfrm>
            <a:off x="10177463" y="1966913"/>
            <a:ext cx="327025" cy="38100"/>
          </a:xfrm>
          <a:custGeom>
            <a:avLst/>
            <a:gdLst>
              <a:gd name="T0" fmla="*/ 19 w 688"/>
              <a:gd name="T1" fmla="*/ 0 h 80"/>
              <a:gd name="T2" fmla="*/ 670 w 688"/>
              <a:gd name="T3" fmla="*/ 0 h 80"/>
              <a:gd name="T4" fmla="*/ 688 w 688"/>
              <a:gd name="T5" fmla="*/ 40 h 80"/>
              <a:gd name="T6" fmla="*/ 670 w 688"/>
              <a:gd name="T7" fmla="*/ 80 h 80"/>
              <a:gd name="T8" fmla="*/ 19 w 688"/>
              <a:gd name="T9" fmla="*/ 80 h 80"/>
              <a:gd name="T10" fmla="*/ 0 w 688"/>
              <a:gd name="T11" fmla="*/ 40 h 80"/>
              <a:gd name="T12" fmla="*/ 19 w 688"/>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688" h="80">
                <a:moveTo>
                  <a:pt x="19" y="0"/>
                </a:moveTo>
                <a:lnTo>
                  <a:pt x="670" y="0"/>
                </a:lnTo>
                <a:cubicBezTo>
                  <a:pt x="681" y="0"/>
                  <a:pt x="688" y="19"/>
                  <a:pt x="688" y="40"/>
                </a:cubicBezTo>
                <a:cubicBezTo>
                  <a:pt x="688" y="64"/>
                  <a:pt x="681" y="80"/>
                  <a:pt x="670" y="80"/>
                </a:cubicBezTo>
                <a:lnTo>
                  <a:pt x="19" y="80"/>
                </a:lnTo>
                <a:cubicBezTo>
                  <a:pt x="9" y="80"/>
                  <a:pt x="0" y="64"/>
                  <a:pt x="0" y="40"/>
                </a:cubicBezTo>
                <a:cubicBezTo>
                  <a:pt x="0" y="19"/>
                  <a:pt x="9" y="0"/>
                  <a:pt x="19" y="0"/>
                </a:cubicBez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900">
              <a:latin typeface="Verdana" panose="020B0604030504040204" pitchFamily="34" charset="0"/>
              <a:ea typeface="Verdana" panose="020B0604030504040204" pitchFamily="34" charset="0"/>
            </a:endParaRPr>
          </a:p>
        </p:txBody>
      </p:sp>
      <p:sp>
        <p:nvSpPr>
          <p:cNvPr id="163" name="Freeform 247">
            <a:extLst>
              <a:ext uri="{FF2B5EF4-FFF2-40B4-BE49-F238E27FC236}">
                <a16:creationId xmlns:a16="http://schemas.microsoft.com/office/drawing/2014/main" id="{1FAC976D-F548-1E6C-15A8-F19C7B72939C}"/>
              </a:ext>
            </a:extLst>
          </p:cNvPr>
          <p:cNvSpPr>
            <a:spLocks/>
          </p:cNvSpPr>
          <p:nvPr/>
        </p:nvSpPr>
        <p:spPr bwMode="auto">
          <a:xfrm>
            <a:off x="10177463" y="2279650"/>
            <a:ext cx="327025" cy="30163"/>
          </a:xfrm>
          <a:custGeom>
            <a:avLst/>
            <a:gdLst>
              <a:gd name="T0" fmla="*/ 19 w 688"/>
              <a:gd name="T1" fmla="*/ 0 h 64"/>
              <a:gd name="T2" fmla="*/ 670 w 688"/>
              <a:gd name="T3" fmla="*/ 0 h 64"/>
              <a:gd name="T4" fmla="*/ 688 w 688"/>
              <a:gd name="T5" fmla="*/ 32 h 64"/>
              <a:gd name="T6" fmla="*/ 670 w 688"/>
              <a:gd name="T7" fmla="*/ 64 h 64"/>
              <a:gd name="T8" fmla="*/ 19 w 688"/>
              <a:gd name="T9" fmla="*/ 64 h 64"/>
              <a:gd name="T10" fmla="*/ 0 w 688"/>
              <a:gd name="T11" fmla="*/ 32 h 64"/>
              <a:gd name="T12" fmla="*/ 19 w 688"/>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688" h="64">
                <a:moveTo>
                  <a:pt x="19" y="0"/>
                </a:moveTo>
                <a:lnTo>
                  <a:pt x="670" y="0"/>
                </a:lnTo>
                <a:cubicBezTo>
                  <a:pt x="681" y="0"/>
                  <a:pt x="688" y="15"/>
                  <a:pt x="688" y="32"/>
                </a:cubicBezTo>
                <a:cubicBezTo>
                  <a:pt x="688" y="51"/>
                  <a:pt x="681" y="64"/>
                  <a:pt x="670" y="64"/>
                </a:cubicBezTo>
                <a:lnTo>
                  <a:pt x="19" y="64"/>
                </a:lnTo>
                <a:cubicBezTo>
                  <a:pt x="9" y="64"/>
                  <a:pt x="0" y="51"/>
                  <a:pt x="0" y="32"/>
                </a:cubicBezTo>
                <a:cubicBezTo>
                  <a:pt x="0" y="15"/>
                  <a:pt x="9" y="0"/>
                  <a:pt x="19" y="0"/>
                </a:cubicBezTo>
                <a:close/>
              </a:path>
            </a:pathLst>
          </a:custGeom>
          <a:solidFill>
            <a:srgbClr val="FFFF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900">
              <a:latin typeface="Verdana" panose="020B0604030504040204" pitchFamily="34" charset="0"/>
              <a:ea typeface="Verdana" panose="020B0604030504040204" pitchFamily="34" charset="0"/>
            </a:endParaRPr>
          </a:p>
        </p:txBody>
      </p:sp>
      <p:sp>
        <p:nvSpPr>
          <p:cNvPr id="164" name="Freeform 248">
            <a:extLst>
              <a:ext uri="{FF2B5EF4-FFF2-40B4-BE49-F238E27FC236}">
                <a16:creationId xmlns:a16="http://schemas.microsoft.com/office/drawing/2014/main" id="{E1E9E6BB-2CAF-3775-C59D-6178D1703532}"/>
              </a:ext>
            </a:extLst>
          </p:cNvPr>
          <p:cNvSpPr>
            <a:spLocks/>
          </p:cNvSpPr>
          <p:nvPr/>
        </p:nvSpPr>
        <p:spPr bwMode="auto">
          <a:xfrm>
            <a:off x="10177463" y="2584450"/>
            <a:ext cx="327025" cy="30163"/>
          </a:xfrm>
          <a:custGeom>
            <a:avLst/>
            <a:gdLst>
              <a:gd name="T0" fmla="*/ 19 w 688"/>
              <a:gd name="T1" fmla="*/ 0 h 64"/>
              <a:gd name="T2" fmla="*/ 670 w 688"/>
              <a:gd name="T3" fmla="*/ 0 h 64"/>
              <a:gd name="T4" fmla="*/ 688 w 688"/>
              <a:gd name="T5" fmla="*/ 32 h 64"/>
              <a:gd name="T6" fmla="*/ 670 w 688"/>
              <a:gd name="T7" fmla="*/ 64 h 64"/>
              <a:gd name="T8" fmla="*/ 19 w 688"/>
              <a:gd name="T9" fmla="*/ 64 h 64"/>
              <a:gd name="T10" fmla="*/ 0 w 688"/>
              <a:gd name="T11" fmla="*/ 32 h 64"/>
              <a:gd name="T12" fmla="*/ 19 w 688"/>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688" h="64">
                <a:moveTo>
                  <a:pt x="19" y="0"/>
                </a:moveTo>
                <a:lnTo>
                  <a:pt x="670" y="0"/>
                </a:lnTo>
                <a:cubicBezTo>
                  <a:pt x="681" y="0"/>
                  <a:pt x="688" y="15"/>
                  <a:pt x="688" y="32"/>
                </a:cubicBezTo>
                <a:cubicBezTo>
                  <a:pt x="688" y="51"/>
                  <a:pt x="681" y="64"/>
                  <a:pt x="670" y="64"/>
                </a:cubicBezTo>
                <a:lnTo>
                  <a:pt x="19" y="64"/>
                </a:lnTo>
                <a:cubicBezTo>
                  <a:pt x="9" y="64"/>
                  <a:pt x="0" y="51"/>
                  <a:pt x="0" y="32"/>
                </a:cubicBezTo>
                <a:cubicBezTo>
                  <a:pt x="0" y="15"/>
                  <a:pt x="9" y="0"/>
                  <a:pt x="19" y="0"/>
                </a:cubicBezTo>
                <a:close/>
              </a:path>
            </a:pathLst>
          </a:custGeom>
          <a:solidFill>
            <a:srgbClr val="92D0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900">
              <a:latin typeface="Verdana" panose="020B0604030504040204" pitchFamily="34" charset="0"/>
              <a:ea typeface="Verdana" panose="020B0604030504040204" pitchFamily="34" charset="0"/>
            </a:endParaRPr>
          </a:p>
        </p:txBody>
      </p:sp>
      <p:sp>
        <p:nvSpPr>
          <p:cNvPr id="165" name="Freeform 249">
            <a:extLst>
              <a:ext uri="{FF2B5EF4-FFF2-40B4-BE49-F238E27FC236}">
                <a16:creationId xmlns:a16="http://schemas.microsoft.com/office/drawing/2014/main" id="{67F2A75E-CF39-4302-EBFA-36CFE563DAA9}"/>
              </a:ext>
            </a:extLst>
          </p:cNvPr>
          <p:cNvSpPr>
            <a:spLocks/>
          </p:cNvSpPr>
          <p:nvPr/>
        </p:nvSpPr>
        <p:spPr bwMode="auto">
          <a:xfrm>
            <a:off x="10177463" y="2897188"/>
            <a:ext cx="350838" cy="30163"/>
          </a:xfrm>
          <a:custGeom>
            <a:avLst/>
            <a:gdLst>
              <a:gd name="T0" fmla="*/ 40 w 736"/>
              <a:gd name="T1" fmla="*/ 0 h 64"/>
              <a:gd name="T2" fmla="*/ 697 w 736"/>
              <a:gd name="T3" fmla="*/ 0 h 64"/>
              <a:gd name="T4" fmla="*/ 736 w 736"/>
              <a:gd name="T5" fmla="*/ 32 h 64"/>
              <a:gd name="T6" fmla="*/ 697 w 736"/>
              <a:gd name="T7" fmla="*/ 64 h 64"/>
              <a:gd name="T8" fmla="*/ 40 w 736"/>
              <a:gd name="T9" fmla="*/ 64 h 64"/>
              <a:gd name="T10" fmla="*/ 0 w 736"/>
              <a:gd name="T11" fmla="*/ 32 h 64"/>
              <a:gd name="T12" fmla="*/ 40 w 736"/>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736" h="64">
                <a:moveTo>
                  <a:pt x="40" y="0"/>
                </a:moveTo>
                <a:lnTo>
                  <a:pt x="697" y="0"/>
                </a:lnTo>
                <a:cubicBezTo>
                  <a:pt x="719" y="0"/>
                  <a:pt x="736" y="15"/>
                  <a:pt x="736" y="32"/>
                </a:cubicBezTo>
                <a:cubicBezTo>
                  <a:pt x="736" y="50"/>
                  <a:pt x="719" y="64"/>
                  <a:pt x="697" y="64"/>
                </a:cubicBezTo>
                <a:lnTo>
                  <a:pt x="40" y="64"/>
                </a:lnTo>
                <a:cubicBezTo>
                  <a:pt x="18" y="64"/>
                  <a:pt x="0" y="50"/>
                  <a:pt x="0" y="32"/>
                </a:cubicBezTo>
                <a:cubicBezTo>
                  <a:pt x="0" y="15"/>
                  <a:pt x="18" y="0"/>
                  <a:pt x="40" y="0"/>
                </a:cubicBezTo>
                <a:close/>
              </a:path>
            </a:pathLst>
          </a:custGeom>
          <a:solidFill>
            <a:srgbClr val="00B0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900">
              <a:latin typeface="Verdana" panose="020B0604030504040204" pitchFamily="34" charset="0"/>
              <a:ea typeface="Verdana" panose="020B0604030504040204" pitchFamily="34" charset="0"/>
            </a:endParaRPr>
          </a:p>
        </p:txBody>
      </p:sp>
      <p:sp>
        <p:nvSpPr>
          <p:cNvPr id="166" name="Freeform 250">
            <a:extLst>
              <a:ext uri="{FF2B5EF4-FFF2-40B4-BE49-F238E27FC236}">
                <a16:creationId xmlns:a16="http://schemas.microsoft.com/office/drawing/2014/main" id="{D86C8C1C-CA2E-F1FF-566A-BFAD367808DD}"/>
              </a:ext>
            </a:extLst>
          </p:cNvPr>
          <p:cNvSpPr>
            <a:spLocks/>
          </p:cNvSpPr>
          <p:nvPr/>
        </p:nvSpPr>
        <p:spPr bwMode="auto">
          <a:xfrm>
            <a:off x="10177463" y="3201988"/>
            <a:ext cx="350838" cy="31750"/>
          </a:xfrm>
          <a:custGeom>
            <a:avLst/>
            <a:gdLst>
              <a:gd name="T0" fmla="*/ 40 w 736"/>
              <a:gd name="T1" fmla="*/ 0 h 64"/>
              <a:gd name="T2" fmla="*/ 697 w 736"/>
              <a:gd name="T3" fmla="*/ 0 h 64"/>
              <a:gd name="T4" fmla="*/ 736 w 736"/>
              <a:gd name="T5" fmla="*/ 32 h 64"/>
              <a:gd name="T6" fmla="*/ 697 w 736"/>
              <a:gd name="T7" fmla="*/ 64 h 64"/>
              <a:gd name="T8" fmla="*/ 40 w 736"/>
              <a:gd name="T9" fmla="*/ 64 h 64"/>
              <a:gd name="T10" fmla="*/ 0 w 736"/>
              <a:gd name="T11" fmla="*/ 32 h 64"/>
              <a:gd name="T12" fmla="*/ 40 w 736"/>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736" h="64">
                <a:moveTo>
                  <a:pt x="40" y="0"/>
                </a:moveTo>
                <a:lnTo>
                  <a:pt x="697" y="0"/>
                </a:lnTo>
                <a:cubicBezTo>
                  <a:pt x="719" y="0"/>
                  <a:pt x="736" y="15"/>
                  <a:pt x="736" y="32"/>
                </a:cubicBezTo>
                <a:cubicBezTo>
                  <a:pt x="736" y="50"/>
                  <a:pt x="719" y="64"/>
                  <a:pt x="697" y="64"/>
                </a:cubicBezTo>
                <a:lnTo>
                  <a:pt x="40" y="64"/>
                </a:lnTo>
                <a:cubicBezTo>
                  <a:pt x="18" y="64"/>
                  <a:pt x="0" y="50"/>
                  <a:pt x="0" y="32"/>
                </a:cubicBezTo>
                <a:cubicBezTo>
                  <a:pt x="0" y="15"/>
                  <a:pt x="18" y="0"/>
                  <a:pt x="40" y="0"/>
                </a:cubicBezTo>
                <a:close/>
              </a:path>
            </a:pathLst>
          </a:custGeom>
          <a:solidFill>
            <a:srgbClr val="00B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900">
              <a:latin typeface="Verdana" panose="020B0604030504040204" pitchFamily="34" charset="0"/>
              <a:ea typeface="Verdana" panose="020B0604030504040204" pitchFamily="34" charset="0"/>
            </a:endParaRPr>
          </a:p>
        </p:txBody>
      </p:sp>
      <p:sp>
        <p:nvSpPr>
          <p:cNvPr id="167" name="Freeform 261">
            <a:extLst>
              <a:ext uri="{FF2B5EF4-FFF2-40B4-BE49-F238E27FC236}">
                <a16:creationId xmlns:a16="http://schemas.microsoft.com/office/drawing/2014/main" id="{6EAB1A71-967D-28F4-4771-15F6FE73CE9F}"/>
              </a:ext>
            </a:extLst>
          </p:cNvPr>
          <p:cNvSpPr>
            <a:spLocks/>
          </p:cNvSpPr>
          <p:nvPr/>
        </p:nvSpPr>
        <p:spPr bwMode="auto">
          <a:xfrm>
            <a:off x="10177463" y="3500438"/>
            <a:ext cx="350838" cy="38100"/>
          </a:xfrm>
          <a:custGeom>
            <a:avLst/>
            <a:gdLst>
              <a:gd name="T0" fmla="*/ 40 w 736"/>
              <a:gd name="T1" fmla="*/ 0 h 80"/>
              <a:gd name="T2" fmla="*/ 697 w 736"/>
              <a:gd name="T3" fmla="*/ 0 h 80"/>
              <a:gd name="T4" fmla="*/ 736 w 736"/>
              <a:gd name="T5" fmla="*/ 40 h 80"/>
              <a:gd name="T6" fmla="*/ 697 w 736"/>
              <a:gd name="T7" fmla="*/ 80 h 80"/>
              <a:gd name="T8" fmla="*/ 40 w 736"/>
              <a:gd name="T9" fmla="*/ 80 h 80"/>
              <a:gd name="T10" fmla="*/ 0 w 736"/>
              <a:gd name="T11" fmla="*/ 40 h 80"/>
              <a:gd name="T12" fmla="*/ 40 w 736"/>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736" h="80">
                <a:moveTo>
                  <a:pt x="40" y="0"/>
                </a:moveTo>
                <a:lnTo>
                  <a:pt x="697" y="0"/>
                </a:lnTo>
                <a:cubicBezTo>
                  <a:pt x="719" y="0"/>
                  <a:pt x="736" y="19"/>
                  <a:pt x="736" y="40"/>
                </a:cubicBezTo>
                <a:cubicBezTo>
                  <a:pt x="736" y="63"/>
                  <a:pt x="719" y="80"/>
                  <a:pt x="697" y="80"/>
                </a:cubicBezTo>
                <a:lnTo>
                  <a:pt x="40" y="80"/>
                </a:lnTo>
                <a:cubicBezTo>
                  <a:pt x="18" y="80"/>
                  <a:pt x="0" y="63"/>
                  <a:pt x="0" y="40"/>
                </a:cubicBezTo>
                <a:cubicBezTo>
                  <a:pt x="0" y="19"/>
                  <a:pt x="18" y="0"/>
                  <a:pt x="40" y="0"/>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900">
              <a:latin typeface="Verdana" panose="020B0604030504040204" pitchFamily="34" charset="0"/>
              <a:ea typeface="Verdana" panose="020B0604030504040204" pitchFamily="34" charset="0"/>
            </a:endParaRPr>
          </a:p>
        </p:txBody>
      </p:sp>
      <p:sp>
        <p:nvSpPr>
          <p:cNvPr id="168" name="Freeform 278">
            <a:extLst>
              <a:ext uri="{FF2B5EF4-FFF2-40B4-BE49-F238E27FC236}">
                <a16:creationId xmlns:a16="http://schemas.microsoft.com/office/drawing/2014/main" id="{8C8B60C4-7EDA-1C1B-7D91-EC4C42F49C0B}"/>
              </a:ext>
            </a:extLst>
          </p:cNvPr>
          <p:cNvSpPr>
            <a:spLocks/>
          </p:cNvSpPr>
          <p:nvPr/>
        </p:nvSpPr>
        <p:spPr bwMode="auto">
          <a:xfrm>
            <a:off x="10177463" y="4102100"/>
            <a:ext cx="350838" cy="39688"/>
          </a:xfrm>
          <a:custGeom>
            <a:avLst/>
            <a:gdLst>
              <a:gd name="T0" fmla="*/ 40 w 736"/>
              <a:gd name="T1" fmla="*/ 0 h 80"/>
              <a:gd name="T2" fmla="*/ 697 w 736"/>
              <a:gd name="T3" fmla="*/ 0 h 80"/>
              <a:gd name="T4" fmla="*/ 736 w 736"/>
              <a:gd name="T5" fmla="*/ 40 h 80"/>
              <a:gd name="T6" fmla="*/ 697 w 736"/>
              <a:gd name="T7" fmla="*/ 80 h 80"/>
              <a:gd name="T8" fmla="*/ 40 w 736"/>
              <a:gd name="T9" fmla="*/ 80 h 80"/>
              <a:gd name="T10" fmla="*/ 0 w 736"/>
              <a:gd name="T11" fmla="*/ 40 h 80"/>
              <a:gd name="T12" fmla="*/ 40 w 736"/>
              <a:gd name="T13" fmla="*/ 0 h 80"/>
            </a:gdLst>
            <a:ahLst/>
            <a:cxnLst>
              <a:cxn ang="0">
                <a:pos x="T0" y="T1"/>
              </a:cxn>
              <a:cxn ang="0">
                <a:pos x="T2" y="T3"/>
              </a:cxn>
              <a:cxn ang="0">
                <a:pos x="T4" y="T5"/>
              </a:cxn>
              <a:cxn ang="0">
                <a:pos x="T6" y="T7"/>
              </a:cxn>
              <a:cxn ang="0">
                <a:pos x="T8" y="T9"/>
              </a:cxn>
              <a:cxn ang="0">
                <a:pos x="T10" y="T11"/>
              </a:cxn>
              <a:cxn ang="0">
                <a:pos x="T12" y="T13"/>
              </a:cxn>
            </a:cxnLst>
            <a:rect l="0" t="0" r="r" b="b"/>
            <a:pathLst>
              <a:path w="736" h="80">
                <a:moveTo>
                  <a:pt x="40" y="0"/>
                </a:moveTo>
                <a:lnTo>
                  <a:pt x="697" y="0"/>
                </a:lnTo>
                <a:cubicBezTo>
                  <a:pt x="719" y="0"/>
                  <a:pt x="736" y="19"/>
                  <a:pt x="736" y="40"/>
                </a:cubicBezTo>
                <a:cubicBezTo>
                  <a:pt x="736" y="63"/>
                  <a:pt x="719" y="80"/>
                  <a:pt x="697" y="80"/>
                </a:cubicBezTo>
                <a:lnTo>
                  <a:pt x="40" y="80"/>
                </a:lnTo>
                <a:cubicBezTo>
                  <a:pt x="18" y="80"/>
                  <a:pt x="0" y="63"/>
                  <a:pt x="0" y="40"/>
                </a:cubicBezTo>
                <a:cubicBezTo>
                  <a:pt x="0" y="19"/>
                  <a:pt x="18" y="0"/>
                  <a:pt x="40" y="0"/>
                </a:cubicBezTo>
                <a:close/>
              </a:path>
            </a:pathLst>
          </a:custGeom>
          <a:solidFill>
            <a:srgbClr val="FFB9D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900">
              <a:latin typeface="Verdana" panose="020B0604030504040204" pitchFamily="34" charset="0"/>
              <a:ea typeface="Verdana" panose="020B0604030504040204" pitchFamily="34" charset="0"/>
            </a:endParaRPr>
          </a:p>
        </p:txBody>
      </p:sp>
      <p:sp>
        <p:nvSpPr>
          <p:cNvPr id="169" name="Freeform 279">
            <a:extLst>
              <a:ext uri="{FF2B5EF4-FFF2-40B4-BE49-F238E27FC236}">
                <a16:creationId xmlns:a16="http://schemas.microsoft.com/office/drawing/2014/main" id="{1A40E1BE-B948-95E3-D6B3-223FB9AA26FF}"/>
              </a:ext>
            </a:extLst>
          </p:cNvPr>
          <p:cNvSpPr>
            <a:spLocks/>
          </p:cNvSpPr>
          <p:nvPr/>
        </p:nvSpPr>
        <p:spPr bwMode="auto">
          <a:xfrm>
            <a:off x="10180638" y="4411663"/>
            <a:ext cx="350838" cy="30163"/>
          </a:xfrm>
          <a:custGeom>
            <a:avLst/>
            <a:gdLst>
              <a:gd name="T0" fmla="*/ 40 w 736"/>
              <a:gd name="T1" fmla="*/ 0 h 64"/>
              <a:gd name="T2" fmla="*/ 697 w 736"/>
              <a:gd name="T3" fmla="*/ 0 h 64"/>
              <a:gd name="T4" fmla="*/ 736 w 736"/>
              <a:gd name="T5" fmla="*/ 32 h 64"/>
              <a:gd name="T6" fmla="*/ 697 w 736"/>
              <a:gd name="T7" fmla="*/ 64 h 64"/>
              <a:gd name="T8" fmla="*/ 40 w 736"/>
              <a:gd name="T9" fmla="*/ 64 h 64"/>
              <a:gd name="T10" fmla="*/ 0 w 736"/>
              <a:gd name="T11" fmla="*/ 32 h 64"/>
              <a:gd name="T12" fmla="*/ 40 w 736"/>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736" h="64">
                <a:moveTo>
                  <a:pt x="40" y="0"/>
                </a:moveTo>
                <a:lnTo>
                  <a:pt x="697" y="0"/>
                </a:lnTo>
                <a:cubicBezTo>
                  <a:pt x="719" y="0"/>
                  <a:pt x="736" y="15"/>
                  <a:pt x="736" y="32"/>
                </a:cubicBezTo>
                <a:cubicBezTo>
                  <a:pt x="736" y="50"/>
                  <a:pt x="719" y="64"/>
                  <a:pt x="697" y="64"/>
                </a:cubicBezTo>
                <a:lnTo>
                  <a:pt x="40" y="64"/>
                </a:lnTo>
                <a:cubicBezTo>
                  <a:pt x="18" y="64"/>
                  <a:pt x="0" y="50"/>
                  <a:pt x="0" y="32"/>
                </a:cubicBezTo>
                <a:cubicBezTo>
                  <a:pt x="0" y="15"/>
                  <a:pt x="18" y="0"/>
                  <a:pt x="40" y="0"/>
                </a:cubicBezTo>
                <a:close/>
              </a:path>
            </a:pathLst>
          </a:custGeom>
          <a:solidFill>
            <a:srgbClr val="00206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900">
              <a:latin typeface="Verdana" panose="020B0604030504040204" pitchFamily="34" charset="0"/>
              <a:ea typeface="Verdana" panose="020B0604030504040204" pitchFamily="34" charset="0"/>
            </a:endParaRPr>
          </a:p>
        </p:txBody>
      </p:sp>
      <p:sp>
        <p:nvSpPr>
          <p:cNvPr id="170" name="Freeform 280">
            <a:extLst>
              <a:ext uri="{FF2B5EF4-FFF2-40B4-BE49-F238E27FC236}">
                <a16:creationId xmlns:a16="http://schemas.microsoft.com/office/drawing/2014/main" id="{9E4D2E0B-3CB6-C96F-CE4D-71FEFF3E53E3}"/>
              </a:ext>
            </a:extLst>
          </p:cNvPr>
          <p:cNvSpPr>
            <a:spLocks/>
          </p:cNvSpPr>
          <p:nvPr/>
        </p:nvSpPr>
        <p:spPr bwMode="auto">
          <a:xfrm>
            <a:off x="10180638" y="4411663"/>
            <a:ext cx="350838" cy="30163"/>
          </a:xfrm>
          <a:custGeom>
            <a:avLst/>
            <a:gdLst>
              <a:gd name="T0" fmla="*/ 40 w 736"/>
              <a:gd name="T1" fmla="*/ 0 h 64"/>
              <a:gd name="T2" fmla="*/ 697 w 736"/>
              <a:gd name="T3" fmla="*/ 0 h 64"/>
              <a:gd name="T4" fmla="*/ 736 w 736"/>
              <a:gd name="T5" fmla="*/ 32 h 64"/>
              <a:gd name="T6" fmla="*/ 697 w 736"/>
              <a:gd name="T7" fmla="*/ 64 h 64"/>
              <a:gd name="T8" fmla="*/ 40 w 736"/>
              <a:gd name="T9" fmla="*/ 64 h 64"/>
              <a:gd name="T10" fmla="*/ 0 w 736"/>
              <a:gd name="T11" fmla="*/ 32 h 64"/>
              <a:gd name="T12" fmla="*/ 40 w 736"/>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736" h="64">
                <a:moveTo>
                  <a:pt x="40" y="0"/>
                </a:moveTo>
                <a:lnTo>
                  <a:pt x="697" y="0"/>
                </a:lnTo>
                <a:cubicBezTo>
                  <a:pt x="719" y="0"/>
                  <a:pt x="736" y="15"/>
                  <a:pt x="736" y="32"/>
                </a:cubicBezTo>
                <a:cubicBezTo>
                  <a:pt x="736" y="50"/>
                  <a:pt x="719" y="64"/>
                  <a:pt x="697" y="64"/>
                </a:cubicBezTo>
                <a:lnTo>
                  <a:pt x="40" y="64"/>
                </a:lnTo>
                <a:cubicBezTo>
                  <a:pt x="18" y="64"/>
                  <a:pt x="0" y="50"/>
                  <a:pt x="0" y="32"/>
                </a:cubicBezTo>
                <a:cubicBezTo>
                  <a:pt x="0" y="15"/>
                  <a:pt x="18" y="0"/>
                  <a:pt x="40" y="0"/>
                </a:cubicBezTo>
                <a:close/>
              </a:path>
            </a:pathLst>
          </a:custGeom>
          <a:solidFill>
            <a:srgbClr val="FF0000"/>
          </a:solidFill>
          <a:ln w="38100" cap="flat">
            <a:noFill/>
            <a:prstDash val="solid"/>
            <a:bevel/>
            <a:headEnd/>
            <a:tailEnd/>
          </a:ln>
        </p:spPr>
        <p:txBody>
          <a:bodyPr vert="horz" wrap="square" lIns="91440" tIns="45720" rIns="91440" bIns="45720" numCol="1" anchor="t" anchorCtr="0" compatLnSpc="1">
            <a:prstTxWarp prst="textNoShape">
              <a:avLst/>
            </a:prstTxWarp>
          </a:bodyPr>
          <a:lstStyle/>
          <a:p>
            <a:endParaRPr lang="en-GB" sz="900">
              <a:latin typeface="Verdana" panose="020B0604030504040204" pitchFamily="34" charset="0"/>
              <a:ea typeface="Verdana" panose="020B0604030504040204" pitchFamily="34" charset="0"/>
            </a:endParaRPr>
          </a:p>
        </p:txBody>
      </p:sp>
      <p:sp>
        <p:nvSpPr>
          <p:cNvPr id="171" name="Rectangle 224">
            <a:extLst>
              <a:ext uri="{FF2B5EF4-FFF2-40B4-BE49-F238E27FC236}">
                <a16:creationId xmlns:a16="http://schemas.microsoft.com/office/drawing/2014/main" id="{4466488E-D718-3BF5-E9D8-3BA76A86EC67}"/>
              </a:ext>
            </a:extLst>
          </p:cNvPr>
          <p:cNvSpPr>
            <a:spLocks noChangeArrowheads="1"/>
          </p:cNvSpPr>
          <p:nvPr/>
        </p:nvSpPr>
        <p:spPr bwMode="auto">
          <a:xfrm>
            <a:off x="10574656" y="1884363"/>
            <a:ext cx="495328" cy="1384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2015-16</a:t>
            </a:r>
            <a:endParaRPr kumimoji="0" lang="en-US" altLang="en-US" sz="9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72" name="Rectangle 225">
            <a:extLst>
              <a:ext uri="{FF2B5EF4-FFF2-40B4-BE49-F238E27FC236}">
                <a16:creationId xmlns:a16="http://schemas.microsoft.com/office/drawing/2014/main" id="{9E76FBD1-12F2-52BE-3D1C-7E25D8DD4C7B}"/>
              </a:ext>
            </a:extLst>
          </p:cNvPr>
          <p:cNvSpPr>
            <a:spLocks noChangeArrowheads="1"/>
          </p:cNvSpPr>
          <p:nvPr/>
        </p:nvSpPr>
        <p:spPr bwMode="auto">
          <a:xfrm>
            <a:off x="10787381" y="1884363"/>
            <a:ext cx="52900" cy="1384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Verdana" panose="020B0604030504040204" pitchFamily="34" charset="0"/>
                <a:ea typeface="Verdana" panose="020B0604030504040204" pitchFamily="34" charset="0"/>
              </a:rPr>
              <a:t>-</a:t>
            </a:r>
            <a:endParaRPr kumimoji="0" lang="en-US" altLang="en-US" sz="9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73" name="Rectangle 229">
            <a:extLst>
              <a:ext uri="{FF2B5EF4-FFF2-40B4-BE49-F238E27FC236}">
                <a16:creationId xmlns:a16="http://schemas.microsoft.com/office/drawing/2014/main" id="{127F7C07-75AA-40A6-F726-8A09A81E573F}"/>
              </a:ext>
            </a:extLst>
          </p:cNvPr>
          <p:cNvSpPr>
            <a:spLocks noChangeArrowheads="1"/>
          </p:cNvSpPr>
          <p:nvPr/>
        </p:nvSpPr>
        <p:spPr bwMode="auto">
          <a:xfrm>
            <a:off x="10574656" y="2197100"/>
            <a:ext cx="495328" cy="1384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2016-17</a:t>
            </a:r>
            <a:endParaRPr kumimoji="0" lang="en-US" altLang="en-US" sz="9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74" name="Rectangle 234">
            <a:extLst>
              <a:ext uri="{FF2B5EF4-FFF2-40B4-BE49-F238E27FC236}">
                <a16:creationId xmlns:a16="http://schemas.microsoft.com/office/drawing/2014/main" id="{E085EB4B-F636-59DE-961B-213C679BDC02}"/>
              </a:ext>
            </a:extLst>
          </p:cNvPr>
          <p:cNvSpPr>
            <a:spLocks noChangeArrowheads="1"/>
          </p:cNvSpPr>
          <p:nvPr/>
        </p:nvSpPr>
        <p:spPr bwMode="auto">
          <a:xfrm>
            <a:off x="10574656" y="2511425"/>
            <a:ext cx="495328" cy="1384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2017-18</a:t>
            </a:r>
            <a:endParaRPr kumimoji="0" lang="en-US" altLang="en-US" sz="9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75" name="Rectangle 239">
            <a:extLst>
              <a:ext uri="{FF2B5EF4-FFF2-40B4-BE49-F238E27FC236}">
                <a16:creationId xmlns:a16="http://schemas.microsoft.com/office/drawing/2014/main" id="{51BBB137-3E1B-878E-0DBF-C44BA6D8C9D5}"/>
              </a:ext>
            </a:extLst>
          </p:cNvPr>
          <p:cNvSpPr>
            <a:spLocks noChangeArrowheads="1"/>
          </p:cNvSpPr>
          <p:nvPr/>
        </p:nvSpPr>
        <p:spPr bwMode="auto">
          <a:xfrm>
            <a:off x="10574656" y="2833688"/>
            <a:ext cx="495328" cy="1384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2018-19</a:t>
            </a:r>
            <a:endParaRPr kumimoji="0" lang="en-US" altLang="en-US" sz="9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76" name="Rectangle 253">
            <a:extLst>
              <a:ext uri="{FF2B5EF4-FFF2-40B4-BE49-F238E27FC236}">
                <a16:creationId xmlns:a16="http://schemas.microsoft.com/office/drawing/2014/main" id="{DDC9B4B2-E387-5FD8-F368-D01B134E7BB3}"/>
              </a:ext>
            </a:extLst>
          </p:cNvPr>
          <p:cNvSpPr>
            <a:spLocks noChangeArrowheads="1"/>
          </p:cNvSpPr>
          <p:nvPr/>
        </p:nvSpPr>
        <p:spPr bwMode="auto">
          <a:xfrm>
            <a:off x="10574656" y="3143250"/>
            <a:ext cx="495328" cy="1384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2019-20</a:t>
            </a:r>
            <a:endParaRPr kumimoji="0" lang="en-US" altLang="en-US" sz="9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77" name="Rectangle 258">
            <a:extLst>
              <a:ext uri="{FF2B5EF4-FFF2-40B4-BE49-F238E27FC236}">
                <a16:creationId xmlns:a16="http://schemas.microsoft.com/office/drawing/2014/main" id="{AAFD5807-C035-513B-04E8-B914CF7FB33D}"/>
              </a:ext>
            </a:extLst>
          </p:cNvPr>
          <p:cNvSpPr>
            <a:spLocks noChangeArrowheads="1"/>
          </p:cNvSpPr>
          <p:nvPr/>
        </p:nvSpPr>
        <p:spPr bwMode="auto">
          <a:xfrm>
            <a:off x="10574656" y="3438525"/>
            <a:ext cx="495328" cy="1384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2020-21</a:t>
            </a:r>
            <a:endParaRPr kumimoji="0" lang="en-US" altLang="en-US" sz="9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78" name="Rectangle 264">
            <a:extLst>
              <a:ext uri="{FF2B5EF4-FFF2-40B4-BE49-F238E27FC236}">
                <a16:creationId xmlns:a16="http://schemas.microsoft.com/office/drawing/2014/main" id="{86DC7FA3-265F-CB39-87AB-90D000C44EDB}"/>
              </a:ext>
            </a:extLst>
          </p:cNvPr>
          <p:cNvSpPr>
            <a:spLocks noChangeArrowheads="1"/>
          </p:cNvSpPr>
          <p:nvPr/>
        </p:nvSpPr>
        <p:spPr bwMode="auto">
          <a:xfrm>
            <a:off x="10574656" y="3749675"/>
            <a:ext cx="495328" cy="1384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2021-22</a:t>
            </a:r>
            <a:endParaRPr kumimoji="0" lang="en-US" altLang="en-US" sz="9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79" name="Rectangle 270">
            <a:extLst>
              <a:ext uri="{FF2B5EF4-FFF2-40B4-BE49-F238E27FC236}">
                <a16:creationId xmlns:a16="http://schemas.microsoft.com/office/drawing/2014/main" id="{408E7489-B7EF-A03E-98AA-593D7DA31BEF}"/>
              </a:ext>
            </a:extLst>
          </p:cNvPr>
          <p:cNvSpPr>
            <a:spLocks noChangeArrowheads="1"/>
          </p:cNvSpPr>
          <p:nvPr/>
        </p:nvSpPr>
        <p:spPr bwMode="auto">
          <a:xfrm>
            <a:off x="10574656" y="4054475"/>
            <a:ext cx="495328" cy="1384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2022-23</a:t>
            </a:r>
            <a:endParaRPr kumimoji="0" lang="en-US" altLang="en-US" sz="9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80" name="Rectangle 275">
            <a:extLst>
              <a:ext uri="{FF2B5EF4-FFF2-40B4-BE49-F238E27FC236}">
                <a16:creationId xmlns:a16="http://schemas.microsoft.com/office/drawing/2014/main" id="{A6AB3CF9-B1D3-04E5-A100-446C44211C82}"/>
              </a:ext>
            </a:extLst>
          </p:cNvPr>
          <p:cNvSpPr>
            <a:spLocks noChangeArrowheads="1"/>
          </p:cNvSpPr>
          <p:nvPr/>
        </p:nvSpPr>
        <p:spPr bwMode="auto">
          <a:xfrm>
            <a:off x="10574656" y="4364038"/>
            <a:ext cx="495328" cy="1384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2023-24</a:t>
            </a:r>
            <a:endParaRPr kumimoji="0" lang="en-US" altLang="en-US" sz="9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81" name="Rectangle 283">
            <a:extLst>
              <a:ext uri="{FF2B5EF4-FFF2-40B4-BE49-F238E27FC236}">
                <a16:creationId xmlns:a16="http://schemas.microsoft.com/office/drawing/2014/main" id="{DFA9C502-7723-AB33-8E1B-EC45D8E4EDA1}"/>
              </a:ext>
            </a:extLst>
          </p:cNvPr>
          <p:cNvSpPr>
            <a:spLocks noChangeArrowheads="1"/>
          </p:cNvSpPr>
          <p:nvPr/>
        </p:nvSpPr>
        <p:spPr bwMode="auto">
          <a:xfrm>
            <a:off x="10574656" y="4660900"/>
            <a:ext cx="495328" cy="1384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rPr>
              <a:t>2024-25</a:t>
            </a:r>
            <a:endParaRPr kumimoji="0" lang="en-US" altLang="en-US" sz="9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82" name="Freeform 286">
            <a:extLst>
              <a:ext uri="{FF2B5EF4-FFF2-40B4-BE49-F238E27FC236}">
                <a16:creationId xmlns:a16="http://schemas.microsoft.com/office/drawing/2014/main" id="{1D7DCB78-D93A-E2C1-7712-FAEE1813585C}"/>
              </a:ext>
            </a:extLst>
          </p:cNvPr>
          <p:cNvSpPr>
            <a:spLocks/>
          </p:cNvSpPr>
          <p:nvPr/>
        </p:nvSpPr>
        <p:spPr bwMode="auto">
          <a:xfrm>
            <a:off x="10180638" y="4732338"/>
            <a:ext cx="350838" cy="30163"/>
          </a:xfrm>
          <a:custGeom>
            <a:avLst/>
            <a:gdLst>
              <a:gd name="T0" fmla="*/ 40 w 736"/>
              <a:gd name="T1" fmla="*/ 0 h 64"/>
              <a:gd name="T2" fmla="*/ 697 w 736"/>
              <a:gd name="T3" fmla="*/ 0 h 64"/>
              <a:gd name="T4" fmla="*/ 736 w 736"/>
              <a:gd name="T5" fmla="*/ 32 h 64"/>
              <a:gd name="T6" fmla="*/ 697 w 736"/>
              <a:gd name="T7" fmla="*/ 64 h 64"/>
              <a:gd name="T8" fmla="*/ 40 w 736"/>
              <a:gd name="T9" fmla="*/ 64 h 64"/>
              <a:gd name="T10" fmla="*/ 0 w 736"/>
              <a:gd name="T11" fmla="*/ 32 h 64"/>
              <a:gd name="T12" fmla="*/ 40 w 736"/>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736" h="64">
                <a:moveTo>
                  <a:pt x="40" y="0"/>
                </a:moveTo>
                <a:lnTo>
                  <a:pt x="697" y="0"/>
                </a:lnTo>
                <a:cubicBezTo>
                  <a:pt x="719" y="0"/>
                  <a:pt x="736" y="15"/>
                  <a:pt x="736" y="32"/>
                </a:cubicBezTo>
                <a:cubicBezTo>
                  <a:pt x="736" y="50"/>
                  <a:pt x="719" y="64"/>
                  <a:pt x="697" y="64"/>
                </a:cubicBezTo>
                <a:lnTo>
                  <a:pt x="40" y="64"/>
                </a:lnTo>
                <a:cubicBezTo>
                  <a:pt x="18" y="64"/>
                  <a:pt x="0" y="50"/>
                  <a:pt x="0" y="32"/>
                </a:cubicBezTo>
                <a:cubicBezTo>
                  <a:pt x="0" y="15"/>
                  <a:pt x="18" y="0"/>
                  <a:pt x="40" y="0"/>
                </a:cubicBezTo>
                <a:close/>
              </a:path>
            </a:pathLst>
          </a:custGeom>
          <a:solidFill>
            <a:srgbClr val="00206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900">
              <a:latin typeface="Verdana" panose="020B0604030504040204" pitchFamily="34" charset="0"/>
              <a:ea typeface="Verdana" panose="020B0604030504040204" pitchFamily="34" charset="0"/>
            </a:endParaRPr>
          </a:p>
        </p:txBody>
      </p:sp>
      <p:sp>
        <p:nvSpPr>
          <p:cNvPr id="183" name="Freeform 287">
            <a:extLst>
              <a:ext uri="{FF2B5EF4-FFF2-40B4-BE49-F238E27FC236}">
                <a16:creationId xmlns:a16="http://schemas.microsoft.com/office/drawing/2014/main" id="{FC4F7D46-F006-0528-FC01-C728E7F2E136}"/>
              </a:ext>
            </a:extLst>
          </p:cNvPr>
          <p:cNvSpPr>
            <a:spLocks/>
          </p:cNvSpPr>
          <p:nvPr/>
        </p:nvSpPr>
        <p:spPr bwMode="auto">
          <a:xfrm>
            <a:off x="10180638" y="4732338"/>
            <a:ext cx="350838" cy="30163"/>
          </a:xfrm>
          <a:custGeom>
            <a:avLst/>
            <a:gdLst>
              <a:gd name="T0" fmla="*/ 40 w 736"/>
              <a:gd name="T1" fmla="*/ 0 h 64"/>
              <a:gd name="T2" fmla="*/ 697 w 736"/>
              <a:gd name="T3" fmla="*/ 0 h 64"/>
              <a:gd name="T4" fmla="*/ 736 w 736"/>
              <a:gd name="T5" fmla="*/ 32 h 64"/>
              <a:gd name="T6" fmla="*/ 697 w 736"/>
              <a:gd name="T7" fmla="*/ 64 h 64"/>
              <a:gd name="T8" fmla="*/ 40 w 736"/>
              <a:gd name="T9" fmla="*/ 64 h 64"/>
              <a:gd name="T10" fmla="*/ 0 w 736"/>
              <a:gd name="T11" fmla="*/ 32 h 64"/>
              <a:gd name="T12" fmla="*/ 40 w 736"/>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736" h="64">
                <a:moveTo>
                  <a:pt x="40" y="0"/>
                </a:moveTo>
                <a:lnTo>
                  <a:pt x="697" y="0"/>
                </a:lnTo>
                <a:cubicBezTo>
                  <a:pt x="719" y="0"/>
                  <a:pt x="736" y="15"/>
                  <a:pt x="736" y="32"/>
                </a:cubicBezTo>
                <a:cubicBezTo>
                  <a:pt x="736" y="50"/>
                  <a:pt x="719" y="64"/>
                  <a:pt x="697" y="64"/>
                </a:cubicBezTo>
                <a:lnTo>
                  <a:pt x="40" y="64"/>
                </a:lnTo>
                <a:cubicBezTo>
                  <a:pt x="18" y="64"/>
                  <a:pt x="0" y="50"/>
                  <a:pt x="0" y="32"/>
                </a:cubicBezTo>
                <a:cubicBezTo>
                  <a:pt x="0" y="15"/>
                  <a:pt x="18" y="0"/>
                  <a:pt x="40" y="0"/>
                </a:cubicBezTo>
                <a:close/>
              </a:path>
            </a:pathLst>
          </a:custGeom>
          <a:noFill/>
          <a:ln w="38100" cap="flat">
            <a:no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900">
              <a:latin typeface="Verdana" panose="020B0604030504040204" pitchFamily="34" charset="0"/>
              <a:ea typeface="Verdana" panose="020B0604030504040204" pitchFamily="34" charset="0"/>
            </a:endParaRPr>
          </a:p>
        </p:txBody>
      </p:sp>
      <p:sp>
        <p:nvSpPr>
          <p:cNvPr id="184" name="Freeform 267">
            <a:extLst>
              <a:ext uri="{FF2B5EF4-FFF2-40B4-BE49-F238E27FC236}">
                <a16:creationId xmlns:a16="http://schemas.microsoft.com/office/drawing/2014/main" id="{129B8B70-FB8F-D503-7D8F-5EDED4AC3AA8}"/>
              </a:ext>
            </a:extLst>
          </p:cNvPr>
          <p:cNvSpPr>
            <a:spLocks/>
          </p:cNvSpPr>
          <p:nvPr/>
        </p:nvSpPr>
        <p:spPr bwMode="auto">
          <a:xfrm>
            <a:off x="10180638" y="3824288"/>
            <a:ext cx="350838" cy="0"/>
          </a:xfrm>
          <a:custGeom>
            <a:avLst/>
            <a:gdLst>
              <a:gd name="T0" fmla="*/ 40 w 736"/>
              <a:gd name="T1" fmla="*/ 697 w 736"/>
              <a:gd name="T2" fmla="*/ 736 w 736"/>
              <a:gd name="T3" fmla="*/ 697 w 736"/>
              <a:gd name="T4" fmla="*/ 40 w 736"/>
              <a:gd name="T5" fmla="*/ 0 w 736"/>
              <a:gd name="T6" fmla="*/ 40 w 736"/>
            </a:gdLst>
            <a:ahLst/>
            <a:cxnLst>
              <a:cxn ang="0">
                <a:pos x="T0" y="0"/>
              </a:cxn>
              <a:cxn ang="0">
                <a:pos x="T1" y="0"/>
              </a:cxn>
              <a:cxn ang="0">
                <a:pos x="T2" y="0"/>
              </a:cxn>
              <a:cxn ang="0">
                <a:pos x="T3" y="0"/>
              </a:cxn>
              <a:cxn ang="0">
                <a:pos x="T4" y="0"/>
              </a:cxn>
              <a:cxn ang="0">
                <a:pos x="T5" y="0"/>
              </a:cxn>
              <a:cxn ang="0">
                <a:pos x="T6" y="0"/>
              </a:cxn>
            </a:cxnLst>
            <a:rect l="0" t="0" r="r" b="b"/>
            <a:pathLst>
              <a:path w="736">
                <a:moveTo>
                  <a:pt x="40" y="0"/>
                </a:moveTo>
                <a:lnTo>
                  <a:pt x="697" y="0"/>
                </a:lnTo>
                <a:cubicBezTo>
                  <a:pt x="719" y="0"/>
                  <a:pt x="736" y="0"/>
                  <a:pt x="736" y="0"/>
                </a:cubicBezTo>
                <a:cubicBezTo>
                  <a:pt x="736" y="0"/>
                  <a:pt x="719" y="0"/>
                  <a:pt x="697" y="0"/>
                </a:cubicBezTo>
                <a:lnTo>
                  <a:pt x="40" y="0"/>
                </a:lnTo>
                <a:cubicBezTo>
                  <a:pt x="18" y="0"/>
                  <a:pt x="0" y="0"/>
                  <a:pt x="0" y="0"/>
                </a:cubicBezTo>
                <a:cubicBezTo>
                  <a:pt x="0" y="0"/>
                  <a:pt x="18" y="0"/>
                  <a:pt x="40" y="0"/>
                </a:cubicBezTo>
                <a:close/>
              </a:path>
            </a:pathLst>
          </a:custGeom>
          <a:noFill/>
          <a:ln w="38100" cap="flat">
            <a:solidFill>
              <a:srgbClr val="CC00FF"/>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900">
              <a:latin typeface="Verdana" panose="020B0604030504040204" pitchFamily="34" charset="0"/>
              <a:ea typeface="Verdana" panose="020B0604030504040204" pitchFamily="34" charset="0"/>
            </a:endParaRPr>
          </a:p>
        </p:txBody>
      </p:sp>
      <p:sp>
        <p:nvSpPr>
          <p:cNvPr id="186" name="Rectangle 210">
            <a:extLst>
              <a:ext uri="{FF2B5EF4-FFF2-40B4-BE49-F238E27FC236}">
                <a16:creationId xmlns:a16="http://schemas.microsoft.com/office/drawing/2014/main" id="{8FCDAC5B-E628-096B-9C8C-DD22D366F08D}"/>
              </a:ext>
            </a:extLst>
          </p:cNvPr>
          <p:cNvSpPr>
            <a:spLocks noChangeArrowheads="1"/>
          </p:cNvSpPr>
          <p:nvPr/>
        </p:nvSpPr>
        <p:spPr bwMode="auto">
          <a:xfrm>
            <a:off x="8553451" y="5315268"/>
            <a:ext cx="130003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rgbClr val="595959"/>
                </a:solidFill>
                <a:effectLst/>
                <a:latin typeface="Verdana" panose="020B0604030504040204" pitchFamily="34" charset="0"/>
              </a:rPr>
              <a:t>Post-recruitment</a:t>
            </a:r>
            <a:endParaRPr kumimoji="0" lang="en-US" altLang="en-US" sz="1200" b="0" i="1" u="none" strike="noStrike" cap="none" normalizeH="0" baseline="0" dirty="0">
              <a:ln>
                <a:noFill/>
              </a:ln>
              <a:solidFill>
                <a:schemeClr val="tx1"/>
              </a:solidFill>
              <a:effectLst/>
            </a:endParaRPr>
          </a:p>
        </p:txBody>
      </p:sp>
      <p:sp>
        <p:nvSpPr>
          <p:cNvPr id="187" name="TextBox 186">
            <a:extLst>
              <a:ext uri="{FF2B5EF4-FFF2-40B4-BE49-F238E27FC236}">
                <a16:creationId xmlns:a16="http://schemas.microsoft.com/office/drawing/2014/main" id="{B5A5CE2E-DB03-7522-CF0E-8EA3DC7A871C}"/>
              </a:ext>
            </a:extLst>
          </p:cNvPr>
          <p:cNvSpPr txBox="1"/>
          <p:nvPr/>
        </p:nvSpPr>
        <p:spPr>
          <a:xfrm>
            <a:off x="4613562" y="623455"/>
            <a:ext cx="1199367" cy="384721"/>
          </a:xfrm>
          <a:prstGeom prst="rect">
            <a:avLst/>
          </a:prstGeom>
          <a:noFill/>
        </p:spPr>
        <p:txBody>
          <a:bodyPr wrap="none" rtlCol="0">
            <a:spAutoFit/>
          </a:bodyPr>
          <a:lstStyle/>
          <a:p>
            <a:r>
              <a:rPr lang="en-GB" sz="1900" b="1" dirty="0">
                <a:latin typeface="Verdana" panose="020B0604030504040204" pitchFamily="34" charset="0"/>
                <a:ea typeface="Verdana" panose="020B0604030504040204" pitchFamily="34" charset="0"/>
              </a:rPr>
              <a:t>Biology</a:t>
            </a:r>
          </a:p>
        </p:txBody>
      </p:sp>
      <p:sp>
        <p:nvSpPr>
          <p:cNvPr id="190" name="Rectangular Callout 41">
            <a:extLst>
              <a:ext uri="{FF2B5EF4-FFF2-40B4-BE49-F238E27FC236}">
                <a16:creationId xmlns:a16="http://schemas.microsoft.com/office/drawing/2014/main" id="{6C639CC3-9C49-9391-D3A2-B125F6866717}"/>
              </a:ext>
            </a:extLst>
          </p:cNvPr>
          <p:cNvSpPr/>
          <p:nvPr/>
        </p:nvSpPr>
        <p:spPr>
          <a:xfrm>
            <a:off x="2338658" y="2647951"/>
            <a:ext cx="3157267" cy="1190624"/>
          </a:xfrm>
          <a:prstGeom prst="wedgeRectCallout">
            <a:avLst>
              <a:gd name="adj1" fmla="val 29724"/>
              <a:gd name="adj2" fmla="val 63632"/>
            </a:avLst>
          </a:prstGeom>
          <a:solidFill>
            <a:srgbClr val="FFFFCC"/>
          </a:solidFill>
          <a:ln w="19050">
            <a:noFill/>
          </a:ln>
          <a:effectLst>
            <a:outerShdw blurRad="50800" dist="38100" dir="2700000" algn="tl" rotWithShape="0">
              <a:prstClr val="black">
                <a:alpha val="40000"/>
              </a:prstClr>
            </a:outerShdw>
          </a:effectLst>
        </p:spPr>
        <p:txBody>
          <a:bodyPr lIns="72009" tIns="144000" rIns="72009" bIns="36005" rtlCol="0" anchor="t" anchorCtr="0">
            <a:noAutofit/>
          </a:bodyPr>
          <a:lstStyle/>
          <a:p>
            <a:pPr marL="85725">
              <a:defRPr/>
            </a:pPr>
            <a:r>
              <a:rPr lang="en-GB" sz="2000" dirty="0">
                <a:latin typeface="Verdana" panose="020B0604030504040204" pitchFamily="34" charset="0"/>
                <a:ea typeface="Verdana" panose="020B0604030504040204" pitchFamily="34" charset="0"/>
              </a:rPr>
              <a:t>Likely to exceed 1,200</a:t>
            </a:r>
          </a:p>
          <a:p>
            <a:pPr marL="85725">
              <a:defRPr/>
            </a:pPr>
            <a:r>
              <a:rPr lang="en-GB" sz="2000" kern="0" dirty="0">
                <a:solidFill>
                  <a:srgbClr val="000000"/>
                </a:solidFill>
                <a:latin typeface="Verdana" panose="020B0604030504040204" pitchFamily="34" charset="0"/>
                <a:ea typeface="Verdana" panose="020B0604030504040204" pitchFamily="34" charset="0"/>
                <a:cs typeface="Verdana" pitchFamily="34" charset="0"/>
              </a:rPr>
              <a:t>and hence PGITT target of</a:t>
            </a:r>
            <a:r>
              <a:rPr lang="en-GB" sz="2000" b="1" kern="0" dirty="0">
                <a:solidFill>
                  <a:srgbClr val="000000"/>
                </a:solidFill>
                <a:latin typeface="Verdana" panose="020B0604030504040204" pitchFamily="34" charset="0"/>
                <a:ea typeface="Verdana" panose="020B0604030504040204" pitchFamily="34" charset="0"/>
                <a:cs typeface="Verdana" pitchFamily="34" charset="0"/>
              </a:rPr>
              <a:t> 985</a:t>
            </a:r>
          </a:p>
        </p:txBody>
      </p:sp>
      <p:pic>
        <p:nvPicPr>
          <p:cNvPr id="9218" name="Picture 2" descr="Flag-checkered-black-and-white_240-animated-flag-gifs ...">
            <a:extLst>
              <a:ext uri="{FF2B5EF4-FFF2-40B4-BE49-F238E27FC236}">
                <a16:creationId xmlns:a16="http://schemas.microsoft.com/office/drawing/2014/main" id="{AEFF32EF-583B-9A3B-AD67-C48EAB09D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415" y="650240"/>
            <a:ext cx="742950" cy="55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96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left)">
                                      <p:cBhvr>
                                        <p:cTn id="7" dur="2000"/>
                                        <p:tgtEl>
                                          <p:spTgt spid="116"/>
                                        </p:tgtEl>
                                      </p:cBhvr>
                                    </p:animEffect>
                                  </p:childTnLst>
                                </p:cTn>
                              </p:par>
                            </p:childTnLst>
                          </p:cTn>
                        </p:par>
                        <p:par>
                          <p:cTn id="8" fill="hold">
                            <p:stCondLst>
                              <p:cond delay="2000"/>
                            </p:stCondLst>
                            <p:childTnLst>
                              <p:par>
                                <p:cTn id="9" presetID="1" presetClass="exit" presetSubtype="0" fill="hold" nodeType="afterEffect">
                                  <p:stCondLst>
                                    <p:cond delay="0"/>
                                  </p:stCondLst>
                                  <p:childTnLst>
                                    <p:set>
                                      <p:cBhvr>
                                        <p:cTn id="10" dur="1" fill="hold">
                                          <p:stCondLst>
                                            <p:cond delay="0"/>
                                          </p:stCondLst>
                                        </p:cTn>
                                        <p:tgtEl>
                                          <p:spTgt spid="92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0"/>
                                        </p:tgtEl>
                                        <p:attrNameLst>
                                          <p:attrName>style.visibility</p:attrName>
                                        </p:attrNameLst>
                                      </p:cBhvr>
                                      <p:to>
                                        <p:strVal val="visible"/>
                                      </p:to>
                                    </p:set>
                                    <p:animEffect transition="in" filter="wipe(left)">
                                      <p:cBhvr>
                                        <p:cTn id="27" dur="1000"/>
                                        <p:tgtEl>
                                          <p:spTgt spid="15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17"/>
                                        </p:tgtEl>
                                        <p:attrNameLst>
                                          <p:attrName>style.visibility</p:attrName>
                                        </p:attrNameLst>
                                      </p:cBhvr>
                                      <p:to>
                                        <p:strVal val="visible"/>
                                      </p:to>
                                    </p:set>
                                    <p:animEffect transition="in" filter="wipe(left)">
                                      <p:cBhvr>
                                        <p:cTn id="30" dur="1000"/>
                                        <p:tgtEl>
                                          <p:spTgt spid="1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1"/>
                                        </p:tgtEl>
                                        <p:attrNameLst>
                                          <p:attrName>style.visibility</p:attrName>
                                        </p:attrNameLst>
                                      </p:cBhvr>
                                      <p:to>
                                        <p:strVal val="visible"/>
                                      </p:to>
                                    </p:set>
                                    <p:animEffect transition="in" filter="wipe(left)">
                                      <p:cBhvr>
                                        <p:cTn id="35" dur="1000"/>
                                        <p:tgtEl>
                                          <p:spTgt spid="161"/>
                                        </p:tgtEl>
                                      </p:cBhvr>
                                    </p:animEffect>
                                  </p:childTnLst>
                                </p:cTn>
                              </p:par>
                              <p:par>
                                <p:cTn id="36" presetID="9" presetClass="emph" presetSubtype="0" grpId="1" nodeType="withEffect">
                                  <p:stCondLst>
                                    <p:cond delay="0"/>
                                  </p:stCondLst>
                                  <p:childTnLst>
                                    <p:set>
                                      <p:cBhvr>
                                        <p:cTn id="37" dur="indefinite"/>
                                        <p:tgtEl>
                                          <p:spTgt spid="116"/>
                                        </p:tgtEl>
                                        <p:attrNameLst>
                                          <p:attrName>style.opacity</p:attrName>
                                        </p:attrNameLst>
                                      </p:cBhvr>
                                      <p:to>
                                        <p:strVal val="0.25"/>
                                      </p:to>
                                    </p:set>
                                    <p:animEffect filter="image" prLst="opacity: 0.25">
                                      <p:cBhvr rctx="IE">
                                        <p:cTn id="38" dur="indefinite"/>
                                        <p:tgtEl>
                                          <p:spTgt spid="116"/>
                                        </p:tgtEl>
                                      </p:cBhvr>
                                    </p:animEffect>
                                  </p:childTnLst>
                                </p:cTn>
                              </p:par>
                              <p:par>
                                <p:cTn id="39" presetID="9" presetClass="emph" presetSubtype="0" nodeType="withEffect">
                                  <p:stCondLst>
                                    <p:cond delay="0"/>
                                  </p:stCondLst>
                                  <p:childTnLst>
                                    <p:set>
                                      <p:cBhvr>
                                        <p:cTn id="40" dur="indefinite"/>
                                        <p:tgtEl>
                                          <p:spTgt spid="150"/>
                                        </p:tgtEl>
                                        <p:attrNameLst>
                                          <p:attrName>style.opacity</p:attrName>
                                        </p:attrNameLst>
                                      </p:cBhvr>
                                      <p:to>
                                        <p:strVal val="0.25"/>
                                      </p:to>
                                    </p:set>
                                    <p:animEffect filter="image" prLst="opacity: 0.25">
                                      <p:cBhvr rctx="IE">
                                        <p:cTn id="41" dur="indefinite"/>
                                        <p:tgtEl>
                                          <p:spTgt spid="15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7" grpId="0" animBg="1"/>
      <p:bldP spid="161" grpId="0" animBg="1"/>
      <p:bldP spid="19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56AB47-22DD-DF46-9316-C155B97E0823}"/>
              </a:ext>
            </a:extLst>
          </p:cNvPr>
          <p:cNvPicPr>
            <a:picLocks noChangeAspect="1"/>
          </p:cNvPicPr>
          <p:nvPr/>
        </p:nvPicPr>
        <p:blipFill>
          <a:blip r:embed="rId2"/>
          <a:stretch>
            <a:fillRect/>
          </a:stretch>
        </p:blipFill>
        <p:spPr>
          <a:xfrm>
            <a:off x="598170" y="678180"/>
            <a:ext cx="10995660" cy="5501640"/>
          </a:xfrm>
          <a:prstGeom prst="rect">
            <a:avLst/>
          </a:prstGeom>
        </p:spPr>
      </p:pic>
      <p:sp>
        <p:nvSpPr>
          <p:cNvPr id="2" name="Title 1">
            <a:extLst>
              <a:ext uri="{FF2B5EF4-FFF2-40B4-BE49-F238E27FC236}">
                <a16:creationId xmlns:a16="http://schemas.microsoft.com/office/drawing/2014/main" id="{4AC782AF-673C-D3A4-D3AF-7A2FBC338AA3}"/>
              </a:ext>
            </a:extLst>
          </p:cNvPr>
          <p:cNvSpPr>
            <a:spLocks noGrp="1"/>
          </p:cNvSpPr>
          <p:nvPr>
            <p:ph type="title"/>
          </p:nvPr>
        </p:nvSpPr>
        <p:spPr/>
        <p:txBody>
          <a:bodyPr/>
          <a:lstStyle/>
          <a:p>
            <a:r>
              <a:rPr lang="en-GB" dirty="0"/>
              <a:t>Trainee and NQE numbers</a:t>
            </a:r>
          </a:p>
        </p:txBody>
      </p:sp>
      <p:sp>
        <p:nvSpPr>
          <p:cNvPr id="3" name="Rectangular Callout 41">
            <a:extLst>
              <a:ext uri="{FF2B5EF4-FFF2-40B4-BE49-F238E27FC236}">
                <a16:creationId xmlns:a16="http://schemas.microsoft.com/office/drawing/2014/main" id="{AAEC895B-A854-150A-9AD4-EF31966B368D}"/>
              </a:ext>
            </a:extLst>
          </p:cNvPr>
          <p:cNvSpPr/>
          <p:nvPr/>
        </p:nvSpPr>
        <p:spPr>
          <a:xfrm>
            <a:off x="2338658" y="2647951"/>
            <a:ext cx="3157267" cy="1190624"/>
          </a:xfrm>
          <a:prstGeom prst="wedgeRectCallout">
            <a:avLst>
              <a:gd name="adj1" fmla="val 29724"/>
              <a:gd name="adj2" fmla="val 63632"/>
            </a:avLst>
          </a:prstGeom>
          <a:solidFill>
            <a:srgbClr val="FFFFCC"/>
          </a:solidFill>
          <a:ln w="19050">
            <a:noFill/>
          </a:ln>
          <a:effectLst>
            <a:outerShdw blurRad="50800" dist="38100" dir="2700000" algn="tl" rotWithShape="0">
              <a:prstClr val="black">
                <a:alpha val="40000"/>
              </a:prstClr>
            </a:outerShdw>
          </a:effectLst>
        </p:spPr>
        <p:txBody>
          <a:bodyPr lIns="72009" tIns="144000" rIns="72009" bIns="36005" rtlCol="0" anchor="t" anchorCtr="0">
            <a:noAutofit/>
          </a:bodyPr>
          <a:lstStyle/>
          <a:p>
            <a:pPr marL="85725">
              <a:defRPr/>
            </a:pPr>
            <a:r>
              <a:rPr lang="en-GB" sz="2000" dirty="0">
                <a:latin typeface="Verdana" panose="020B0604030504040204" pitchFamily="34" charset="0"/>
                <a:ea typeface="Verdana" panose="020B0604030504040204" pitchFamily="34" charset="0"/>
              </a:rPr>
              <a:t>Likely to exceed 850</a:t>
            </a:r>
          </a:p>
          <a:p>
            <a:pPr marL="85725">
              <a:defRPr/>
            </a:pPr>
            <a:r>
              <a:rPr lang="en-GB" sz="2000" kern="0" dirty="0">
                <a:solidFill>
                  <a:srgbClr val="000000"/>
                </a:solidFill>
                <a:latin typeface="Verdana" panose="020B0604030504040204" pitchFamily="34" charset="0"/>
                <a:ea typeface="Verdana" panose="020B0604030504040204" pitchFamily="34" charset="0"/>
                <a:cs typeface="Verdana" pitchFamily="34" charset="0"/>
              </a:rPr>
              <a:t>and hence PGITT target of</a:t>
            </a:r>
            <a:r>
              <a:rPr lang="en-GB" sz="2000" b="1" kern="0" dirty="0">
                <a:solidFill>
                  <a:srgbClr val="000000"/>
                </a:solidFill>
                <a:latin typeface="Verdana" panose="020B0604030504040204" pitchFamily="34" charset="0"/>
                <a:ea typeface="Verdana" panose="020B0604030504040204" pitchFamily="34" charset="0"/>
                <a:cs typeface="Verdana" pitchFamily="34" charset="0"/>
              </a:rPr>
              <a:t> 730</a:t>
            </a:r>
          </a:p>
        </p:txBody>
      </p:sp>
    </p:spTree>
    <p:extLst>
      <p:ext uri="{BB962C8B-B14F-4D97-AF65-F5344CB8AC3E}">
        <p14:creationId xmlns:p14="http://schemas.microsoft.com/office/powerpoint/2010/main" val="26457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847028-53DF-AF6D-BF08-E59B4B27F991}"/>
              </a:ext>
            </a:extLst>
          </p:cNvPr>
          <p:cNvPicPr>
            <a:picLocks noChangeAspect="1"/>
          </p:cNvPicPr>
          <p:nvPr/>
        </p:nvPicPr>
        <p:blipFill>
          <a:blip r:embed="rId2"/>
          <a:stretch>
            <a:fillRect/>
          </a:stretch>
        </p:blipFill>
        <p:spPr>
          <a:xfrm>
            <a:off x="578073" y="679184"/>
            <a:ext cx="10995660" cy="5318760"/>
          </a:xfrm>
          <a:prstGeom prst="rect">
            <a:avLst/>
          </a:prstGeom>
        </p:spPr>
      </p:pic>
      <p:sp>
        <p:nvSpPr>
          <p:cNvPr id="2" name="Title 1">
            <a:extLst>
              <a:ext uri="{FF2B5EF4-FFF2-40B4-BE49-F238E27FC236}">
                <a16:creationId xmlns:a16="http://schemas.microsoft.com/office/drawing/2014/main" id="{810AE876-3F9A-0EBA-B2E7-DD13232DCDB1}"/>
              </a:ext>
            </a:extLst>
          </p:cNvPr>
          <p:cNvSpPr>
            <a:spLocks noGrp="1"/>
          </p:cNvSpPr>
          <p:nvPr>
            <p:ph type="title"/>
          </p:nvPr>
        </p:nvSpPr>
        <p:spPr/>
        <p:txBody>
          <a:bodyPr/>
          <a:lstStyle/>
          <a:p>
            <a:r>
              <a:rPr lang="en-GB" dirty="0"/>
              <a:t>Trainee and NQE numbers</a:t>
            </a:r>
          </a:p>
        </p:txBody>
      </p:sp>
      <p:sp>
        <p:nvSpPr>
          <p:cNvPr id="4" name="Rectangular Callout 41">
            <a:extLst>
              <a:ext uri="{FF2B5EF4-FFF2-40B4-BE49-F238E27FC236}">
                <a16:creationId xmlns:a16="http://schemas.microsoft.com/office/drawing/2014/main" id="{B66DA7D3-4EBB-DCB0-F510-20ED0739B58E}"/>
              </a:ext>
            </a:extLst>
          </p:cNvPr>
          <p:cNvSpPr/>
          <p:nvPr/>
        </p:nvSpPr>
        <p:spPr>
          <a:xfrm>
            <a:off x="1169001" y="906555"/>
            <a:ext cx="3290617" cy="927407"/>
          </a:xfrm>
          <a:prstGeom prst="wedgeRectCallout">
            <a:avLst>
              <a:gd name="adj1" fmla="val 64523"/>
              <a:gd name="adj2" fmla="val 69982"/>
            </a:avLst>
          </a:prstGeom>
          <a:solidFill>
            <a:srgbClr val="FFFFCC"/>
          </a:solidFill>
          <a:ln w="19050">
            <a:noFill/>
          </a:ln>
          <a:effectLst>
            <a:outerShdw blurRad="50800" dist="38100" dir="2700000" algn="tl" rotWithShape="0">
              <a:prstClr val="black">
                <a:alpha val="40000"/>
              </a:prstClr>
            </a:outerShdw>
          </a:effectLst>
        </p:spPr>
        <p:txBody>
          <a:bodyPr lIns="72009" tIns="144000" rIns="72009" bIns="36005" rtlCol="0" anchor="t" anchorCtr="0">
            <a:noAutofit/>
          </a:bodyPr>
          <a:lstStyle/>
          <a:p>
            <a:pPr marL="85725">
              <a:defRPr/>
            </a:pPr>
            <a:r>
              <a:rPr lang="en-GB" sz="2000" dirty="0">
                <a:latin typeface="Verdana" panose="020B0604030504040204" pitchFamily="34" charset="0"/>
                <a:ea typeface="Verdana" panose="020B0604030504040204" pitchFamily="34" charset="0"/>
              </a:rPr>
              <a:t>Difficulty in predicting the likely census</a:t>
            </a:r>
            <a:endParaRPr lang="en-GB" sz="2000" i="1" kern="0" dirty="0">
              <a:solidFill>
                <a:srgbClr val="00000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0932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0E012-13C3-402E-91B4-E5C3D2248222}"/>
              </a:ext>
            </a:extLst>
          </p:cNvPr>
          <p:cNvSpPr>
            <a:spLocks noGrp="1"/>
          </p:cNvSpPr>
          <p:nvPr>
            <p:ph type="title"/>
          </p:nvPr>
        </p:nvSpPr>
        <p:spPr>
          <a:xfrm>
            <a:off x="263352" y="85897"/>
            <a:ext cx="11074400" cy="438711"/>
          </a:xfrm>
        </p:spPr>
        <p:txBody>
          <a:bodyPr/>
          <a:lstStyle/>
          <a:p>
            <a:r>
              <a:rPr lang="en-GB" dirty="0"/>
              <a:t>Aims</a:t>
            </a:r>
          </a:p>
        </p:txBody>
      </p:sp>
      <p:sp>
        <p:nvSpPr>
          <p:cNvPr id="3" name="Content Placeholder 2">
            <a:extLst>
              <a:ext uri="{FF2B5EF4-FFF2-40B4-BE49-F238E27FC236}">
                <a16:creationId xmlns:a16="http://schemas.microsoft.com/office/drawing/2014/main" id="{9A2B4E2F-84FF-4F4A-AE86-858AF3F0F32D}"/>
              </a:ext>
            </a:extLst>
          </p:cNvPr>
          <p:cNvSpPr>
            <a:spLocks noGrp="1"/>
          </p:cNvSpPr>
          <p:nvPr>
            <p:ph idx="1"/>
          </p:nvPr>
        </p:nvSpPr>
        <p:spPr>
          <a:xfrm>
            <a:off x="752892" y="852321"/>
            <a:ext cx="10508660" cy="2310184"/>
          </a:xfrm>
        </p:spPr>
        <p:txBody>
          <a:bodyPr/>
          <a:lstStyle/>
          <a:p>
            <a:pPr marL="542925" indent="-542925">
              <a:spcAft>
                <a:spcPts val="1600"/>
              </a:spcAft>
              <a:buClr>
                <a:srgbClr val="FF0000"/>
              </a:buClr>
              <a:buFont typeface="Arial" panose="020B0604020202020204" pitchFamily="34" charset="0"/>
              <a:buChar char="•"/>
            </a:pPr>
            <a:r>
              <a:rPr lang="en-GB" sz="2000" dirty="0"/>
              <a:t>To review </a:t>
            </a:r>
            <a:r>
              <a:rPr lang="en-GB" sz="2000" b="1" dirty="0"/>
              <a:t>recent recruitment </a:t>
            </a:r>
            <a:r>
              <a:rPr lang="en-GB" sz="2000" dirty="0"/>
              <a:t>into Postgraduate Initial Teacher Training (PG ITT) in England </a:t>
            </a:r>
            <a:r>
              <a:rPr lang="en-GB" sz="2000" dirty="0">
                <a:solidFill>
                  <a:schemeClr val="accent6">
                    <a:lumMod val="40000"/>
                    <a:lumOff val="60000"/>
                  </a:schemeClr>
                </a:solidFill>
              </a:rPr>
              <a:t>– with a focus on the sciences</a:t>
            </a:r>
            <a:r>
              <a:rPr lang="en-GB" sz="2000" dirty="0"/>
              <a:t>.</a:t>
            </a:r>
          </a:p>
          <a:p>
            <a:pPr marL="542925" indent="-542925">
              <a:spcAft>
                <a:spcPts val="1600"/>
              </a:spcAft>
              <a:buClr>
                <a:srgbClr val="FF0000"/>
              </a:buClr>
              <a:buFont typeface="Arial" panose="020B0604020202020204" pitchFamily="34" charset="0"/>
              <a:buChar char="•"/>
            </a:pPr>
            <a:r>
              <a:rPr lang="en-GB" sz="2000" dirty="0"/>
              <a:t>To </a:t>
            </a:r>
            <a:r>
              <a:rPr lang="en-GB" sz="2000" b="1" dirty="0"/>
              <a:t>predict</a:t>
            </a:r>
            <a:r>
              <a:rPr lang="en-GB" sz="2000" dirty="0"/>
              <a:t> success against the PG ITT target for 2025-26</a:t>
            </a:r>
          </a:p>
          <a:p>
            <a:pPr marL="542925" indent="-542925">
              <a:spcAft>
                <a:spcPts val="1600"/>
              </a:spcAft>
              <a:buClr>
                <a:srgbClr val="FF0000"/>
              </a:buClr>
              <a:buFont typeface="Arial" panose="020B0604020202020204" pitchFamily="34" charset="0"/>
              <a:buChar char="•"/>
            </a:pPr>
            <a:r>
              <a:rPr lang="en-GB" sz="2000" dirty="0"/>
              <a:t>To review the use of </a:t>
            </a:r>
            <a:r>
              <a:rPr lang="en-GB" sz="2000" b="1" dirty="0"/>
              <a:t>bursaries</a:t>
            </a:r>
            <a:r>
              <a:rPr lang="en-GB" sz="2000" dirty="0"/>
              <a:t> and subject knowledge enhancement (</a:t>
            </a:r>
            <a:r>
              <a:rPr lang="en-GB" sz="2000" b="1" dirty="0"/>
              <a:t>SKE</a:t>
            </a:r>
            <a:r>
              <a:rPr lang="en-GB" sz="2000" dirty="0"/>
              <a:t>) courses</a:t>
            </a:r>
          </a:p>
        </p:txBody>
      </p:sp>
      <p:pic>
        <p:nvPicPr>
          <p:cNvPr id="5" name="Picture 4">
            <a:extLst>
              <a:ext uri="{FF2B5EF4-FFF2-40B4-BE49-F238E27FC236}">
                <a16:creationId xmlns:a16="http://schemas.microsoft.com/office/drawing/2014/main" id="{891DB23B-1151-4934-BE63-B4A7F1E453F7}"/>
              </a:ext>
            </a:extLst>
          </p:cNvPr>
          <p:cNvPicPr>
            <a:picLocks noChangeAspect="1"/>
          </p:cNvPicPr>
          <p:nvPr/>
        </p:nvPicPr>
        <p:blipFill>
          <a:blip r:embed="rId2"/>
          <a:stretch>
            <a:fillRect/>
          </a:stretch>
        </p:blipFill>
        <p:spPr>
          <a:xfrm>
            <a:off x="599144" y="765429"/>
            <a:ext cx="554784" cy="566977"/>
          </a:xfrm>
          <a:prstGeom prst="rect">
            <a:avLst/>
          </a:prstGeom>
        </p:spPr>
      </p:pic>
      <p:pic>
        <p:nvPicPr>
          <p:cNvPr id="6" name="Picture 5">
            <a:extLst>
              <a:ext uri="{FF2B5EF4-FFF2-40B4-BE49-F238E27FC236}">
                <a16:creationId xmlns:a16="http://schemas.microsoft.com/office/drawing/2014/main" id="{3C440A8B-4D40-47F2-837E-427A6D7BE90F}"/>
              </a:ext>
            </a:extLst>
          </p:cNvPr>
          <p:cNvPicPr>
            <a:picLocks noChangeAspect="1"/>
          </p:cNvPicPr>
          <p:nvPr/>
        </p:nvPicPr>
        <p:blipFill>
          <a:blip r:embed="rId2"/>
          <a:stretch>
            <a:fillRect/>
          </a:stretch>
        </p:blipFill>
        <p:spPr>
          <a:xfrm>
            <a:off x="599144" y="1682980"/>
            <a:ext cx="554784" cy="566977"/>
          </a:xfrm>
          <a:prstGeom prst="rect">
            <a:avLst/>
          </a:prstGeom>
        </p:spPr>
      </p:pic>
      <p:pic>
        <p:nvPicPr>
          <p:cNvPr id="4" name="Picture 3">
            <a:extLst>
              <a:ext uri="{FF2B5EF4-FFF2-40B4-BE49-F238E27FC236}">
                <a16:creationId xmlns:a16="http://schemas.microsoft.com/office/drawing/2014/main" id="{CBA9E708-4FB7-7E69-D009-0212F4C95CC5}"/>
              </a:ext>
            </a:extLst>
          </p:cNvPr>
          <p:cNvPicPr>
            <a:picLocks noChangeAspect="1"/>
          </p:cNvPicPr>
          <p:nvPr/>
        </p:nvPicPr>
        <p:blipFill>
          <a:blip r:embed="rId2"/>
          <a:stretch>
            <a:fillRect/>
          </a:stretch>
        </p:blipFill>
        <p:spPr>
          <a:xfrm>
            <a:off x="599144" y="2272191"/>
            <a:ext cx="554784" cy="566977"/>
          </a:xfrm>
          <a:prstGeom prst="rect">
            <a:avLst/>
          </a:prstGeom>
        </p:spPr>
      </p:pic>
      <p:sp>
        <p:nvSpPr>
          <p:cNvPr id="9" name="TextBox 8">
            <a:extLst>
              <a:ext uri="{FF2B5EF4-FFF2-40B4-BE49-F238E27FC236}">
                <a16:creationId xmlns:a16="http://schemas.microsoft.com/office/drawing/2014/main" id="{63DD887F-B5F4-C21E-2DBC-04421BA12F56}"/>
              </a:ext>
            </a:extLst>
          </p:cNvPr>
          <p:cNvSpPr txBox="1"/>
          <p:nvPr/>
        </p:nvSpPr>
        <p:spPr>
          <a:xfrm>
            <a:off x="2675493" y="6426920"/>
            <a:ext cx="8379044" cy="261610"/>
          </a:xfrm>
          <a:prstGeom prst="rect">
            <a:avLst/>
          </a:prstGeom>
          <a:noFill/>
        </p:spPr>
        <p:txBody>
          <a:bodyPr wrap="square">
            <a:spAutoFit/>
          </a:bodyPr>
          <a:lstStyle/>
          <a:p>
            <a:r>
              <a:rPr lang="en-GB" sz="1100" dirty="0">
                <a:solidFill>
                  <a:schemeClr val="accent6">
                    <a:lumMod val="60000"/>
                    <a:lumOff val="40000"/>
                  </a:schemeClr>
                </a:solidFill>
                <a:latin typeface="Verdana" panose="020B0604030504040204" pitchFamily="34" charset="0"/>
                <a:ea typeface="Verdana" panose="020B0604030504040204" pitchFamily="34" charset="0"/>
              </a:rPr>
              <a:t>https://explore-education-statistics.service.gov.uk/find-statistics/postgraduate-initial-teacher-training-targets</a:t>
            </a:r>
          </a:p>
        </p:txBody>
      </p:sp>
    </p:spTree>
    <p:extLst>
      <p:ext uri="{BB962C8B-B14F-4D97-AF65-F5344CB8AC3E}">
        <p14:creationId xmlns:p14="http://schemas.microsoft.com/office/powerpoint/2010/main" val="36711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99B1CA-1C5A-CC39-73EB-0058BEA4E2E5}"/>
              </a:ext>
            </a:extLst>
          </p:cNvPr>
          <p:cNvPicPr>
            <a:picLocks noChangeAspect="1"/>
          </p:cNvPicPr>
          <p:nvPr/>
        </p:nvPicPr>
        <p:blipFill>
          <a:blip r:embed="rId2">
            <a:alphaModFix amt="20000"/>
          </a:blip>
          <a:stretch>
            <a:fillRect/>
          </a:stretch>
        </p:blipFill>
        <p:spPr>
          <a:xfrm>
            <a:off x="597408" y="668378"/>
            <a:ext cx="10997184" cy="5320284"/>
          </a:xfrm>
          <a:prstGeom prst="rect">
            <a:avLst/>
          </a:prstGeom>
        </p:spPr>
      </p:pic>
      <p:sp>
        <p:nvSpPr>
          <p:cNvPr id="2" name="Title 1">
            <a:extLst>
              <a:ext uri="{FF2B5EF4-FFF2-40B4-BE49-F238E27FC236}">
                <a16:creationId xmlns:a16="http://schemas.microsoft.com/office/drawing/2014/main" id="{D5C08A02-FC50-D9D2-EDF9-57050D2F3869}"/>
              </a:ext>
            </a:extLst>
          </p:cNvPr>
          <p:cNvSpPr>
            <a:spLocks noGrp="1"/>
          </p:cNvSpPr>
          <p:nvPr>
            <p:ph type="title"/>
          </p:nvPr>
        </p:nvSpPr>
        <p:spPr/>
        <p:txBody>
          <a:bodyPr/>
          <a:lstStyle/>
          <a:p>
            <a:r>
              <a:rPr lang="en-GB" dirty="0"/>
              <a:t>Trainee numbers</a:t>
            </a:r>
          </a:p>
        </p:txBody>
      </p:sp>
      <p:sp>
        <p:nvSpPr>
          <p:cNvPr id="1464" name="Freeform 192">
            <a:extLst>
              <a:ext uri="{FF2B5EF4-FFF2-40B4-BE49-F238E27FC236}">
                <a16:creationId xmlns:a16="http://schemas.microsoft.com/office/drawing/2014/main" id="{CDE75D2C-1BC3-5EFF-387C-FC514A6FC123}"/>
              </a:ext>
            </a:extLst>
          </p:cNvPr>
          <p:cNvSpPr>
            <a:spLocks/>
          </p:cNvSpPr>
          <p:nvPr/>
        </p:nvSpPr>
        <p:spPr bwMode="auto">
          <a:xfrm>
            <a:off x="2116138" y="2920556"/>
            <a:ext cx="6488113" cy="2274888"/>
          </a:xfrm>
          <a:custGeom>
            <a:avLst/>
            <a:gdLst>
              <a:gd name="T0" fmla="*/ 0 w 4087"/>
              <a:gd name="T1" fmla="*/ 1433 h 1433"/>
              <a:gd name="T2" fmla="*/ 408 w 4087"/>
              <a:gd name="T3" fmla="*/ 1313 h 1433"/>
              <a:gd name="T4" fmla="*/ 653 w 4087"/>
              <a:gd name="T5" fmla="*/ 1236 h 1433"/>
              <a:gd name="T6" fmla="*/ 1008 w 4087"/>
              <a:gd name="T7" fmla="*/ 1082 h 1433"/>
              <a:gd name="T8" fmla="*/ 1335 w 4087"/>
              <a:gd name="T9" fmla="*/ 942 h 1433"/>
              <a:gd name="T10" fmla="*/ 1743 w 4087"/>
              <a:gd name="T11" fmla="*/ 817 h 1433"/>
              <a:gd name="T12" fmla="*/ 2060 w 4087"/>
              <a:gd name="T13" fmla="*/ 630 h 1433"/>
              <a:gd name="T14" fmla="*/ 2473 w 4087"/>
              <a:gd name="T15" fmla="*/ 269 h 1433"/>
              <a:gd name="T16" fmla="*/ 2810 w 4087"/>
              <a:gd name="T17" fmla="*/ 96 h 1433"/>
              <a:gd name="T18" fmla="*/ 3141 w 4087"/>
              <a:gd name="T19" fmla="*/ 0 h 1433"/>
              <a:gd name="T20" fmla="*/ 3549 w 4087"/>
              <a:gd name="T21" fmla="*/ 63 h 1433"/>
              <a:gd name="T22" fmla="*/ 3751 w 4087"/>
              <a:gd name="T23" fmla="*/ 140 h 1433"/>
              <a:gd name="T24" fmla="*/ 3972 w 4087"/>
              <a:gd name="T25" fmla="*/ 476 h 1433"/>
              <a:gd name="T26" fmla="*/ 4087 w 4087"/>
              <a:gd name="T27" fmla="*/ 486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87" h="1433">
                <a:moveTo>
                  <a:pt x="0" y="1433"/>
                </a:moveTo>
                <a:lnTo>
                  <a:pt x="408" y="1313"/>
                </a:lnTo>
                <a:lnTo>
                  <a:pt x="653" y="1236"/>
                </a:lnTo>
                <a:lnTo>
                  <a:pt x="1008" y="1082"/>
                </a:lnTo>
                <a:lnTo>
                  <a:pt x="1335" y="942"/>
                </a:lnTo>
                <a:lnTo>
                  <a:pt x="1743" y="817"/>
                </a:lnTo>
                <a:lnTo>
                  <a:pt x="2060" y="630"/>
                </a:lnTo>
                <a:lnTo>
                  <a:pt x="2473" y="269"/>
                </a:lnTo>
                <a:lnTo>
                  <a:pt x="2810" y="96"/>
                </a:lnTo>
                <a:lnTo>
                  <a:pt x="3141" y="0"/>
                </a:lnTo>
                <a:lnTo>
                  <a:pt x="3549" y="63"/>
                </a:lnTo>
                <a:lnTo>
                  <a:pt x="3751" y="140"/>
                </a:lnTo>
                <a:lnTo>
                  <a:pt x="3972" y="476"/>
                </a:lnTo>
                <a:lnTo>
                  <a:pt x="4087" y="486"/>
                </a:lnTo>
              </a:path>
            </a:pathLst>
          </a:custGeom>
          <a:noFill/>
          <a:ln w="57150" cap="rnd">
            <a:solidFill>
              <a:srgbClr val="FF8BB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5" name="Freeform 193">
            <a:extLst>
              <a:ext uri="{FF2B5EF4-FFF2-40B4-BE49-F238E27FC236}">
                <a16:creationId xmlns:a16="http://schemas.microsoft.com/office/drawing/2014/main" id="{A32724CE-A39A-E787-8674-9F4D0E1D8471}"/>
              </a:ext>
            </a:extLst>
          </p:cNvPr>
          <p:cNvSpPr>
            <a:spLocks/>
          </p:cNvSpPr>
          <p:nvPr/>
        </p:nvSpPr>
        <p:spPr bwMode="auto">
          <a:xfrm>
            <a:off x="2111376" y="1841519"/>
            <a:ext cx="6497638" cy="3275013"/>
          </a:xfrm>
          <a:custGeom>
            <a:avLst/>
            <a:gdLst>
              <a:gd name="T0" fmla="*/ 0 w 4093"/>
              <a:gd name="T1" fmla="*/ 2063 h 2063"/>
              <a:gd name="T2" fmla="*/ 414 w 4093"/>
              <a:gd name="T3" fmla="*/ 1644 h 2063"/>
              <a:gd name="T4" fmla="*/ 731 w 4093"/>
              <a:gd name="T5" fmla="*/ 1476 h 2063"/>
              <a:gd name="T6" fmla="*/ 1009 w 4093"/>
              <a:gd name="T7" fmla="*/ 1322 h 2063"/>
              <a:gd name="T8" fmla="*/ 1336 w 4093"/>
              <a:gd name="T9" fmla="*/ 1039 h 2063"/>
              <a:gd name="T10" fmla="*/ 1797 w 4093"/>
              <a:gd name="T11" fmla="*/ 866 h 2063"/>
              <a:gd name="T12" fmla="*/ 2066 w 4093"/>
              <a:gd name="T13" fmla="*/ 558 h 2063"/>
              <a:gd name="T14" fmla="*/ 2474 w 4093"/>
              <a:gd name="T15" fmla="*/ 337 h 2063"/>
              <a:gd name="T16" fmla="*/ 2815 w 4093"/>
              <a:gd name="T17" fmla="*/ 63 h 2063"/>
              <a:gd name="T18" fmla="*/ 3142 w 4093"/>
              <a:gd name="T19" fmla="*/ 0 h 2063"/>
              <a:gd name="T20" fmla="*/ 3555 w 4093"/>
              <a:gd name="T21" fmla="*/ 116 h 2063"/>
              <a:gd name="T22" fmla="*/ 3752 w 4093"/>
              <a:gd name="T23" fmla="*/ 212 h 2063"/>
              <a:gd name="T24" fmla="*/ 3977 w 4093"/>
              <a:gd name="T25" fmla="*/ 803 h 2063"/>
              <a:gd name="T26" fmla="*/ 4093 w 4093"/>
              <a:gd name="T27" fmla="*/ 765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93" h="2063">
                <a:moveTo>
                  <a:pt x="0" y="2063"/>
                </a:moveTo>
                <a:lnTo>
                  <a:pt x="414" y="1644"/>
                </a:lnTo>
                <a:lnTo>
                  <a:pt x="731" y="1476"/>
                </a:lnTo>
                <a:lnTo>
                  <a:pt x="1009" y="1322"/>
                </a:lnTo>
                <a:lnTo>
                  <a:pt x="1336" y="1039"/>
                </a:lnTo>
                <a:lnTo>
                  <a:pt x="1797" y="866"/>
                </a:lnTo>
                <a:lnTo>
                  <a:pt x="2066" y="558"/>
                </a:lnTo>
                <a:lnTo>
                  <a:pt x="2474" y="337"/>
                </a:lnTo>
                <a:lnTo>
                  <a:pt x="2815" y="63"/>
                </a:lnTo>
                <a:lnTo>
                  <a:pt x="3142" y="0"/>
                </a:lnTo>
                <a:lnTo>
                  <a:pt x="3555" y="116"/>
                </a:lnTo>
                <a:lnTo>
                  <a:pt x="3752" y="212"/>
                </a:lnTo>
                <a:lnTo>
                  <a:pt x="3977" y="803"/>
                </a:lnTo>
                <a:lnTo>
                  <a:pt x="4093" y="765"/>
                </a:lnTo>
              </a:path>
            </a:pathLst>
          </a:custGeom>
          <a:noFill/>
          <a:ln w="57150" cap="rnd">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Rectangular Callout 9">
            <a:extLst>
              <a:ext uri="{FF2B5EF4-FFF2-40B4-BE49-F238E27FC236}">
                <a16:creationId xmlns:a16="http://schemas.microsoft.com/office/drawing/2014/main" id="{F7AB5D34-B311-567F-537F-FF361163E208}"/>
              </a:ext>
            </a:extLst>
          </p:cNvPr>
          <p:cNvSpPr/>
          <p:nvPr/>
        </p:nvSpPr>
        <p:spPr>
          <a:xfrm>
            <a:off x="2720897" y="1505289"/>
            <a:ext cx="3297348" cy="571376"/>
          </a:xfrm>
          <a:prstGeom prst="wedgeRectCallout">
            <a:avLst>
              <a:gd name="adj1" fmla="val 52014"/>
              <a:gd name="adj2" fmla="val 57741"/>
            </a:avLst>
          </a:prstGeom>
          <a:solidFill>
            <a:srgbClr val="FFFFCC"/>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a:spcAft>
                <a:spcPts val="0"/>
              </a:spcAft>
            </a:pPr>
            <a:r>
              <a:rPr lang="en-GB" sz="2000" dirty="0">
                <a:solidFill>
                  <a:schemeClr val="tx1"/>
                </a:solidFill>
                <a:latin typeface="Verdana" pitchFamily="34" charset="0"/>
                <a:ea typeface="Verdana" pitchFamily="34" charset="0"/>
                <a:cs typeface="Verdana" pitchFamily="34" charset="0"/>
              </a:rPr>
              <a:t>Recruitment 2023-24</a:t>
            </a:r>
          </a:p>
        </p:txBody>
      </p:sp>
      <p:sp>
        <p:nvSpPr>
          <p:cNvPr id="5" name="Rectangular Callout 9">
            <a:extLst>
              <a:ext uri="{FF2B5EF4-FFF2-40B4-BE49-F238E27FC236}">
                <a16:creationId xmlns:a16="http://schemas.microsoft.com/office/drawing/2014/main" id="{1C8DFB24-69EB-13F2-13AA-AFBD5DF842D2}"/>
              </a:ext>
            </a:extLst>
          </p:cNvPr>
          <p:cNvSpPr/>
          <p:nvPr/>
        </p:nvSpPr>
        <p:spPr>
          <a:xfrm>
            <a:off x="4209131" y="4763228"/>
            <a:ext cx="3297348" cy="571376"/>
          </a:xfrm>
          <a:prstGeom prst="wedgeRectCallout">
            <a:avLst>
              <a:gd name="adj1" fmla="val -28963"/>
              <a:gd name="adj2" fmla="val -113453"/>
            </a:avLst>
          </a:prstGeom>
          <a:solidFill>
            <a:srgbClr val="FFFFCC"/>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a:spcAft>
                <a:spcPts val="0"/>
              </a:spcAft>
            </a:pPr>
            <a:r>
              <a:rPr lang="en-GB" sz="2000" dirty="0">
                <a:solidFill>
                  <a:schemeClr val="tx1"/>
                </a:solidFill>
                <a:latin typeface="Verdana" pitchFamily="34" charset="0"/>
                <a:ea typeface="Verdana" pitchFamily="34" charset="0"/>
                <a:cs typeface="Verdana" pitchFamily="34" charset="0"/>
              </a:rPr>
              <a:t>Recruitment 2022-23</a:t>
            </a:r>
          </a:p>
        </p:txBody>
      </p:sp>
      <p:sp>
        <p:nvSpPr>
          <p:cNvPr id="6" name="Rectangular Callout 9">
            <a:extLst>
              <a:ext uri="{FF2B5EF4-FFF2-40B4-BE49-F238E27FC236}">
                <a16:creationId xmlns:a16="http://schemas.microsoft.com/office/drawing/2014/main" id="{4095BF92-F08A-810A-F6E6-34ABF5AF5BF0}"/>
              </a:ext>
            </a:extLst>
          </p:cNvPr>
          <p:cNvSpPr/>
          <p:nvPr/>
        </p:nvSpPr>
        <p:spPr>
          <a:xfrm>
            <a:off x="8490325" y="2267288"/>
            <a:ext cx="3331560" cy="1072117"/>
          </a:xfrm>
          <a:prstGeom prst="wedgeRectCallout">
            <a:avLst>
              <a:gd name="adj1" fmla="val -57648"/>
              <a:gd name="adj2" fmla="val 12940"/>
            </a:avLst>
          </a:prstGeom>
          <a:solidFill>
            <a:srgbClr val="FFFFCC"/>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a:spcAft>
                <a:spcPts val="0"/>
              </a:spcAft>
            </a:pPr>
            <a:r>
              <a:rPr lang="en-GB" sz="2000" dirty="0">
                <a:solidFill>
                  <a:schemeClr val="tx1"/>
                </a:solidFill>
                <a:latin typeface="Verdana" pitchFamily="34" charset="0"/>
                <a:ea typeface="Verdana" pitchFamily="34" charset="0"/>
                <a:cs typeface="Verdana" pitchFamily="34" charset="0"/>
              </a:rPr>
              <a:t>Significant attrition between DfE Apply and the subsequent census</a:t>
            </a:r>
          </a:p>
        </p:txBody>
      </p:sp>
    </p:spTree>
    <p:extLst>
      <p:ext uri="{BB962C8B-B14F-4D97-AF65-F5344CB8AC3E}">
        <p14:creationId xmlns:p14="http://schemas.microsoft.com/office/powerpoint/2010/main" val="41905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6" name="TextBox 2285">
            <a:extLst>
              <a:ext uri="{FF2B5EF4-FFF2-40B4-BE49-F238E27FC236}">
                <a16:creationId xmlns:a16="http://schemas.microsoft.com/office/drawing/2014/main" id="{6E8B68B0-286C-AC3B-7A70-1273014DFD71}"/>
              </a:ext>
            </a:extLst>
          </p:cNvPr>
          <p:cNvSpPr txBox="1"/>
          <p:nvPr/>
        </p:nvSpPr>
        <p:spPr>
          <a:xfrm>
            <a:off x="168644" y="296510"/>
            <a:ext cx="26100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prstClr val="black"/>
                </a:solidFill>
                <a:latin typeface="Verdana" panose="020B0604030504040204" pitchFamily="34" charset="0"/>
                <a:ea typeface="Verdana" panose="020B0604030504040204" pitchFamily="34" charset="0"/>
              </a:rPr>
              <a:t>1,246</a:t>
            </a:r>
            <a:r>
              <a:rPr kumimoji="0" lang="en-GB" sz="20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Acceptances</a:t>
            </a:r>
          </a:p>
        </p:txBody>
      </p:sp>
      <p:sp>
        <p:nvSpPr>
          <p:cNvPr id="2288" name="TextBox 2287">
            <a:extLst>
              <a:ext uri="{FF2B5EF4-FFF2-40B4-BE49-F238E27FC236}">
                <a16:creationId xmlns:a16="http://schemas.microsoft.com/office/drawing/2014/main" id="{419279E4-EC0D-1984-635E-D72D3FA8DB08}"/>
              </a:ext>
            </a:extLst>
          </p:cNvPr>
          <p:cNvSpPr txBox="1"/>
          <p:nvPr/>
        </p:nvSpPr>
        <p:spPr>
          <a:xfrm>
            <a:off x="175751" y="640451"/>
            <a:ext cx="24945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bg1">
                    <a:lumMod val="75000"/>
                  </a:schemeClr>
                </a:solidFill>
                <a:effectLst/>
                <a:uLnTx/>
                <a:uFillTx/>
                <a:latin typeface="Verdana" panose="020B0604030504040204" pitchFamily="34" charset="0"/>
                <a:ea typeface="Verdana" panose="020B0604030504040204" pitchFamily="34" charset="0"/>
                <a:cs typeface="+mn-cs"/>
              </a:rPr>
              <a:t>   629 DfE Census</a:t>
            </a:r>
          </a:p>
        </p:txBody>
      </p:sp>
      <p:pic>
        <p:nvPicPr>
          <p:cNvPr id="2359" name="Picture 2358">
            <a:extLst>
              <a:ext uri="{FF2B5EF4-FFF2-40B4-BE49-F238E27FC236}">
                <a16:creationId xmlns:a16="http://schemas.microsoft.com/office/drawing/2014/main" id="{CA638E04-287F-199D-0745-355F3A2B483C}"/>
              </a:ext>
            </a:extLst>
          </p:cNvPr>
          <p:cNvPicPr>
            <a:picLocks/>
          </p:cNvPicPr>
          <p:nvPr/>
        </p:nvPicPr>
        <p:blipFill>
          <a:blip r:embed="rId2"/>
          <a:stretch>
            <a:fillRect/>
          </a:stretch>
        </p:blipFill>
        <p:spPr>
          <a:xfrm flipH="1">
            <a:off x="388092" y="1410554"/>
            <a:ext cx="11268000" cy="4017600"/>
          </a:xfrm>
          <a:prstGeom prst="rect">
            <a:avLst/>
          </a:prstGeom>
        </p:spPr>
      </p:pic>
      <p:sp>
        <p:nvSpPr>
          <p:cNvPr id="2360" name="Rectangular Callout 9">
            <a:extLst>
              <a:ext uri="{FF2B5EF4-FFF2-40B4-BE49-F238E27FC236}">
                <a16:creationId xmlns:a16="http://schemas.microsoft.com/office/drawing/2014/main" id="{602640E5-D2B1-F8BD-AA54-AEE9780B2E12}"/>
              </a:ext>
            </a:extLst>
          </p:cNvPr>
          <p:cNvSpPr/>
          <p:nvPr/>
        </p:nvSpPr>
        <p:spPr>
          <a:xfrm>
            <a:off x="3776810" y="5557283"/>
            <a:ext cx="4137103" cy="571376"/>
          </a:xfrm>
          <a:prstGeom prst="wedgeRectCallout">
            <a:avLst>
              <a:gd name="adj1" fmla="val 37158"/>
              <a:gd name="adj2" fmla="val 19638"/>
            </a:avLst>
          </a:prstGeom>
          <a:solidFill>
            <a:srgbClr val="FFFFCC"/>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a:spcAft>
                <a:spcPts val="0"/>
              </a:spcAft>
            </a:pPr>
            <a:r>
              <a:rPr lang="en-GB" sz="2000" b="1" dirty="0">
                <a:solidFill>
                  <a:schemeClr val="tx1"/>
                </a:solidFill>
                <a:latin typeface="Verdana" pitchFamily="34" charset="0"/>
                <a:ea typeface="Verdana" pitchFamily="34" charset="0"/>
                <a:cs typeface="Verdana" pitchFamily="34" charset="0"/>
              </a:rPr>
              <a:t>Physics</a:t>
            </a:r>
            <a:r>
              <a:rPr lang="en-GB" sz="2000" dirty="0">
                <a:solidFill>
                  <a:schemeClr val="tx1"/>
                </a:solidFill>
                <a:latin typeface="Verdana" pitchFamily="34" charset="0"/>
                <a:ea typeface="Verdana" pitchFamily="34" charset="0"/>
                <a:cs typeface="Verdana" pitchFamily="34" charset="0"/>
              </a:rPr>
              <a:t> Recruitment 2023-24</a:t>
            </a:r>
          </a:p>
        </p:txBody>
      </p:sp>
      <p:pic>
        <p:nvPicPr>
          <p:cNvPr id="5" name="Picture 4" descr="Flag of the United Kingdom | History, Meaning, Colors ...">
            <a:extLst>
              <a:ext uri="{FF2B5EF4-FFF2-40B4-BE49-F238E27FC236}">
                <a16:creationId xmlns:a16="http://schemas.microsoft.com/office/drawing/2014/main" id="{2D8BAF30-21F7-5D98-B173-B84E0DEB366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6609" y="529547"/>
            <a:ext cx="540000" cy="36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1C84FEF9-FAB6-AD47-FF9C-4EAC5D4CD8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7937377" y="529547"/>
            <a:ext cx="539998" cy="36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 name="Picture 8" descr="If you combined all the flags of every country into one new ...">
            <a:extLst>
              <a:ext uri="{FF2B5EF4-FFF2-40B4-BE49-F238E27FC236}">
                <a16:creationId xmlns:a16="http://schemas.microsoft.com/office/drawing/2014/main" id="{D39D6804-7D2D-4FEC-AE39-954E6800AC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9594" y="529547"/>
            <a:ext cx="600332" cy="36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5F1D8C1-08D8-97D4-DEF5-07A5FE0A2713}"/>
              </a:ext>
            </a:extLst>
          </p:cNvPr>
          <p:cNvSpPr txBox="1"/>
          <p:nvPr/>
        </p:nvSpPr>
        <p:spPr>
          <a:xfrm>
            <a:off x="6611353" y="417160"/>
            <a:ext cx="125707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EEA Nationals</a:t>
            </a:r>
          </a:p>
        </p:txBody>
      </p:sp>
      <p:sp>
        <p:nvSpPr>
          <p:cNvPr id="9" name="TextBox 8">
            <a:extLst>
              <a:ext uri="{FF2B5EF4-FFF2-40B4-BE49-F238E27FC236}">
                <a16:creationId xmlns:a16="http://schemas.microsoft.com/office/drawing/2014/main" id="{C8BAF248-7192-C933-949C-F1AA9423B73C}"/>
              </a:ext>
            </a:extLst>
          </p:cNvPr>
          <p:cNvSpPr txBox="1"/>
          <p:nvPr/>
        </p:nvSpPr>
        <p:spPr>
          <a:xfrm>
            <a:off x="8660388" y="417160"/>
            <a:ext cx="11753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452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UK Nationals</a:t>
            </a:r>
          </a:p>
        </p:txBody>
      </p:sp>
      <p:sp>
        <p:nvSpPr>
          <p:cNvPr id="10" name="TextBox 9">
            <a:extLst>
              <a:ext uri="{FF2B5EF4-FFF2-40B4-BE49-F238E27FC236}">
                <a16:creationId xmlns:a16="http://schemas.microsoft.com/office/drawing/2014/main" id="{F24C52A3-5E6C-D7BF-5AAB-933A92166043}"/>
              </a:ext>
            </a:extLst>
          </p:cNvPr>
          <p:cNvSpPr txBox="1"/>
          <p:nvPr/>
        </p:nvSpPr>
        <p:spPr>
          <a:xfrm>
            <a:off x="4352348" y="417160"/>
            <a:ext cx="161133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763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Other nationalities</a:t>
            </a:r>
          </a:p>
        </p:txBody>
      </p:sp>
    </p:spTree>
    <p:extLst>
      <p:ext uri="{BB962C8B-B14F-4D97-AF65-F5344CB8AC3E}">
        <p14:creationId xmlns:p14="http://schemas.microsoft.com/office/powerpoint/2010/main" val="379187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0" name="Picture 4" descr="Flag of the United Kingdom | History, Meaning, Colors ...">
            <a:extLst>
              <a:ext uri="{FF2B5EF4-FFF2-40B4-BE49-F238E27FC236}">
                <a16:creationId xmlns:a16="http://schemas.microsoft.com/office/drawing/2014/main" id="{F2E8CD82-640C-4920-1437-838920A9E9B6}"/>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6609" y="529547"/>
            <a:ext cx="540000" cy="36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281" name="Picture 6">
            <a:extLst>
              <a:ext uri="{FF2B5EF4-FFF2-40B4-BE49-F238E27FC236}">
                <a16:creationId xmlns:a16="http://schemas.microsoft.com/office/drawing/2014/main" id="{CE2BE422-9699-C528-E2F2-13F1E516B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7937377" y="529547"/>
            <a:ext cx="539998" cy="36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282" name="Picture 8" descr="If you combined all the flags of every country into one new ...">
            <a:extLst>
              <a:ext uri="{FF2B5EF4-FFF2-40B4-BE49-F238E27FC236}">
                <a16:creationId xmlns:a16="http://schemas.microsoft.com/office/drawing/2014/main" id="{6B4BF298-BE1F-C6BE-2823-B7E36C049C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594" y="529547"/>
            <a:ext cx="600332" cy="3600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283" name="TextBox 2282">
            <a:extLst>
              <a:ext uri="{FF2B5EF4-FFF2-40B4-BE49-F238E27FC236}">
                <a16:creationId xmlns:a16="http://schemas.microsoft.com/office/drawing/2014/main" id="{0FA3706E-D281-5F31-369F-4866E988D200}"/>
              </a:ext>
            </a:extLst>
          </p:cNvPr>
          <p:cNvSpPr txBox="1"/>
          <p:nvPr/>
        </p:nvSpPr>
        <p:spPr>
          <a:xfrm>
            <a:off x="6611353" y="417160"/>
            <a:ext cx="125707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EEA Nationals</a:t>
            </a:r>
          </a:p>
        </p:txBody>
      </p:sp>
      <p:sp>
        <p:nvSpPr>
          <p:cNvPr id="2284" name="TextBox 2283">
            <a:extLst>
              <a:ext uri="{FF2B5EF4-FFF2-40B4-BE49-F238E27FC236}">
                <a16:creationId xmlns:a16="http://schemas.microsoft.com/office/drawing/2014/main" id="{8D675FF2-2F2C-68DF-30CF-CD58A1D4719B}"/>
              </a:ext>
            </a:extLst>
          </p:cNvPr>
          <p:cNvSpPr txBox="1"/>
          <p:nvPr/>
        </p:nvSpPr>
        <p:spPr>
          <a:xfrm>
            <a:off x="8660388" y="417160"/>
            <a:ext cx="117532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362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UK Nationals</a:t>
            </a:r>
          </a:p>
        </p:txBody>
      </p:sp>
      <p:sp>
        <p:nvSpPr>
          <p:cNvPr id="2285" name="TextBox 2284">
            <a:extLst>
              <a:ext uri="{FF2B5EF4-FFF2-40B4-BE49-F238E27FC236}">
                <a16:creationId xmlns:a16="http://schemas.microsoft.com/office/drawing/2014/main" id="{763D6887-70BB-A341-C4B0-71CDF88709C6}"/>
              </a:ext>
            </a:extLst>
          </p:cNvPr>
          <p:cNvSpPr txBox="1"/>
          <p:nvPr/>
        </p:nvSpPr>
        <p:spPr>
          <a:xfrm>
            <a:off x="4352348" y="417160"/>
            <a:ext cx="161133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242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Other nationalities</a:t>
            </a:r>
          </a:p>
        </p:txBody>
      </p:sp>
      <p:sp>
        <p:nvSpPr>
          <p:cNvPr id="2286" name="TextBox 2285">
            <a:extLst>
              <a:ext uri="{FF2B5EF4-FFF2-40B4-BE49-F238E27FC236}">
                <a16:creationId xmlns:a16="http://schemas.microsoft.com/office/drawing/2014/main" id="{6E8B68B0-286C-AC3B-7A70-1273014DFD71}"/>
              </a:ext>
            </a:extLst>
          </p:cNvPr>
          <p:cNvSpPr txBox="1"/>
          <p:nvPr/>
        </p:nvSpPr>
        <p:spPr>
          <a:xfrm>
            <a:off x="168644" y="296510"/>
            <a:ext cx="26100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bg1">
                    <a:lumMod val="75000"/>
                  </a:schemeClr>
                </a:solidFill>
                <a:latin typeface="Verdana" panose="020B0604030504040204" pitchFamily="34" charset="0"/>
                <a:ea typeface="Verdana" panose="020B0604030504040204" pitchFamily="34" charset="0"/>
              </a:rPr>
              <a:t>1,246</a:t>
            </a:r>
            <a:r>
              <a:rPr kumimoji="0" lang="en-GB" sz="2000" i="0" u="none" strike="noStrike" kern="1200" cap="none" spc="0" normalizeH="0" baseline="0" noProof="0" dirty="0">
                <a:ln>
                  <a:noFill/>
                </a:ln>
                <a:solidFill>
                  <a:schemeClr val="bg1">
                    <a:lumMod val="75000"/>
                  </a:schemeClr>
                </a:solidFill>
                <a:effectLst/>
                <a:uLnTx/>
                <a:uFillTx/>
                <a:latin typeface="Verdana" panose="020B0604030504040204" pitchFamily="34" charset="0"/>
                <a:ea typeface="Verdana" panose="020B0604030504040204" pitchFamily="34" charset="0"/>
                <a:cs typeface="+mn-cs"/>
              </a:rPr>
              <a:t> Acceptances</a:t>
            </a:r>
          </a:p>
        </p:txBody>
      </p:sp>
      <p:sp>
        <p:nvSpPr>
          <p:cNvPr id="2288" name="TextBox 2287">
            <a:extLst>
              <a:ext uri="{FF2B5EF4-FFF2-40B4-BE49-F238E27FC236}">
                <a16:creationId xmlns:a16="http://schemas.microsoft.com/office/drawing/2014/main" id="{419279E4-EC0D-1984-635E-D72D3FA8DB08}"/>
              </a:ext>
            </a:extLst>
          </p:cNvPr>
          <p:cNvSpPr txBox="1"/>
          <p:nvPr/>
        </p:nvSpPr>
        <p:spPr>
          <a:xfrm>
            <a:off x="175751" y="640451"/>
            <a:ext cx="26581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   629 DfE Census*</a:t>
            </a:r>
          </a:p>
        </p:txBody>
      </p:sp>
      <p:sp>
        <p:nvSpPr>
          <p:cNvPr id="5" name="TextBox 4">
            <a:extLst>
              <a:ext uri="{FF2B5EF4-FFF2-40B4-BE49-F238E27FC236}">
                <a16:creationId xmlns:a16="http://schemas.microsoft.com/office/drawing/2014/main" id="{AC3CB39F-5D1E-A880-5A4B-388D43A9F352}"/>
              </a:ext>
            </a:extLst>
          </p:cNvPr>
          <p:cNvSpPr txBox="1"/>
          <p:nvPr/>
        </p:nvSpPr>
        <p:spPr>
          <a:xfrm>
            <a:off x="9994665" y="5626108"/>
            <a:ext cx="17876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mn-cs"/>
              </a:rPr>
              <a:t>*includes TF</a:t>
            </a:r>
          </a:p>
        </p:txBody>
      </p:sp>
      <p:grpSp>
        <p:nvGrpSpPr>
          <p:cNvPr id="6" name="Group 5">
            <a:extLst>
              <a:ext uri="{FF2B5EF4-FFF2-40B4-BE49-F238E27FC236}">
                <a16:creationId xmlns:a16="http://schemas.microsoft.com/office/drawing/2014/main" id="{1C41EB05-BC58-71BF-A6B0-EB0C8760E104}"/>
              </a:ext>
            </a:extLst>
          </p:cNvPr>
          <p:cNvGrpSpPr/>
          <p:nvPr/>
        </p:nvGrpSpPr>
        <p:grpSpPr>
          <a:xfrm flipH="1">
            <a:off x="388092" y="1410542"/>
            <a:ext cx="11268000" cy="4017612"/>
            <a:chOff x="462808" y="1423242"/>
            <a:chExt cx="11266384" cy="4017612"/>
          </a:xfrm>
        </p:grpSpPr>
        <p:pic>
          <p:nvPicPr>
            <p:cNvPr id="7" name="Picture 6">
              <a:extLst>
                <a:ext uri="{FF2B5EF4-FFF2-40B4-BE49-F238E27FC236}">
                  <a16:creationId xmlns:a16="http://schemas.microsoft.com/office/drawing/2014/main" id="{6230666E-6ED1-0A18-9908-D71480B059A9}"/>
                </a:ext>
              </a:extLst>
            </p:cNvPr>
            <p:cNvPicPr>
              <a:picLocks noChangeAspect="1"/>
            </p:cNvPicPr>
            <p:nvPr/>
          </p:nvPicPr>
          <p:blipFill>
            <a:blip r:embed="rId5">
              <a:alphaModFix amt="20000"/>
            </a:blip>
            <a:stretch>
              <a:fillRect/>
            </a:stretch>
          </p:blipFill>
          <p:spPr>
            <a:xfrm>
              <a:off x="462808" y="1423242"/>
              <a:ext cx="11266384" cy="4011516"/>
            </a:xfrm>
            <a:prstGeom prst="rect">
              <a:avLst/>
            </a:prstGeom>
          </p:spPr>
        </p:pic>
        <p:pic>
          <p:nvPicPr>
            <p:cNvPr id="8" name="Picture 7">
              <a:extLst>
                <a:ext uri="{FF2B5EF4-FFF2-40B4-BE49-F238E27FC236}">
                  <a16:creationId xmlns:a16="http://schemas.microsoft.com/office/drawing/2014/main" id="{68E20D3C-14E6-4D3A-B655-0E9F31B146AE}"/>
                </a:ext>
              </a:extLst>
            </p:cNvPr>
            <p:cNvPicPr>
              <a:picLocks noChangeAspect="1"/>
            </p:cNvPicPr>
            <p:nvPr/>
          </p:nvPicPr>
          <p:blipFill>
            <a:blip r:embed="rId6"/>
            <a:stretch>
              <a:fillRect/>
            </a:stretch>
          </p:blipFill>
          <p:spPr>
            <a:xfrm>
              <a:off x="1259445" y="1423242"/>
              <a:ext cx="5797798" cy="4017612"/>
            </a:xfrm>
            <a:prstGeom prst="rect">
              <a:avLst/>
            </a:prstGeom>
          </p:spPr>
        </p:pic>
      </p:grpSp>
    </p:spTree>
    <p:extLst>
      <p:ext uri="{BB962C8B-B14F-4D97-AF65-F5344CB8AC3E}">
        <p14:creationId xmlns:p14="http://schemas.microsoft.com/office/powerpoint/2010/main" val="402547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62E9BF4C-ADF8-085C-081D-079C3505A3AA}"/>
              </a:ext>
            </a:extLst>
          </p:cNvPr>
          <p:cNvSpPr>
            <a:spLocks noChangeArrowheads="1"/>
          </p:cNvSpPr>
          <p:nvPr/>
        </p:nvSpPr>
        <p:spPr bwMode="auto">
          <a:xfrm>
            <a:off x="1692275" y="724808"/>
            <a:ext cx="10414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Verdana" panose="020B0604030504040204" pitchFamily="34" charset="0"/>
              </a:rPr>
              <a:t>Business Studies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E4C9C01E-FAF4-7893-66AF-8E5175C73D8E}"/>
              </a:ext>
            </a:extLst>
          </p:cNvPr>
          <p:cNvSpPr txBox="1"/>
          <p:nvPr/>
        </p:nvSpPr>
        <p:spPr>
          <a:xfrm>
            <a:off x="424545" y="315684"/>
            <a:ext cx="1483098" cy="461665"/>
          </a:xfrm>
          <a:prstGeom prst="rect">
            <a:avLst/>
          </a:prstGeom>
          <a:noFill/>
        </p:spPr>
        <p:txBody>
          <a:bodyPr wrap="none" rtlCol="0">
            <a:spAutoFit/>
          </a:bodyPr>
          <a:lstStyle/>
          <a:p>
            <a:r>
              <a:rPr lang="en-GB" sz="2400" b="1" dirty="0">
                <a:latin typeface="Verdana" panose="020B0604030504040204" pitchFamily="34" charset="0"/>
                <a:ea typeface="Verdana" panose="020B0604030504040204" pitchFamily="34" charset="0"/>
              </a:rPr>
              <a:t>Physics</a:t>
            </a:r>
          </a:p>
        </p:txBody>
      </p:sp>
      <p:grpSp>
        <p:nvGrpSpPr>
          <p:cNvPr id="123" name="Group 122">
            <a:extLst>
              <a:ext uri="{FF2B5EF4-FFF2-40B4-BE49-F238E27FC236}">
                <a16:creationId xmlns:a16="http://schemas.microsoft.com/office/drawing/2014/main" id="{FB8C1369-3ABB-6D65-92A6-47BB44277A51}"/>
              </a:ext>
            </a:extLst>
          </p:cNvPr>
          <p:cNvGrpSpPr/>
          <p:nvPr/>
        </p:nvGrpSpPr>
        <p:grpSpPr>
          <a:xfrm>
            <a:off x="5052928" y="2671083"/>
            <a:ext cx="1520825" cy="3187700"/>
            <a:chOff x="5052928" y="2671083"/>
            <a:chExt cx="1520825" cy="3187700"/>
          </a:xfrm>
        </p:grpSpPr>
        <p:sp>
          <p:nvSpPr>
            <p:cNvPr id="146" name="Freeform 140">
              <a:extLst>
                <a:ext uri="{FF2B5EF4-FFF2-40B4-BE49-F238E27FC236}">
                  <a16:creationId xmlns:a16="http://schemas.microsoft.com/office/drawing/2014/main" id="{96E822B6-C9BD-EA5D-37F8-583FF9D01288}"/>
                </a:ext>
              </a:extLst>
            </p:cNvPr>
            <p:cNvSpPr>
              <a:spLocks/>
            </p:cNvSpPr>
            <p:nvPr/>
          </p:nvSpPr>
          <p:spPr bwMode="auto">
            <a:xfrm>
              <a:off x="5833978" y="2671083"/>
              <a:ext cx="739775" cy="1479550"/>
            </a:xfrm>
            <a:custGeom>
              <a:avLst/>
              <a:gdLst>
                <a:gd name="T0" fmla="*/ 0 w 1941"/>
                <a:gd name="T1" fmla="*/ 0 h 3878"/>
                <a:gd name="T2" fmla="*/ 1941 w 1941"/>
                <a:gd name="T3" fmla="*/ 1942 h 3878"/>
                <a:gd name="T4" fmla="*/ 137 w 1941"/>
                <a:gd name="T5" fmla="*/ 3878 h 3878"/>
                <a:gd name="T6" fmla="*/ 0 w 1941"/>
                <a:gd name="T7" fmla="*/ 1942 h 3878"/>
                <a:gd name="T8" fmla="*/ 0 w 1941"/>
                <a:gd name="T9" fmla="*/ 0 h 3878"/>
              </a:gdLst>
              <a:ahLst/>
              <a:cxnLst>
                <a:cxn ang="0">
                  <a:pos x="T0" y="T1"/>
                </a:cxn>
                <a:cxn ang="0">
                  <a:pos x="T2" y="T3"/>
                </a:cxn>
                <a:cxn ang="0">
                  <a:pos x="T4" y="T5"/>
                </a:cxn>
                <a:cxn ang="0">
                  <a:pos x="T6" y="T7"/>
                </a:cxn>
                <a:cxn ang="0">
                  <a:pos x="T8" y="T9"/>
                </a:cxn>
              </a:cxnLst>
              <a:rect l="0" t="0" r="r" b="b"/>
              <a:pathLst>
                <a:path w="1941" h="3878">
                  <a:moveTo>
                    <a:pt x="0" y="0"/>
                  </a:moveTo>
                  <a:cubicBezTo>
                    <a:pt x="1072" y="0"/>
                    <a:pt x="1941" y="870"/>
                    <a:pt x="1941" y="1942"/>
                  </a:cubicBezTo>
                  <a:cubicBezTo>
                    <a:pt x="1941" y="2961"/>
                    <a:pt x="1153" y="3807"/>
                    <a:pt x="137" y="3878"/>
                  </a:cubicBezTo>
                  <a:lnTo>
                    <a:pt x="0" y="1942"/>
                  </a:lnTo>
                  <a:lnTo>
                    <a:pt x="0" y="0"/>
                  </a:lnTo>
                  <a:close/>
                </a:path>
              </a:pathLst>
            </a:custGeom>
            <a:solidFill>
              <a:srgbClr val="FF00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8" name="Freeform 142">
              <a:extLst>
                <a:ext uri="{FF2B5EF4-FFF2-40B4-BE49-F238E27FC236}">
                  <a16:creationId xmlns:a16="http://schemas.microsoft.com/office/drawing/2014/main" id="{DF54A0E8-C971-8B77-4A31-C0E2C2FABE2D}"/>
                </a:ext>
              </a:extLst>
            </p:cNvPr>
            <p:cNvSpPr>
              <a:spLocks/>
            </p:cNvSpPr>
            <p:nvPr/>
          </p:nvSpPr>
          <p:spPr bwMode="auto">
            <a:xfrm>
              <a:off x="5753015" y="3410858"/>
              <a:ext cx="133350" cy="742950"/>
            </a:xfrm>
            <a:custGeom>
              <a:avLst/>
              <a:gdLst>
                <a:gd name="T0" fmla="*/ 350 w 350"/>
                <a:gd name="T1" fmla="*/ 1936 h 1945"/>
                <a:gd name="T2" fmla="*/ 0 w 350"/>
                <a:gd name="T3" fmla="*/ 1930 h 1945"/>
                <a:gd name="T4" fmla="*/ 213 w 350"/>
                <a:gd name="T5" fmla="*/ 0 h 1945"/>
                <a:gd name="T6" fmla="*/ 350 w 350"/>
                <a:gd name="T7" fmla="*/ 1936 h 1945"/>
              </a:gdLst>
              <a:ahLst/>
              <a:cxnLst>
                <a:cxn ang="0">
                  <a:pos x="T0" y="T1"/>
                </a:cxn>
                <a:cxn ang="0">
                  <a:pos x="T2" y="T3"/>
                </a:cxn>
                <a:cxn ang="0">
                  <a:pos x="T4" y="T5"/>
                </a:cxn>
                <a:cxn ang="0">
                  <a:pos x="T6" y="T7"/>
                </a:cxn>
              </a:cxnLst>
              <a:rect l="0" t="0" r="r" b="b"/>
              <a:pathLst>
                <a:path w="350" h="1945">
                  <a:moveTo>
                    <a:pt x="350" y="1936"/>
                  </a:moveTo>
                  <a:cubicBezTo>
                    <a:pt x="233" y="1945"/>
                    <a:pt x="116" y="1942"/>
                    <a:pt x="0" y="1930"/>
                  </a:cubicBezTo>
                  <a:lnTo>
                    <a:pt x="213" y="0"/>
                  </a:lnTo>
                  <a:lnTo>
                    <a:pt x="350" y="1936"/>
                  </a:lnTo>
                  <a:close/>
                </a:path>
              </a:pathLst>
            </a:custGeom>
            <a:solidFill>
              <a:srgbClr val="46B1E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 name="Freeform 144">
              <a:extLst>
                <a:ext uri="{FF2B5EF4-FFF2-40B4-BE49-F238E27FC236}">
                  <a16:creationId xmlns:a16="http://schemas.microsoft.com/office/drawing/2014/main" id="{F244ADCF-D734-747F-54EB-4AC49EF98AEC}"/>
                </a:ext>
              </a:extLst>
            </p:cNvPr>
            <p:cNvSpPr>
              <a:spLocks/>
            </p:cNvSpPr>
            <p:nvPr/>
          </p:nvSpPr>
          <p:spPr bwMode="auto">
            <a:xfrm>
              <a:off x="5052928" y="2671083"/>
              <a:ext cx="781050" cy="1476375"/>
            </a:xfrm>
            <a:custGeom>
              <a:avLst/>
              <a:gdLst>
                <a:gd name="T0" fmla="*/ 1835 w 2048"/>
                <a:gd name="T1" fmla="*/ 3872 h 3872"/>
                <a:gd name="T2" fmla="*/ 118 w 2048"/>
                <a:gd name="T3" fmla="*/ 1729 h 3872"/>
                <a:gd name="T4" fmla="*/ 2048 w 2048"/>
                <a:gd name="T5" fmla="*/ 0 h 3872"/>
                <a:gd name="T6" fmla="*/ 2048 w 2048"/>
                <a:gd name="T7" fmla="*/ 1942 h 3872"/>
                <a:gd name="T8" fmla="*/ 1835 w 2048"/>
                <a:gd name="T9" fmla="*/ 3872 h 3872"/>
              </a:gdLst>
              <a:ahLst/>
              <a:cxnLst>
                <a:cxn ang="0">
                  <a:pos x="T0" y="T1"/>
                </a:cxn>
                <a:cxn ang="0">
                  <a:pos x="T2" y="T3"/>
                </a:cxn>
                <a:cxn ang="0">
                  <a:pos x="T4" y="T5"/>
                </a:cxn>
                <a:cxn ang="0">
                  <a:pos x="T6" y="T7"/>
                </a:cxn>
                <a:cxn ang="0">
                  <a:pos x="T8" y="T9"/>
                </a:cxn>
              </a:cxnLst>
              <a:rect l="0" t="0" r="r" b="b"/>
              <a:pathLst>
                <a:path w="2048" h="3872">
                  <a:moveTo>
                    <a:pt x="1835" y="3872"/>
                  </a:moveTo>
                  <a:cubicBezTo>
                    <a:pt x="769" y="3754"/>
                    <a:pt x="0" y="2795"/>
                    <a:pt x="118" y="1729"/>
                  </a:cubicBezTo>
                  <a:cubicBezTo>
                    <a:pt x="227" y="745"/>
                    <a:pt x="1058" y="0"/>
                    <a:pt x="2048" y="0"/>
                  </a:cubicBezTo>
                  <a:lnTo>
                    <a:pt x="2048" y="1942"/>
                  </a:lnTo>
                  <a:lnTo>
                    <a:pt x="1835" y="3872"/>
                  </a:lnTo>
                  <a:close/>
                </a:path>
              </a:pathLst>
            </a:custGeom>
            <a:solidFill>
              <a:srgbClr val="8ED9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2" name="Rectangle 146">
              <a:extLst>
                <a:ext uri="{FF2B5EF4-FFF2-40B4-BE49-F238E27FC236}">
                  <a16:creationId xmlns:a16="http://schemas.microsoft.com/office/drawing/2014/main" id="{9AF6DD90-7D24-577E-7A36-E5164E75BB27}"/>
                </a:ext>
              </a:extLst>
            </p:cNvPr>
            <p:cNvSpPr>
              <a:spLocks noChangeArrowheads="1"/>
            </p:cNvSpPr>
            <p:nvPr/>
          </p:nvSpPr>
          <p:spPr bwMode="auto">
            <a:xfrm>
              <a:off x="6076865" y="3320370"/>
              <a:ext cx="3429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391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3" name="Rectangle 147">
              <a:extLst>
                <a:ext uri="{FF2B5EF4-FFF2-40B4-BE49-F238E27FC236}">
                  <a16:creationId xmlns:a16="http://schemas.microsoft.com/office/drawing/2014/main" id="{17A65362-1428-589A-25A0-FD4E870AA4DB}"/>
                </a:ext>
              </a:extLst>
            </p:cNvPr>
            <p:cNvSpPr>
              <a:spLocks noChangeArrowheads="1"/>
            </p:cNvSpPr>
            <p:nvPr/>
          </p:nvSpPr>
          <p:spPr bwMode="auto">
            <a:xfrm>
              <a:off x="5743490" y="3702958"/>
              <a:ext cx="249238"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23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4" name="Rectangle 148">
              <a:extLst>
                <a:ext uri="{FF2B5EF4-FFF2-40B4-BE49-F238E27FC236}">
                  <a16:creationId xmlns:a16="http://schemas.microsoft.com/office/drawing/2014/main" id="{B35922C3-BB26-E3DB-A34E-7BB62707EC53}"/>
                </a:ext>
              </a:extLst>
            </p:cNvPr>
            <p:cNvSpPr>
              <a:spLocks noChangeArrowheads="1"/>
            </p:cNvSpPr>
            <p:nvPr/>
          </p:nvSpPr>
          <p:spPr bwMode="auto">
            <a:xfrm>
              <a:off x="5337090" y="3312433"/>
              <a:ext cx="3429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386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5" name="Freeform 149">
              <a:extLst>
                <a:ext uri="{FF2B5EF4-FFF2-40B4-BE49-F238E27FC236}">
                  <a16:creationId xmlns:a16="http://schemas.microsoft.com/office/drawing/2014/main" id="{447AC977-5882-18D2-02ED-5A516C1ED3FC}"/>
                </a:ext>
              </a:extLst>
            </p:cNvPr>
            <p:cNvSpPr>
              <a:spLocks/>
            </p:cNvSpPr>
            <p:nvPr/>
          </p:nvSpPr>
          <p:spPr bwMode="auto">
            <a:xfrm>
              <a:off x="5110078" y="4376058"/>
              <a:ext cx="1463675" cy="1482725"/>
            </a:xfrm>
            <a:custGeom>
              <a:avLst/>
              <a:gdLst>
                <a:gd name="T0" fmla="*/ 1893 w 3836"/>
                <a:gd name="T1" fmla="*/ 0 h 3885"/>
                <a:gd name="T2" fmla="*/ 3836 w 3836"/>
                <a:gd name="T3" fmla="*/ 1942 h 3885"/>
                <a:gd name="T4" fmla="*/ 1893 w 3836"/>
                <a:gd name="T5" fmla="*/ 3885 h 3885"/>
                <a:gd name="T6" fmla="*/ 0 w 3836"/>
                <a:gd name="T7" fmla="*/ 2378 h 3885"/>
                <a:gd name="T8" fmla="*/ 1893 w 3836"/>
                <a:gd name="T9" fmla="*/ 1942 h 3885"/>
                <a:gd name="T10" fmla="*/ 1893 w 3836"/>
                <a:gd name="T11" fmla="*/ 0 h 3885"/>
              </a:gdLst>
              <a:ahLst/>
              <a:cxnLst>
                <a:cxn ang="0">
                  <a:pos x="T0" y="T1"/>
                </a:cxn>
                <a:cxn ang="0">
                  <a:pos x="T2" y="T3"/>
                </a:cxn>
                <a:cxn ang="0">
                  <a:pos x="T4" y="T5"/>
                </a:cxn>
                <a:cxn ang="0">
                  <a:pos x="T6" y="T7"/>
                </a:cxn>
                <a:cxn ang="0">
                  <a:pos x="T8" y="T9"/>
                </a:cxn>
                <a:cxn ang="0">
                  <a:pos x="T10" y="T11"/>
                </a:cxn>
              </a:cxnLst>
              <a:rect l="0" t="0" r="r" b="b"/>
              <a:pathLst>
                <a:path w="3836" h="3885">
                  <a:moveTo>
                    <a:pt x="1893" y="0"/>
                  </a:moveTo>
                  <a:cubicBezTo>
                    <a:pt x="2966" y="0"/>
                    <a:pt x="3836" y="869"/>
                    <a:pt x="3836" y="1942"/>
                  </a:cubicBezTo>
                  <a:cubicBezTo>
                    <a:pt x="3836" y="3015"/>
                    <a:pt x="2966" y="3885"/>
                    <a:pt x="1893" y="3885"/>
                  </a:cubicBezTo>
                  <a:cubicBezTo>
                    <a:pt x="989" y="3885"/>
                    <a:pt x="204" y="3260"/>
                    <a:pt x="0" y="2378"/>
                  </a:cubicBezTo>
                  <a:lnTo>
                    <a:pt x="1893" y="1942"/>
                  </a:lnTo>
                  <a:lnTo>
                    <a:pt x="1893" y="0"/>
                  </a:lnTo>
                  <a:close/>
                </a:path>
              </a:pathLst>
            </a:custGeom>
            <a:solidFill>
              <a:srgbClr val="FF00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 name="Freeform 151">
              <a:extLst>
                <a:ext uri="{FF2B5EF4-FFF2-40B4-BE49-F238E27FC236}">
                  <a16:creationId xmlns:a16="http://schemas.microsoft.com/office/drawing/2014/main" id="{C288B5A4-CFB7-C52D-BC8F-D87B721F04CA}"/>
                </a:ext>
              </a:extLst>
            </p:cNvPr>
            <p:cNvSpPr>
              <a:spLocks/>
            </p:cNvSpPr>
            <p:nvPr/>
          </p:nvSpPr>
          <p:spPr bwMode="auto">
            <a:xfrm>
              <a:off x="5087853" y="5079320"/>
              <a:ext cx="744538" cy="203200"/>
            </a:xfrm>
            <a:custGeom>
              <a:avLst/>
              <a:gdLst>
                <a:gd name="T0" fmla="*/ 56 w 1949"/>
                <a:gd name="T1" fmla="*/ 535 h 535"/>
                <a:gd name="T2" fmla="*/ 9 w 1949"/>
                <a:gd name="T3" fmla="*/ 0 h 535"/>
                <a:gd name="T4" fmla="*/ 1949 w 1949"/>
                <a:gd name="T5" fmla="*/ 99 h 535"/>
                <a:gd name="T6" fmla="*/ 56 w 1949"/>
                <a:gd name="T7" fmla="*/ 535 h 535"/>
              </a:gdLst>
              <a:ahLst/>
              <a:cxnLst>
                <a:cxn ang="0">
                  <a:pos x="T0" y="T1"/>
                </a:cxn>
                <a:cxn ang="0">
                  <a:pos x="T2" y="T3"/>
                </a:cxn>
                <a:cxn ang="0">
                  <a:pos x="T4" y="T5"/>
                </a:cxn>
                <a:cxn ang="0">
                  <a:pos x="T6" y="T7"/>
                </a:cxn>
              </a:cxnLst>
              <a:rect l="0" t="0" r="r" b="b"/>
              <a:pathLst>
                <a:path w="1949" h="535">
                  <a:moveTo>
                    <a:pt x="56" y="535"/>
                  </a:moveTo>
                  <a:cubicBezTo>
                    <a:pt x="16" y="360"/>
                    <a:pt x="0" y="180"/>
                    <a:pt x="9" y="0"/>
                  </a:cubicBezTo>
                  <a:lnTo>
                    <a:pt x="1949" y="99"/>
                  </a:lnTo>
                  <a:lnTo>
                    <a:pt x="56" y="535"/>
                  </a:lnTo>
                  <a:close/>
                </a:path>
              </a:pathLst>
            </a:custGeom>
            <a:solidFill>
              <a:srgbClr val="46B1E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9" name="Freeform 153">
              <a:extLst>
                <a:ext uri="{FF2B5EF4-FFF2-40B4-BE49-F238E27FC236}">
                  <a16:creationId xmlns:a16="http://schemas.microsoft.com/office/drawing/2014/main" id="{35819559-03B1-0D2C-11BF-7E8BA1C12A70}"/>
                </a:ext>
              </a:extLst>
            </p:cNvPr>
            <p:cNvSpPr>
              <a:spLocks/>
            </p:cNvSpPr>
            <p:nvPr/>
          </p:nvSpPr>
          <p:spPr bwMode="auto">
            <a:xfrm>
              <a:off x="5092615" y="4376058"/>
              <a:ext cx="739775" cy="741363"/>
            </a:xfrm>
            <a:custGeom>
              <a:avLst/>
              <a:gdLst>
                <a:gd name="T0" fmla="*/ 0 w 1940"/>
                <a:gd name="T1" fmla="*/ 1843 h 1942"/>
                <a:gd name="T2" fmla="*/ 1940 w 1940"/>
                <a:gd name="T3" fmla="*/ 0 h 1942"/>
                <a:gd name="T4" fmla="*/ 1940 w 1940"/>
                <a:gd name="T5" fmla="*/ 1942 h 1942"/>
                <a:gd name="T6" fmla="*/ 0 w 1940"/>
                <a:gd name="T7" fmla="*/ 1843 h 1942"/>
              </a:gdLst>
              <a:ahLst/>
              <a:cxnLst>
                <a:cxn ang="0">
                  <a:pos x="T0" y="T1"/>
                </a:cxn>
                <a:cxn ang="0">
                  <a:pos x="T2" y="T3"/>
                </a:cxn>
                <a:cxn ang="0">
                  <a:pos x="T4" y="T5"/>
                </a:cxn>
                <a:cxn ang="0">
                  <a:pos x="T6" y="T7"/>
                </a:cxn>
              </a:cxnLst>
              <a:rect l="0" t="0" r="r" b="b"/>
              <a:pathLst>
                <a:path w="1940" h="1942">
                  <a:moveTo>
                    <a:pt x="0" y="1843"/>
                  </a:moveTo>
                  <a:cubicBezTo>
                    <a:pt x="53" y="810"/>
                    <a:pt x="906" y="0"/>
                    <a:pt x="1940" y="0"/>
                  </a:cubicBezTo>
                  <a:lnTo>
                    <a:pt x="1940" y="1942"/>
                  </a:lnTo>
                  <a:lnTo>
                    <a:pt x="0" y="1843"/>
                  </a:lnTo>
                  <a:close/>
                </a:path>
              </a:pathLst>
            </a:custGeom>
            <a:solidFill>
              <a:srgbClr val="8ED9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1" name="Rectangle 155">
              <a:extLst>
                <a:ext uri="{FF2B5EF4-FFF2-40B4-BE49-F238E27FC236}">
                  <a16:creationId xmlns:a16="http://schemas.microsoft.com/office/drawing/2014/main" id="{AD6B127D-604E-DB9E-1C9B-B0D0158F1901}"/>
                </a:ext>
              </a:extLst>
            </p:cNvPr>
            <p:cNvSpPr>
              <a:spLocks noChangeArrowheads="1"/>
            </p:cNvSpPr>
            <p:nvPr/>
          </p:nvSpPr>
          <p:spPr bwMode="auto">
            <a:xfrm>
              <a:off x="6143540" y="5387295"/>
              <a:ext cx="3429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307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2" name="Rectangle 156">
              <a:extLst>
                <a:ext uri="{FF2B5EF4-FFF2-40B4-BE49-F238E27FC236}">
                  <a16:creationId xmlns:a16="http://schemas.microsoft.com/office/drawing/2014/main" id="{BC3C5CA8-CFEC-2B5F-6252-B2A14C20A1C7}"/>
                </a:ext>
              </a:extLst>
            </p:cNvPr>
            <p:cNvSpPr>
              <a:spLocks noChangeArrowheads="1"/>
            </p:cNvSpPr>
            <p:nvPr/>
          </p:nvSpPr>
          <p:spPr bwMode="auto">
            <a:xfrm>
              <a:off x="5152940" y="5093608"/>
              <a:ext cx="2492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19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 name="Rectangle 157">
              <a:extLst>
                <a:ext uri="{FF2B5EF4-FFF2-40B4-BE49-F238E27FC236}">
                  <a16:creationId xmlns:a16="http://schemas.microsoft.com/office/drawing/2014/main" id="{271C6017-7D88-7F21-18FF-6BEBE1A5717B}"/>
                </a:ext>
              </a:extLst>
            </p:cNvPr>
            <p:cNvSpPr>
              <a:spLocks noChangeArrowheads="1"/>
            </p:cNvSpPr>
            <p:nvPr/>
          </p:nvSpPr>
          <p:spPr bwMode="auto">
            <a:xfrm>
              <a:off x="5305340" y="4618945"/>
              <a:ext cx="341313"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104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20" name="Group 119">
            <a:extLst>
              <a:ext uri="{FF2B5EF4-FFF2-40B4-BE49-F238E27FC236}">
                <a16:creationId xmlns:a16="http://schemas.microsoft.com/office/drawing/2014/main" id="{5BBFA0CD-43D8-71ED-4FFF-2C937B125DD7}"/>
              </a:ext>
            </a:extLst>
          </p:cNvPr>
          <p:cNvGrpSpPr/>
          <p:nvPr/>
        </p:nvGrpSpPr>
        <p:grpSpPr>
          <a:xfrm>
            <a:off x="5052928" y="974045"/>
            <a:ext cx="1538287" cy="1520825"/>
            <a:chOff x="5052928" y="974045"/>
            <a:chExt cx="1538287" cy="1520825"/>
          </a:xfrm>
        </p:grpSpPr>
        <p:sp>
          <p:nvSpPr>
            <p:cNvPr id="191" name="Freeform 185">
              <a:extLst>
                <a:ext uri="{FF2B5EF4-FFF2-40B4-BE49-F238E27FC236}">
                  <a16:creationId xmlns:a16="http://schemas.microsoft.com/office/drawing/2014/main" id="{4EDF603F-3FCE-D7C0-B55A-425DDA43A073}"/>
                </a:ext>
              </a:extLst>
            </p:cNvPr>
            <p:cNvSpPr>
              <a:spLocks/>
            </p:cNvSpPr>
            <p:nvPr/>
          </p:nvSpPr>
          <p:spPr bwMode="auto">
            <a:xfrm>
              <a:off x="5833978" y="974045"/>
              <a:ext cx="739775" cy="741363"/>
            </a:xfrm>
            <a:custGeom>
              <a:avLst/>
              <a:gdLst>
                <a:gd name="T0" fmla="*/ 0 w 1939"/>
                <a:gd name="T1" fmla="*/ 0 h 1940"/>
                <a:gd name="T2" fmla="*/ 1939 w 1939"/>
                <a:gd name="T3" fmla="*/ 1917 h 1940"/>
                <a:gd name="T4" fmla="*/ 0 w 1939"/>
                <a:gd name="T5" fmla="*/ 1940 h 1940"/>
                <a:gd name="T6" fmla="*/ 0 w 1939"/>
                <a:gd name="T7" fmla="*/ 0 h 1940"/>
              </a:gdLst>
              <a:ahLst/>
              <a:cxnLst>
                <a:cxn ang="0">
                  <a:pos x="T0" y="T1"/>
                </a:cxn>
                <a:cxn ang="0">
                  <a:pos x="T2" y="T3"/>
                </a:cxn>
                <a:cxn ang="0">
                  <a:pos x="T4" y="T5"/>
                </a:cxn>
                <a:cxn ang="0">
                  <a:pos x="T6" y="T7"/>
                </a:cxn>
              </a:cxnLst>
              <a:rect l="0" t="0" r="r" b="b"/>
              <a:pathLst>
                <a:path w="1939" h="1940">
                  <a:moveTo>
                    <a:pt x="0" y="0"/>
                  </a:moveTo>
                  <a:cubicBezTo>
                    <a:pt x="1062" y="0"/>
                    <a:pt x="1927" y="855"/>
                    <a:pt x="1939" y="1917"/>
                  </a:cubicBezTo>
                  <a:lnTo>
                    <a:pt x="0" y="1940"/>
                  </a:lnTo>
                  <a:lnTo>
                    <a:pt x="0" y="0"/>
                  </a:lnTo>
                  <a:close/>
                </a:path>
              </a:pathLst>
            </a:custGeom>
            <a:solidFill>
              <a:srgbClr val="FF00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3" name="Freeform 187">
              <a:extLst>
                <a:ext uri="{FF2B5EF4-FFF2-40B4-BE49-F238E27FC236}">
                  <a16:creationId xmlns:a16="http://schemas.microsoft.com/office/drawing/2014/main" id="{E3FF138D-F691-01AF-79B8-67A39982795D}"/>
                </a:ext>
              </a:extLst>
            </p:cNvPr>
            <p:cNvSpPr>
              <a:spLocks/>
            </p:cNvSpPr>
            <p:nvPr/>
          </p:nvSpPr>
          <p:spPr bwMode="auto">
            <a:xfrm>
              <a:off x="5833978" y="1705883"/>
              <a:ext cx="739775" cy="90488"/>
            </a:xfrm>
            <a:custGeom>
              <a:avLst/>
              <a:gdLst>
                <a:gd name="T0" fmla="*/ 1939 w 1940"/>
                <a:gd name="T1" fmla="*/ 0 h 236"/>
                <a:gd name="T2" fmla="*/ 1928 w 1940"/>
                <a:gd name="T3" fmla="*/ 236 h 236"/>
                <a:gd name="T4" fmla="*/ 0 w 1940"/>
                <a:gd name="T5" fmla="*/ 23 h 236"/>
                <a:gd name="T6" fmla="*/ 1939 w 1940"/>
                <a:gd name="T7" fmla="*/ 0 h 236"/>
              </a:gdLst>
              <a:ahLst/>
              <a:cxnLst>
                <a:cxn ang="0">
                  <a:pos x="T0" y="T1"/>
                </a:cxn>
                <a:cxn ang="0">
                  <a:pos x="T2" y="T3"/>
                </a:cxn>
                <a:cxn ang="0">
                  <a:pos x="T4" y="T5"/>
                </a:cxn>
                <a:cxn ang="0">
                  <a:pos x="T6" y="T7"/>
                </a:cxn>
              </a:cxnLst>
              <a:rect l="0" t="0" r="r" b="b"/>
              <a:pathLst>
                <a:path w="1940" h="236">
                  <a:moveTo>
                    <a:pt x="1939" y="0"/>
                  </a:moveTo>
                  <a:cubicBezTo>
                    <a:pt x="1940" y="79"/>
                    <a:pt x="1936" y="158"/>
                    <a:pt x="1928" y="236"/>
                  </a:cubicBezTo>
                  <a:lnTo>
                    <a:pt x="0" y="23"/>
                  </a:lnTo>
                  <a:lnTo>
                    <a:pt x="1939" y="0"/>
                  </a:lnTo>
                  <a:close/>
                </a:path>
              </a:pathLst>
            </a:custGeom>
            <a:solidFill>
              <a:srgbClr val="46B1E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5" name="Freeform 189">
              <a:extLst>
                <a:ext uri="{FF2B5EF4-FFF2-40B4-BE49-F238E27FC236}">
                  <a16:creationId xmlns:a16="http://schemas.microsoft.com/office/drawing/2014/main" id="{B04DB47B-E3A5-2F59-5792-115D48AC7BBA}"/>
                </a:ext>
              </a:extLst>
            </p:cNvPr>
            <p:cNvSpPr>
              <a:spLocks/>
            </p:cNvSpPr>
            <p:nvPr/>
          </p:nvSpPr>
          <p:spPr bwMode="auto">
            <a:xfrm>
              <a:off x="5052928" y="974045"/>
              <a:ext cx="1516063" cy="1520825"/>
            </a:xfrm>
            <a:custGeom>
              <a:avLst/>
              <a:gdLst>
                <a:gd name="T0" fmla="*/ 3974 w 3974"/>
                <a:gd name="T1" fmla="*/ 2153 h 3985"/>
                <a:gd name="T2" fmla="*/ 1833 w 3974"/>
                <a:gd name="T3" fmla="*/ 3868 h 3985"/>
                <a:gd name="T4" fmla="*/ 118 w 3974"/>
                <a:gd name="T5" fmla="*/ 1727 h 3985"/>
                <a:gd name="T6" fmla="*/ 2046 w 3974"/>
                <a:gd name="T7" fmla="*/ 0 h 3985"/>
                <a:gd name="T8" fmla="*/ 2046 w 3974"/>
                <a:gd name="T9" fmla="*/ 1940 h 3985"/>
                <a:gd name="T10" fmla="*/ 3974 w 3974"/>
                <a:gd name="T11" fmla="*/ 2153 h 3985"/>
              </a:gdLst>
              <a:ahLst/>
              <a:cxnLst>
                <a:cxn ang="0">
                  <a:pos x="T0" y="T1"/>
                </a:cxn>
                <a:cxn ang="0">
                  <a:pos x="T2" y="T3"/>
                </a:cxn>
                <a:cxn ang="0">
                  <a:pos x="T4" y="T5"/>
                </a:cxn>
                <a:cxn ang="0">
                  <a:pos x="T6" y="T7"/>
                </a:cxn>
                <a:cxn ang="0">
                  <a:pos x="T8" y="T9"/>
                </a:cxn>
                <a:cxn ang="0">
                  <a:pos x="T10" y="T11"/>
                </a:cxn>
              </a:cxnLst>
              <a:rect l="0" t="0" r="r" b="b"/>
              <a:pathLst>
                <a:path w="3974" h="3985">
                  <a:moveTo>
                    <a:pt x="3974" y="2153"/>
                  </a:moveTo>
                  <a:cubicBezTo>
                    <a:pt x="3856" y="3218"/>
                    <a:pt x="2898" y="3985"/>
                    <a:pt x="1833" y="3868"/>
                  </a:cubicBezTo>
                  <a:cubicBezTo>
                    <a:pt x="768" y="3750"/>
                    <a:pt x="0" y="2792"/>
                    <a:pt x="118" y="1727"/>
                  </a:cubicBezTo>
                  <a:cubicBezTo>
                    <a:pt x="226" y="744"/>
                    <a:pt x="1057" y="0"/>
                    <a:pt x="2046" y="0"/>
                  </a:cubicBezTo>
                  <a:lnTo>
                    <a:pt x="2046" y="1940"/>
                  </a:lnTo>
                  <a:lnTo>
                    <a:pt x="3974" y="2153"/>
                  </a:lnTo>
                  <a:close/>
                </a:path>
              </a:pathLst>
            </a:custGeom>
            <a:solidFill>
              <a:srgbClr val="8ED9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7" name="Rectangle 191">
              <a:extLst>
                <a:ext uri="{FF2B5EF4-FFF2-40B4-BE49-F238E27FC236}">
                  <a16:creationId xmlns:a16="http://schemas.microsoft.com/office/drawing/2014/main" id="{B8B4D522-D2DA-AB42-93E6-C5EDBDFBAE85}"/>
                </a:ext>
              </a:extLst>
            </p:cNvPr>
            <p:cNvSpPr>
              <a:spLocks noChangeArrowheads="1"/>
            </p:cNvSpPr>
            <p:nvPr/>
          </p:nvSpPr>
          <p:spPr bwMode="auto">
            <a:xfrm>
              <a:off x="6126078" y="1226458"/>
              <a:ext cx="3175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404040"/>
                  </a:solidFill>
                  <a:effectLst/>
                  <a:latin typeface="Verdana" panose="020B0604030504040204" pitchFamily="34" charset="0"/>
                </a:rPr>
                <a:t>730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8" name="Rectangle 192">
              <a:extLst>
                <a:ext uri="{FF2B5EF4-FFF2-40B4-BE49-F238E27FC236}">
                  <a16:creationId xmlns:a16="http://schemas.microsoft.com/office/drawing/2014/main" id="{738F7518-A92A-9BAD-7DC7-385DB9542080}"/>
                </a:ext>
              </a:extLst>
            </p:cNvPr>
            <p:cNvSpPr>
              <a:spLocks noChangeArrowheads="1"/>
            </p:cNvSpPr>
            <p:nvPr/>
          </p:nvSpPr>
          <p:spPr bwMode="auto">
            <a:xfrm>
              <a:off x="6359440" y="1672545"/>
              <a:ext cx="231775"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404040"/>
                  </a:solidFill>
                  <a:effectLst/>
                  <a:latin typeface="Verdana" panose="020B0604030504040204" pitchFamily="34" charset="0"/>
                </a:rPr>
                <a:t>57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9" name="Rectangle 193">
              <a:extLst>
                <a:ext uri="{FF2B5EF4-FFF2-40B4-BE49-F238E27FC236}">
                  <a16:creationId xmlns:a16="http://schemas.microsoft.com/office/drawing/2014/main" id="{7A1F47D1-386E-62BF-41A4-23FFD1509E82}"/>
                </a:ext>
              </a:extLst>
            </p:cNvPr>
            <p:cNvSpPr>
              <a:spLocks noChangeArrowheads="1"/>
            </p:cNvSpPr>
            <p:nvPr/>
          </p:nvSpPr>
          <p:spPr bwMode="auto">
            <a:xfrm>
              <a:off x="5325978" y="1955120"/>
              <a:ext cx="396875"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404040"/>
                  </a:solidFill>
                  <a:effectLst/>
                  <a:latin typeface="Verdana" panose="020B0604030504040204" pitchFamily="34" charset="0"/>
                </a:rPr>
                <a:t>2155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10" name="Rectangle 9">
            <a:extLst>
              <a:ext uri="{FF2B5EF4-FFF2-40B4-BE49-F238E27FC236}">
                <a16:creationId xmlns:a16="http://schemas.microsoft.com/office/drawing/2014/main" id="{1597C70A-3C7C-AC7F-9017-7E5ECF444576}"/>
              </a:ext>
            </a:extLst>
          </p:cNvPr>
          <p:cNvSpPr>
            <a:spLocks noChangeArrowheads="1"/>
          </p:cNvSpPr>
          <p:nvPr/>
        </p:nvSpPr>
        <p:spPr bwMode="auto">
          <a:xfrm>
            <a:off x="5080554" y="565151"/>
            <a:ext cx="14830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rgbClr val="000000"/>
                </a:solidFill>
                <a:effectLst/>
                <a:latin typeface="Verdana" panose="020B0604030504040204" pitchFamily="34" charset="0"/>
              </a:rPr>
              <a:t>ITT 2023-24</a:t>
            </a:r>
            <a:endParaRPr kumimoji="0" lang="en-US" altLang="en-US" i="0" u="none" strike="noStrike" cap="none" normalizeH="0" baseline="0" dirty="0">
              <a:ln>
                <a:noFill/>
              </a:ln>
              <a:solidFill>
                <a:schemeClr val="tx1"/>
              </a:solidFill>
              <a:effectLst/>
            </a:endParaRPr>
          </a:p>
        </p:txBody>
      </p:sp>
      <p:grpSp>
        <p:nvGrpSpPr>
          <p:cNvPr id="112" name="Group 111">
            <a:extLst>
              <a:ext uri="{FF2B5EF4-FFF2-40B4-BE49-F238E27FC236}">
                <a16:creationId xmlns:a16="http://schemas.microsoft.com/office/drawing/2014/main" id="{45E0212A-0D37-C636-3FEC-170480D75794}"/>
              </a:ext>
            </a:extLst>
          </p:cNvPr>
          <p:cNvGrpSpPr/>
          <p:nvPr/>
        </p:nvGrpSpPr>
        <p:grpSpPr>
          <a:xfrm>
            <a:off x="7067998" y="2671083"/>
            <a:ext cx="1570037" cy="1570038"/>
            <a:chOff x="8298084" y="2671083"/>
            <a:chExt cx="1570037" cy="1570038"/>
          </a:xfrm>
        </p:grpSpPr>
        <p:sp>
          <p:nvSpPr>
            <p:cNvPr id="164" name="Freeform 158">
              <a:extLst>
                <a:ext uri="{FF2B5EF4-FFF2-40B4-BE49-F238E27FC236}">
                  <a16:creationId xmlns:a16="http://schemas.microsoft.com/office/drawing/2014/main" id="{EFA96ED2-2323-63AB-490B-C0D5F06BAB27}"/>
                </a:ext>
              </a:extLst>
            </p:cNvPr>
            <p:cNvSpPr>
              <a:spLocks/>
            </p:cNvSpPr>
            <p:nvPr/>
          </p:nvSpPr>
          <p:spPr bwMode="auto">
            <a:xfrm>
              <a:off x="9128346" y="2671083"/>
              <a:ext cx="739775" cy="1222375"/>
            </a:xfrm>
            <a:custGeom>
              <a:avLst/>
              <a:gdLst>
                <a:gd name="T0" fmla="*/ 0 w 1942"/>
                <a:gd name="T1" fmla="*/ 0 h 3205"/>
                <a:gd name="T2" fmla="*/ 1942 w 1942"/>
                <a:gd name="T3" fmla="*/ 1942 h 3205"/>
                <a:gd name="T4" fmla="*/ 1475 w 1942"/>
                <a:gd name="T5" fmla="*/ 3205 h 3205"/>
                <a:gd name="T6" fmla="*/ 0 w 1942"/>
                <a:gd name="T7" fmla="*/ 1942 h 3205"/>
                <a:gd name="T8" fmla="*/ 0 w 1942"/>
                <a:gd name="T9" fmla="*/ 0 h 3205"/>
              </a:gdLst>
              <a:ahLst/>
              <a:cxnLst>
                <a:cxn ang="0">
                  <a:pos x="T0" y="T1"/>
                </a:cxn>
                <a:cxn ang="0">
                  <a:pos x="T2" y="T3"/>
                </a:cxn>
                <a:cxn ang="0">
                  <a:pos x="T4" y="T5"/>
                </a:cxn>
                <a:cxn ang="0">
                  <a:pos x="T6" y="T7"/>
                </a:cxn>
                <a:cxn ang="0">
                  <a:pos x="T8" y="T9"/>
                </a:cxn>
              </a:cxnLst>
              <a:rect l="0" t="0" r="r" b="b"/>
              <a:pathLst>
                <a:path w="1942" h="3205">
                  <a:moveTo>
                    <a:pt x="0" y="0"/>
                  </a:moveTo>
                  <a:cubicBezTo>
                    <a:pt x="1073" y="0"/>
                    <a:pt x="1942" y="870"/>
                    <a:pt x="1942" y="1942"/>
                  </a:cubicBezTo>
                  <a:cubicBezTo>
                    <a:pt x="1942" y="2405"/>
                    <a:pt x="1776" y="2853"/>
                    <a:pt x="1475" y="3205"/>
                  </a:cubicBezTo>
                  <a:lnTo>
                    <a:pt x="0" y="1942"/>
                  </a:lnTo>
                  <a:lnTo>
                    <a:pt x="0" y="0"/>
                  </a:lnTo>
                  <a:close/>
                </a:path>
              </a:pathLst>
            </a:custGeom>
            <a:solidFill>
              <a:srgbClr val="FF00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6" name="Freeform 160">
              <a:extLst>
                <a:ext uri="{FF2B5EF4-FFF2-40B4-BE49-F238E27FC236}">
                  <a16:creationId xmlns:a16="http://schemas.microsoft.com/office/drawing/2014/main" id="{76E28A01-220B-4F9B-2D3D-CF185A66F301}"/>
                </a:ext>
              </a:extLst>
            </p:cNvPr>
            <p:cNvSpPr>
              <a:spLocks/>
            </p:cNvSpPr>
            <p:nvPr/>
          </p:nvSpPr>
          <p:spPr bwMode="auto">
            <a:xfrm>
              <a:off x="9128346" y="3410858"/>
              <a:ext cx="561975" cy="563563"/>
            </a:xfrm>
            <a:custGeom>
              <a:avLst/>
              <a:gdLst>
                <a:gd name="T0" fmla="*/ 1475 w 1475"/>
                <a:gd name="T1" fmla="*/ 1263 h 1477"/>
                <a:gd name="T2" fmla="*/ 1260 w 1475"/>
                <a:gd name="T3" fmla="*/ 1477 h 1477"/>
                <a:gd name="T4" fmla="*/ 0 w 1475"/>
                <a:gd name="T5" fmla="*/ 0 h 1477"/>
                <a:gd name="T6" fmla="*/ 1475 w 1475"/>
                <a:gd name="T7" fmla="*/ 1263 h 1477"/>
              </a:gdLst>
              <a:ahLst/>
              <a:cxnLst>
                <a:cxn ang="0">
                  <a:pos x="T0" y="T1"/>
                </a:cxn>
                <a:cxn ang="0">
                  <a:pos x="T2" y="T3"/>
                </a:cxn>
                <a:cxn ang="0">
                  <a:pos x="T4" y="T5"/>
                </a:cxn>
                <a:cxn ang="0">
                  <a:pos x="T6" y="T7"/>
                </a:cxn>
              </a:cxnLst>
              <a:rect l="0" t="0" r="r" b="b"/>
              <a:pathLst>
                <a:path w="1475" h="1477">
                  <a:moveTo>
                    <a:pt x="1475" y="1263"/>
                  </a:moveTo>
                  <a:cubicBezTo>
                    <a:pt x="1409" y="1340"/>
                    <a:pt x="1337" y="1412"/>
                    <a:pt x="1260" y="1477"/>
                  </a:cubicBezTo>
                  <a:lnTo>
                    <a:pt x="0" y="0"/>
                  </a:lnTo>
                  <a:lnTo>
                    <a:pt x="1475" y="1263"/>
                  </a:lnTo>
                  <a:close/>
                </a:path>
              </a:pathLst>
            </a:custGeom>
            <a:solidFill>
              <a:srgbClr val="46B1E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8" name="Freeform 162">
              <a:extLst>
                <a:ext uri="{FF2B5EF4-FFF2-40B4-BE49-F238E27FC236}">
                  <a16:creationId xmlns:a16="http://schemas.microsoft.com/office/drawing/2014/main" id="{4A28EF33-FA2E-4959-D8D5-BB4264D75A09}"/>
                </a:ext>
              </a:extLst>
            </p:cNvPr>
            <p:cNvSpPr>
              <a:spLocks/>
            </p:cNvSpPr>
            <p:nvPr/>
          </p:nvSpPr>
          <p:spPr bwMode="auto">
            <a:xfrm>
              <a:off x="8298084" y="2671083"/>
              <a:ext cx="1309688" cy="1570038"/>
            </a:xfrm>
            <a:custGeom>
              <a:avLst/>
              <a:gdLst>
                <a:gd name="T0" fmla="*/ 3433 w 3433"/>
                <a:gd name="T1" fmla="*/ 3419 h 4115"/>
                <a:gd name="T2" fmla="*/ 696 w 3433"/>
                <a:gd name="T3" fmla="*/ 3201 h 4115"/>
                <a:gd name="T4" fmla="*/ 914 w 3433"/>
                <a:gd name="T5" fmla="*/ 464 h 4115"/>
                <a:gd name="T6" fmla="*/ 2173 w 3433"/>
                <a:gd name="T7" fmla="*/ 0 h 4115"/>
                <a:gd name="T8" fmla="*/ 2173 w 3433"/>
                <a:gd name="T9" fmla="*/ 1942 h 4115"/>
                <a:gd name="T10" fmla="*/ 3433 w 3433"/>
                <a:gd name="T11" fmla="*/ 3419 h 4115"/>
              </a:gdLst>
              <a:ahLst/>
              <a:cxnLst>
                <a:cxn ang="0">
                  <a:pos x="T0" y="T1"/>
                </a:cxn>
                <a:cxn ang="0">
                  <a:pos x="T2" y="T3"/>
                </a:cxn>
                <a:cxn ang="0">
                  <a:pos x="T4" y="T5"/>
                </a:cxn>
                <a:cxn ang="0">
                  <a:pos x="T6" y="T7"/>
                </a:cxn>
                <a:cxn ang="0">
                  <a:pos x="T8" y="T9"/>
                </a:cxn>
                <a:cxn ang="0">
                  <a:pos x="T10" y="T11"/>
                </a:cxn>
              </a:cxnLst>
              <a:rect l="0" t="0" r="r" b="b"/>
              <a:pathLst>
                <a:path w="3433" h="4115">
                  <a:moveTo>
                    <a:pt x="3433" y="3419"/>
                  </a:moveTo>
                  <a:cubicBezTo>
                    <a:pt x="2617" y="4115"/>
                    <a:pt x="1392" y="4017"/>
                    <a:pt x="696" y="3201"/>
                  </a:cubicBezTo>
                  <a:cubicBezTo>
                    <a:pt x="0" y="2385"/>
                    <a:pt x="98" y="1160"/>
                    <a:pt x="914" y="464"/>
                  </a:cubicBezTo>
                  <a:cubicBezTo>
                    <a:pt x="1265" y="165"/>
                    <a:pt x="1712" y="0"/>
                    <a:pt x="2173" y="0"/>
                  </a:cubicBezTo>
                  <a:lnTo>
                    <a:pt x="2173" y="1942"/>
                  </a:lnTo>
                  <a:lnTo>
                    <a:pt x="3433" y="3419"/>
                  </a:lnTo>
                  <a:close/>
                </a:path>
              </a:pathLst>
            </a:custGeom>
            <a:solidFill>
              <a:srgbClr val="8ED9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0" name="Rectangle 164">
              <a:extLst>
                <a:ext uri="{FF2B5EF4-FFF2-40B4-BE49-F238E27FC236}">
                  <a16:creationId xmlns:a16="http://schemas.microsoft.com/office/drawing/2014/main" id="{26B7276A-9F1A-DF6D-B1C2-74813820B593}"/>
                </a:ext>
              </a:extLst>
            </p:cNvPr>
            <p:cNvSpPr>
              <a:spLocks noChangeArrowheads="1"/>
            </p:cNvSpPr>
            <p:nvPr/>
          </p:nvSpPr>
          <p:spPr bwMode="auto">
            <a:xfrm>
              <a:off x="9493471" y="3109233"/>
              <a:ext cx="341313"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452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1" name="Rectangle 165">
              <a:extLst>
                <a:ext uri="{FF2B5EF4-FFF2-40B4-BE49-F238E27FC236}">
                  <a16:creationId xmlns:a16="http://schemas.microsoft.com/office/drawing/2014/main" id="{A6482F85-E0B5-A419-51AF-C4B48C0BCBBB}"/>
                </a:ext>
              </a:extLst>
            </p:cNvPr>
            <p:cNvSpPr>
              <a:spLocks noChangeArrowheads="1"/>
            </p:cNvSpPr>
            <p:nvPr/>
          </p:nvSpPr>
          <p:spPr bwMode="auto">
            <a:xfrm>
              <a:off x="9452196" y="3742645"/>
              <a:ext cx="25082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31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2" name="Rectangle 166">
              <a:extLst>
                <a:ext uri="{FF2B5EF4-FFF2-40B4-BE49-F238E27FC236}">
                  <a16:creationId xmlns:a16="http://schemas.microsoft.com/office/drawing/2014/main" id="{8CD36C47-0D9F-7755-EB94-9BE7EC143B47}"/>
                </a:ext>
              </a:extLst>
            </p:cNvPr>
            <p:cNvSpPr>
              <a:spLocks noChangeArrowheads="1"/>
            </p:cNvSpPr>
            <p:nvPr/>
          </p:nvSpPr>
          <p:spPr bwMode="auto">
            <a:xfrm>
              <a:off x="8488584" y="3521983"/>
              <a:ext cx="341313"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763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173" name="Freeform 167">
            <a:extLst>
              <a:ext uri="{FF2B5EF4-FFF2-40B4-BE49-F238E27FC236}">
                <a16:creationId xmlns:a16="http://schemas.microsoft.com/office/drawing/2014/main" id="{D137E097-76BF-E54C-B124-F554C96D627B}"/>
              </a:ext>
            </a:extLst>
          </p:cNvPr>
          <p:cNvSpPr>
            <a:spLocks/>
          </p:cNvSpPr>
          <p:nvPr/>
        </p:nvSpPr>
        <p:spPr bwMode="auto">
          <a:xfrm>
            <a:off x="7558535" y="4376058"/>
            <a:ext cx="1079500" cy="1482725"/>
          </a:xfrm>
          <a:custGeom>
            <a:avLst/>
            <a:gdLst>
              <a:gd name="T0" fmla="*/ 887 w 2829"/>
              <a:gd name="T1" fmla="*/ 0 h 3885"/>
              <a:gd name="T2" fmla="*/ 2829 w 2829"/>
              <a:gd name="T3" fmla="*/ 1942 h 3885"/>
              <a:gd name="T4" fmla="*/ 887 w 2829"/>
              <a:gd name="T5" fmla="*/ 3885 h 3885"/>
              <a:gd name="T6" fmla="*/ 0 w 2829"/>
              <a:gd name="T7" fmla="*/ 3670 h 3885"/>
              <a:gd name="T8" fmla="*/ 887 w 2829"/>
              <a:gd name="T9" fmla="*/ 1942 h 3885"/>
              <a:gd name="T10" fmla="*/ 887 w 2829"/>
              <a:gd name="T11" fmla="*/ 0 h 3885"/>
            </a:gdLst>
            <a:ahLst/>
            <a:cxnLst>
              <a:cxn ang="0">
                <a:pos x="T0" y="T1"/>
              </a:cxn>
              <a:cxn ang="0">
                <a:pos x="T2" y="T3"/>
              </a:cxn>
              <a:cxn ang="0">
                <a:pos x="T4" y="T5"/>
              </a:cxn>
              <a:cxn ang="0">
                <a:pos x="T6" y="T7"/>
              </a:cxn>
              <a:cxn ang="0">
                <a:pos x="T8" y="T9"/>
              </a:cxn>
              <a:cxn ang="0">
                <a:pos x="T10" y="T11"/>
              </a:cxn>
            </a:cxnLst>
            <a:rect l="0" t="0" r="r" b="b"/>
            <a:pathLst>
              <a:path w="2829" h="3885">
                <a:moveTo>
                  <a:pt x="887" y="0"/>
                </a:moveTo>
                <a:cubicBezTo>
                  <a:pt x="1960" y="0"/>
                  <a:pt x="2829" y="869"/>
                  <a:pt x="2829" y="1942"/>
                </a:cubicBezTo>
                <a:cubicBezTo>
                  <a:pt x="2829" y="3015"/>
                  <a:pt x="1960" y="3885"/>
                  <a:pt x="887" y="3885"/>
                </a:cubicBezTo>
                <a:cubicBezTo>
                  <a:pt x="578" y="3885"/>
                  <a:pt x="274" y="3811"/>
                  <a:pt x="0" y="3670"/>
                </a:cubicBezTo>
                <a:lnTo>
                  <a:pt x="887" y="1942"/>
                </a:lnTo>
                <a:lnTo>
                  <a:pt x="887" y="0"/>
                </a:lnTo>
                <a:close/>
              </a:path>
            </a:pathLst>
          </a:custGeom>
          <a:solidFill>
            <a:srgbClr val="FF00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5" name="Freeform 169">
            <a:extLst>
              <a:ext uri="{FF2B5EF4-FFF2-40B4-BE49-F238E27FC236}">
                <a16:creationId xmlns:a16="http://schemas.microsoft.com/office/drawing/2014/main" id="{7F8B2173-E12E-DADE-1B2A-933D5E37AF54}"/>
              </a:ext>
            </a:extLst>
          </p:cNvPr>
          <p:cNvSpPr>
            <a:spLocks/>
          </p:cNvSpPr>
          <p:nvPr/>
        </p:nvSpPr>
        <p:spPr bwMode="auto">
          <a:xfrm>
            <a:off x="7406135" y="5117420"/>
            <a:ext cx="490538" cy="658813"/>
          </a:xfrm>
          <a:custGeom>
            <a:avLst/>
            <a:gdLst>
              <a:gd name="T0" fmla="*/ 400 w 1287"/>
              <a:gd name="T1" fmla="*/ 1728 h 1728"/>
              <a:gd name="T2" fmla="*/ 0 w 1287"/>
              <a:gd name="T3" fmla="*/ 1455 h 1728"/>
              <a:gd name="T4" fmla="*/ 1287 w 1287"/>
              <a:gd name="T5" fmla="*/ 0 h 1728"/>
              <a:gd name="T6" fmla="*/ 400 w 1287"/>
              <a:gd name="T7" fmla="*/ 1728 h 1728"/>
            </a:gdLst>
            <a:ahLst/>
            <a:cxnLst>
              <a:cxn ang="0">
                <a:pos x="T0" y="T1"/>
              </a:cxn>
              <a:cxn ang="0">
                <a:pos x="T2" y="T3"/>
              </a:cxn>
              <a:cxn ang="0">
                <a:pos x="T4" y="T5"/>
              </a:cxn>
              <a:cxn ang="0">
                <a:pos x="T6" y="T7"/>
              </a:cxn>
            </a:cxnLst>
            <a:rect l="0" t="0" r="r" b="b"/>
            <a:pathLst>
              <a:path w="1287" h="1728">
                <a:moveTo>
                  <a:pt x="400" y="1728"/>
                </a:moveTo>
                <a:cubicBezTo>
                  <a:pt x="256" y="1654"/>
                  <a:pt x="121" y="1562"/>
                  <a:pt x="0" y="1455"/>
                </a:cubicBezTo>
                <a:lnTo>
                  <a:pt x="1287" y="0"/>
                </a:lnTo>
                <a:lnTo>
                  <a:pt x="400" y="1728"/>
                </a:lnTo>
                <a:close/>
              </a:path>
            </a:pathLst>
          </a:custGeom>
          <a:solidFill>
            <a:srgbClr val="46B1E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7" name="Freeform 171">
            <a:extLst>
              <a:ext uri="{FF2B5EF4-FFF2-40B4-BE49-F238E27FC236}">
                <a16:creationId xmlns:a16="http://schemas.microsoft.com/office/drawing/2014/main" id="{5706FA0D-0B38-A673-7353-1077D075A542}"/>
              </a:ext>
            </a:extLst>
          </p:cNvPr>
          <p:cNvSpPr>
            <a:spLocks/>
          </p:cNvSpPr>
          <p:nvPr/>
        </p:nvSpPr>
        <p:spPr bwMode="auto">
          <a:xfrm>
            <a:off x="7071173" y="4376058"/>
            <a:ext cx="825500" cy="1295400"/>
          </a:xfrm>
          <a:custGeom>
            <a:avLst/>
            <a:gdLst>
              <a:gd name="T0" fmla="*/ 879 w 2166"/>
              <a:gd name="T1" fmla="*/ 3397 h 3397"/>
              <a:gd name="T2" fmla="*/ 711 w 2166"/>
              <a:gd name="T3" fmla="*/ 655 h 3397"/>
              <a:gd name="T4" fmla="*/ 2166 w 2166"/>
              <a:gd name="T5" fmla="*/ 0 h 3397"/>
              <a:gd name="T6" fmla="*/ 2166 w 2166"/>
              <a:gd name="T7" fmla="*/ 1942 h 3397"/>
              <a:gd name="T8" fmla="*/ 879 w 2166"/>
              <a:gd name="T9" fmla="*/ 3397 h 3397"/>
            </a:gdLst>
            <a:ahLst/>
            <a:cxnLst>
              <a:cxn ang="0">
                <a:pos x="T0" y="T1"/>
              </a:cxn>
              <a:cxn ang="0">
                <a:pos x="T2" y="T3"/>
              </a:cxn>
              <a:cxn ang="0">
                <a:pos x="T4" y="T5"/>
              </a:cxn>
              <a:cxn ang="0">
                <a:pos x="T6" y="T7"/>
              </a:cxn>
              <a:cxn ang="0">
                <a:pos x="T8" y="T9"/>
              </a:cxn>
            </a:cxnLst>
            <a:rect l="0" t="0" r="r" b="b"/>
            <a:pathLst>
              <a:path w="2166" h="3397">
                <a:moveTo>
                  <a:pt x="879" y="3397"/>
                </a:moveTo>
                <a:cubicBezTo>
                  <a:pt x="76" y="2686"/>
                  <a:pt x="0" y="1459"/>
                  <a:pt x="711" y="655"/>
                </a:cubicBezTo>
                <a:cubicBezTo>
                  <a:pt x="1080" y="238"/>
                  <a:pt x="1610" y="0"/>
                  <a:pt x="2166" y="0"/>
                </a:cubicBezTo>
                <a:lnTo>
                  <a:pt x="2166" y="1942"/>
                </a:lnTo>
                <a:lnTo>
                  <a:pt x="879" y="3397"/>
                </a:lnTo>
                <a:close/>
              </a:path>
            </a:pathLst>
          </a:custGeom>
          <a:solidFill>
            <a:srgbClr val="8ED9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9" name="Rectangle 173">
            <a:extLst>
              <a:ext uri="{FF2B5EF4-FFF2-40B4-BE49-F238E27FC236}">
                <a16:creationId xmlns:a16="http://schemas.microsoft.com/office/drawing/2014/main" id="{2619640D-C082-8DD2-D9EA-FC87D807B0AA}"/>
              </a:ext>
            </a:extLst>
          </p:cNvPr>
          <p:cNvSpPr>
            <a:spLocks noChangeArrowheads="1"/>
          </p:cNvSpPr>
          <p:nvPr/>
        </p:nvSpPr>
        <p:spPr bwMode="auto">
          <a:xfrm>
            <a:off x="8307835" y="5168220"/>
            <a:ext cx="341313"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362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0" name="Rectangle 174">
            <a:extLst>
              <a:ext uri="{FF2B5EF4-FFF2-40B4-BE49-F238E27FC236}">
                <a16:creationId xmlns:a16="http://schemas.microsoft.com/office/drawing/2014/main" id="{45577B52-7846-C976-8A71-248FE588AA16}"/>
              </a:ext>
            </a:extLst>
          </p:cNvPr>
          <p:cNvSpPr>
            <a:spLocks noChangeArrowheads="1"/>
          </p:cNvSpPr>
          <p:nvPr/>
        </p:nvSpPr>
        <p:spPr bwMode="auto">
          <a:xfrm>
            <a:off x="7475985" y="5531758"/>
            <a:ext cx="25082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25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1" name="Rectangle 175">
            <a:extLst>
              <a:ext uri="{FF2B5EF4-FFF2-40B4-BE49-F238E27FC236}">
                <a16:creationId xmlns:a16="http://schemas.microsoft.com/office/drawing/2014/main" id="{9A3D4E9E-0C1D-F038-17F4-06C7ADDCEBC7}"/>
              </a:ext>
            </a:extLst>
          </p:cNvPr>
          <p:cNvSpPr>
            <a:spLocks noChangeArrowheads="1"/>
          </p:cNvSpPr>
          <p:nvPr/>
        </p:nvSpPr>
        <p:spPr bwMode="auto">
          <a:xfrm>
            <a:off x="7260085" y="4847545"/>
            <a:ext cx="341313"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242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114" name="Group 113">
            <a:extLst>
              <a:ext uri="{FF2B5EF4-FFF2-40B4-BE49-F238E27FC236}">
                <a16:creationId xmlns:a16="http://schemas.microsoft.com/office/drawing/2014/main" id="{D9F9C8B3-C4D3-F061-D0EC-27A57A7A0CB9}"/>
              </a:ext>
            </a:extLst>
          </p:cNvPr>
          <p:cNvGrpSpPr/>
          <p:nvPr/>
        </p:nvGrpSpPr>
        <p:grpSpPr>
          <a:xfrm>
            <a:off x="7052123" y="974045"/>
            <a:ext cx="1690688" cy="1585913"/>
            <a:chOff x="8282209" y="974045"/>
            <a:chExt cx="1690688" cy="1585913"/>
          </a:xfrm>
        </p:grpSpPr>
        <p:sp>
          <p:nvSpPr>
            <p:cNvPr id="200" name="Freeform 194">
              <a:extLst>
                <a:ext uri="{FF2B5EF4-FFF2-40B4-BE49-F238E27FC236}">
                  <a16:creationId xmlns:a16="http://schemas.microsoft.com/office/drawing/2014/main" id="{B52EA621-7A06-8270-AE8A-83D156F36CDB}"/>
                </a:ext>
              </a:extLst>
            </p:cNvPr>
            <p:cNvSpPr>
              <a:spLocks/>
            </p:cNvSpPr>
            <p:nvPr/>
          </p:nvSpPr>
          <p:spPr bwMode="auto">
            <a:xfrm>
              <a:off x="9128346" y="974045"/>
              <a:ext cx="611188" cy="741363"/>
            </a:xfrm>
            <a:custGeom>
              <a:avLst/>
              <a:gdLst>
                <a:gd name="T0" fmla="*/ 0 w 1604"/>
                <a:gd name="T1" fmla="*/ 0 h 1940"/>
                <a:gd name="T2" fmla="*/ 1604 w 1604"/>
                <a:gd name="T3" fmla="*/ 849 h 1940"/>
                <a:gd name="T4" fmla="*/ 0 w 1604"/>
                <a:gd name="T5" fmla="*/ 1940 h 1940"/>
                <a:gd name="T6" fmla="*/ 0 w 1604"/>
                <a:gd name="T7" fmla="*/ 0 h 1940"/>
              </a:gdLst>
              <a:ahLst/>
              <a:cxnLst>
                <a:cxn ang="0">
                  <a:pos x="T0" y="T1"/>
                </a:cxn>
                <a:cxn ang="0">
                  <a:pos x="T2" y="T3"/>
                </a:cxn>
                <a:cxn ang="0">
                  <a:pos x="T4" y="T5"/>
                </a:cxn>
                <a:cxn ang="0">
                  <a:pos x="T6" y="T7"/>
                </a:cxn>
              </a:cxnLst>
              <a:rect l="0" t="0" r="r" b="b"/>
              <a:pathLst>
                <a:path w="1604" h="1940">
                  <a:moveTo>
                    <a:pt x="0" y="0"/>
                  </a:moveTo>
                  <a:cubicBezTo>
                    <a:pt x="643" y="0"/>
                    <a:pt x="1243" y="318"/>
                    <a:pt x="1604" y="849"/>
                  </a:cubicBezTo>
                  <a:lnTo>
                    <a:pt x="0" y="1940"/>
                  </a:lnTo>
                  <a:lnTo>
                    <a:pt x="0" y="0"/>
                  </a:lnTo>
                  <a:close/>
                </a:path>
              </a:pathLst>
            </a:custGeom>
            <a:solidFill>
              <a:srgbClr val="FF00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2" name="Freeform 196">
              <a:extLst>
                <a:ext uri="{FF2B5EF4-FFF2-40B4-BE49-F238E27FC236}">
                  <a16:creationId xmlns:a16="http://schemas.microsoft.com/office/drawing/2014/main" id="{73C2F0C5-0943-B031-53A2-4FFF50FFAB5F}"/>
                </a:ext>
              </a:extLst>
            </p:cNvPr>
            <p:cNvSpPr>
              <a:spLocks/>
            </p:cNvSpPr>
            <p:nvPr/>
          </p:nvSpPr>
          <p:spPr bwMode="auto">
            <a:xfrm>
              <a:off x="9128346" y="1299483"/>
              <a:ext cx="650875" cy="415925"/>
            </a:xfrm>
            <a:custGeom>
              <a:avLst/>
              <a:gdLst>
                <a:gd name="T0" fmla="*/ 1604 w 1707"/>
                <a:gd name="T1" fmla="*/ 0 h 1091"/>
                <a:gd name="T2" fmla="*/ 1707 w 1707"/>
                <a:gd name="T3" fmla="*/ 169 h 1091"/>
                <a:gd name="T4" fmla="*/ 0 w 1707"/>
                <a:gd name="T5" fmla="*/ 1091 h 1091"/>
                <a:gd name="T6" fmla="*/ 1604 w 1707"/>
                <a:gd name="T7" fmla="*/ 0 h 1091"/>
              </a:gdLst>
              <a:ahLst/>
              <a:cxnLst>
                <a:cxn ang="0">
                  <a:pos x="T0" y="T1"/>
                </a:cxn>
                <a:cxn ang="0">
                  <a:pos x="T2" y="T3"/>
                </a:cxn>
                <a:cxn ang="0">
                  <a:pos x="T4" y="T5"/>
                </a:cxn>
                <a:cxn ang="0">
                  <a:pos x="T6" y="T7"/>
                </a:cxn>
              </a:cxnLst>
              <a:rect l="0" t="0" r="r" b="b"/>
              <a:pathLst>
                <a:path w="1707" h="1091">
                  <a:moveTo>
                    <a:pt x="1604" y="0"/>
                  </a:moveTo>
                  <a:cubicBezTo>
                    <a:pt x="1641" y="55"/>
                    <a:pt x="1676" y="111"/>
                    <a:pt x="1707" y="169"/>
                  </a:cubicBezTo>
                  <a:lnTo>
                    <a:pt x="0" y="1091"/>
                  </a:lnTo>
                  <a:lnTo>
                    <a:pt x="1604" y="0"/>
                  </a:lnTo>
                  <a:close/>
                </a:path>
              </a:pathLst>
            </a:custGeom>
            <a:solidFill>
              <a:srgbClr val="46B1E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4" name="Freeform 198">
              <a:extLst>
                <a:ext uri="{FF2B5EF4-FFF2-40B4-BE49-F238E27FC236}">
                  <a16:creationId xmlns:a16="http://schemas.microsoft.com/office/drawing/2014/main" id="{BFF320C9-C592-E11F-E192-4A464BA42DBE}"/>
                </a:ext>
              </a:extLst>
            </p:cNvPr>
            <p:cNvSpPr>
              <a:spLocks/>
            </p:cNvSpPr>
            <p:nvPr/>
          </p:nvSpPr>
          <p:spPr bwMode="auto">
            <a:xfrm>
              <a:off x="8282209" y="974045"/>
              <a:ext cx="1690688" cy="1585913"/>
            </a:xfrm>
            <a:custGeom>
              <a:avLst/>
              <a:gdLst>
                <a:gd name="T0" fmla="*/ 3923 w 4432"/>
                <a:gd name="T1" fmla="*/ 1018 h 4156"/>
                <a:gd name="T2" fmla="*/ 3138 w 4432"/>
                <a:gd name="T3" fmla="*/ 3647 h 4156"/>
                <a:gd name="T4" fmla="*/ 510 w 4432"/>
                <a:gd name="T5" fmla="*/ 2862 h 4156"/>
                <a:gd name="T6" fmla="*/ 1294 w 4432"/>
                <a:gd name="T7" fmla="*/ 233 h 4156"/>
                <a:gd name="T8" fmla="*/ 2216 w 4432"/>
                <a:gd name="T9" fmla="*/ 0 h 4156"/>
                <a:gd name="T10" fmla="*/ 2216 w 4432"/>
                <a:gd name="T11" fmla="*/ 1940 h 4156"/>
                <a:gd name="T12" fmla="*/ 3923 w 4432"/>
                <a:gd name="T13" fmla="*/ 1018 h 4156"/>
              </a:gdLst>
              <a:ahLst/>
              <a:cxnLst>
                <a:cxn ang="0">
                  <a:pos x="T0" y="T1"/>
                </a:cxn>
                <a:cxn ang="0">
                  <a:pos x="T2" y="T3"/>
                </a:cxn>
                <a:cxn ang="0">
                  <a:pos x="T4" y="T5"/>
                </a:cxn>
                <a:cxn ang="0">
                  <a:pos x="T6" y="T7"/>
                </a:cxn>
                <a:cxn ang="0">
                  <a:pos x="T8" y="T9"/>
                </a:cxn>
                <a:cxn ang="0">
                  <a:pos x="T10" y="T11"/>
                </a:cxn>
                <a:cxn ang="0">
                  <a:pos x="T12" y="T13"/>
                </a:cxn>
              </a:cxnLst>
              <a:rect l="0" t="0" r="r" b="b"/>
              <a:pathLst>
                <a:path w="4432" h="4156">
                  <a:moveTo>
                    <a:pt x="3923" y="1018"/>
                  </a:moveTo>
                  <a:cubicBezTo>
                    <a:pt x="4432" y="1961"/>
                    <a:pt x="4081" y="3137"/>
                    <a:pt x="3138" y="3647"/>
                  </a:cubicBezTo>
                  <a:cubicBezTo>
                    <a:pt x="2196" y="4156"/>
                    <a:pt x="1019" y="3804"/>
                    <a:pt x="510" y="2862"/>
                  </a:cubicBezTo>
                  <a:cubicBezTo>
                    <a:pt x="0" y="1919"/>
                    <a:pt x="352" y="742"/>
                    <a:pt x="1294" y="233"/>
                  </a:cubicBezTo>
                  <a:cubicBezTo>
                    <a:pt x="1578" y="80"/>
                    <a:pt x="1894" y="0"/>
                    <a:pt x="2216" y="0"/>
                  </a:cubicBezTo>
                  <a:lnTo>
                    <a:pt x="2216" y="1940"/>
                  </a:lnTo>
                  <a:lnTo>
                    <a:pt x="3923" y="1018"/>
                  </a:lnTo>
                  <a:close/>
                </a:path>
              </a:pathLst>
            </a:custGeom>
            <a:solidFill>
              <a:srgbClr val="8ED9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6" name="Rectangle 200">
              <a:extLst>
                <a:ext uri="{FF2B5EF4-FFF2-40B4-BE49-F238E27FC236}">
                  <a16:creationId xmlns:a16="http://schemas.microsoft.com/office/drawing/2014/main" id="{E9751EE8-D66A-CBD5-9148-FBC3903B7A81}"/>
                </a:ext>
              </a:extLst>
            </p:cNvPr>
            <p:cNvSpPr>
              <a:spLocks noChangeArrowheads="1"/>
            </p:cNvSpPr>
            <p:nvPr/>
          </p:nvSpPr>
          <p:spPr bwMode="auto">
            <a:xfrm>
              <a:off x="9283921" y="1102633"/>
              <a:ext cx="3429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831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7" name="Rectangle 201">
              <a:extLst>
                <a:ext uri="{FF2B5EF4-FFF2-40B4-BE49-F238E27FC236}">
                  <a16:creationId xmlns:a16="http://schemas.microsoft.com/office/drawing/2014/main" id="{48EAF48F-DDAE-17C7-7619-798646875CEA}"/>
                </a:ext>
              </a:extLst>
            </p:cNvPr>
            <p:cNvSpPr>
              <a:spLocks noChangeArrowheads="1"/>
            </p:cNvSpPr>
            <p:nvPr/>
          </p:nvSpPr>
          <p:spPr bwMode="auto">
            <a:xfrm>
              <a:off x="9537921" y="1335995"/>
              <a:ext cx="25082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87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8" name="Rectangle 202">
              <a:extLst>
                <a:ext uri="{FF2B5EF4-FFF2-40B4-BE49-F238E27FC236}">
                  <a16:creationId xmlns:a16="http://schemas.microsoft.com/office/drawing/2014/main" id="{4617E91A-31F0-9469-EDE6-407DD4321D7F}"/>
                </a:ext>
              </a:extLst>
            </p:cNvPr>
            <p:cNvSpPr>
              <a:spLocks noChangeArrowheads="1"/>
            </p:cNvSpPr>
            <p:nvPr/>
          </p:nvSpPr>
          <p:spPr bwMode="auto">
            <a:xfrm>
              <a:off x="8706071" y="2036083"/>
              <a:ext cx="42862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4445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15" name="Rectangle 14">
            <a:extLst>
              <a:ext uri="{FF2B5EF4-FFF2-40B4-BE49-F238E27FC236}">
                <a16:creationId xmlns:a16="http://schemas.microsoft.com/office/drawing/2014/main" id="{3BDE7908-BAED-1A4B-6614-49054071733E}"/>
              </a:ext>
            </a:extLst>
          </p:cNvPr>
          <p:cNvSpPr>
            <a:spLocks noChangeArrowheads="1"/>
          </p:cNvSpPr>
          <p:nvPr/>
        </p:nvSpPr>
        <p:spPr bwMode="auto">
          <a:xfrm>
            <a:off x="7174449" y="576037"/>
            <a:ext cx="14460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rgbClr val="000000"/>
                </a:solidFill>
                <a:effectLst/>
                <a:latin typeface="Verdana" panose="020B0604030504040204" pitchFamily="34" charset="0"/>
              </a:rPr>
              <a:t>ITT 2024-25</a:t>
            </a:r>
            <a:endParaRPr kumimoji="0" lang="en-US" altLang="en-US" i="0" u="none" strike="noStrike" cap="none" normalizeH="0" baseline="0" dirty="0">
              <a:ln>
                <a:noFill/>
              </a:ln>
              <a:solidFill>
                <a:schemeClr val="tx1"/>
              </a:solidFill>
              <a:effectLst/>
            </a:endParaRPr>
          </a:p>
        </p:txBody>
      </p:sp>
      <p:grpSp>
        <p:nvGrpSpPr>
          <p:cNvPr id="122" name="Group 121">
            <a:extLst>
              <a:ext uri="{FF2B5EF4-FFF2-40B4-BE49-F238E27FC236}">
                <a16:creationId xmlns:a16="http://schemas.microsoft.com/office/drawing/2014/main" id="{3A60647E-A7BB-F9B7-10D2-F7B8EA4E3909}"/>
              </a:ext>
            </a:extLst>
          </p:cNvPr>
          <p:cNvGrpSpPr/>
          <p:nvPr/>
        </p:nvGrpSpPr>
        <p:grpSpPr>
          <a:xfrm>
            <a:off x="3087070" y="2656795"/>
            <a:ext cx="1481138" cy="3189288"/>
            <a:chOff x="3087070" y="2656795"/>
            <a:chExt cx="1481138" cy="3189288"/>
          </a:xfrm>
        </p:grpSpPr>
        <p:grpSp>
          <p:nvGrpSpPr>
            <p:cNvPr id="18" name="Group 17">
              <a:extLst>
                <a:ext uri="{FF2B5EF4-FFF2-40B4-BE49-F238E27FC236}">
                  <a16:creationId xmlns:a16="http://schemas.microsoft.com/office/drawing/2014/main" id="{23C2A5F7-39FE-B1C6-7278-D0D04704724E}"/>
                </a:ext>
              </a:extLst>
            </p:cNvPr>
            <p:cNvGrpSpPr/>
            <p:nvPr/>
          </p:nvGrpSpPr>
          <p:grpSpPr>
            <a:xfrm>
              <a:off x="3087070" y="2656795"/>
              <a:ext cx="1477963" cy="1479550"/>
              <a:chOff x="4317156" y="2656795"/>
              <a:chExt cx="1477963" cy="1479550"/>
            </a:xfrm>
          </p:grpSpPr>
          <p:sp>
            <p:nvSpPr>
              <p:cNvPr id="27" name="Freeform 20">
                <a:extLst>
                  <a:ext uri="{FF2B5EF4-FFF2-40B4-BE49-F238E27FC236}">
                    <a16:creationId xmlns:a16="http://schemas.microsoft.com/office/drawing/2014/main" id="{8BEDC0AA-DFCB-C5BA-37BF-FC69C0465072}"/>
                  </a:ext>
                </a:extLst>
              </p:cNvPr>
              <p:cNvSpPr>
                <a:spLocks/>
              </p:cNvSpPr>
              <p:nvPr/>
            </p:nvSpPr>
            <p:spPr bwMode="auto">
              <a:xfrm>
                <a:off x="4317156" y="2656795"/>
                <a:ext cx="1477963" cy="1479550"/>
              </a:xfrm>
              <a:custGeom>
                <a:avLst/>
                <a:gdLst>
                  <a:gd name="T0" fmla="*/ 1941 w 3883"/>
                  <a:gd name="T1" fmla="*/ 0 h 3883"/>
                  <a:gd name="T2" fmla="*/ 3883 w 3883"/>
                  <a:gd name="T3" fmla="*/ 1942 h 3883"/>
                  <a:gd name="T4" fmla="*/ 1941 w 3883"/>
                  <a:gd name="T5" fmla="*/ 3883 h 3883"/>
                  <a:gd name="T6" fmla="*/ 0 w 3883"/>
                  <a:gd name="T7" fmla="*/ 1942 h 3883"/>
                  <a:gd name="T8" fmla="*/ 68 w 3883"/>
                  <a:gd name="T9" fmla="*/ 1431 h 3883"/>
                  <a:gd name="T10" fmla="*/ 1941 w 3883"/>
                  <a:gd name="T11" fmla="*/ 1942 h 3883"/>
                  <a:gd name="T12" fmla="*/ 1941 w 3883"/>
                  <a:gd name="T13" fmla="*/ 0 h 3883"/>
                </a:gdLst>
                <a:ahLst/>
                <a:cxnLst>
                  <a:cxn ang="0">
                    <a:pos x="T0" y="T1"/>
                  </a:cxn>
                  <a:cxn ang="0">
                    <a:pos x="T2" y="T3"/>
                  </a:cxn>
                  <a:cxn ang="0">
                    <a:pos x="T4" y="T5"/>
                  </a:cxn>
                  <a:cxn ang="0">
                    <a:pos x="T6" y="T7"/>
                  </a:cxn>
                  <a:cxn ang="0">
                    <a:pos x="T8" y="T9"/>
                  </a:cxn>
                  <a:cxn ang="0">
                    <a:pos x="T10" y="T11"/>
                  </a:cxn>
                  <a:cxn ang="0">
                    <a:pos x="T12" y="T13"/>
                  </a:cxn>
                </a:cxnLst>
                <a:rect l="0" t="0" r="r" b="b"/>
                <a:pathLst>
                  <a:path w="3883" h="3883">
                    <a:moveTo>
                      <a:pt x="1941" y="0"/>
                    </a:moveTo>
                    <a:cubicBezTo>
                      <a:pt x="3014" y="0"/>
                      <a:pt x="3883" y="870"/>
                      <a:pt x="3883" y="1942"/>
                    </a:cubicBezTo>
                    <a:cubicBezTo>
                      <a:pt x="3883" y="3014"/>
                      <a:pt x="3014" y="3883"/>
                      <a:pt x="1941" y="3883"/>
                    </a:cubicBezTo>
                    <a:cubicBezTo>
                      <a:pt x="869" y="3883"/>
                      <a:pt x="0" y="3014"/>
                      <a:pt x="0" y="1942"/>
                    </a:cubicBezTo>
                    <a:cubicBezTo>
                      <a:pt x="0" y="1769"/>
                      <a:pt x="23" y="1597"/>
                      <a:pt x="68" y="1431"/>
                    </a:cubicBezTo>
                    <a:lnTo>
                      <a:pt x="1941" y="1942"/>
                    </a:lnTo>
                    <a:lnTo>
                      <a:pt x="1941" y="0"/>
                    </a:lnTo>
                    <a:close/>
                  </a:path>
                </a:pathLst>
              </a:custGeom>
              <a:solidFill>
                <a:srgbClr val="FF00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2">
                <a:extLst>
                  <a:ext uri="{FF2B5EF4-FFF2-40B4-BE49-F238E27FC236}">
                    <a16:creationId xmlns:a16="http://schemas.microsoft.com/office/drawing/2014/main" id="{30A6D41B-65B1-68B1-D2EF-A3018D91287D}"/>
                  </a:ext>
                </a:extLst>
              </p:cNvPr>
              <p:cNvSpPr>
                <a:spLocks/>
              </p:cNvSpPr>
              <p:nvPr/>
            </p:nvSpPr>
            <p:spPr bwMode="auto">
              <a:xfrm>
                <a:off x="4342556" y="2985408"/>
                <a:ext cx="712788" cy="411163"/>
              </a:xfrm>
              <a:custGeom>
                <a:avLst/>
                <a:gdLst>
                  <a:gd name="T0" fmla="*/ 0 w 1873"/>
                  <a:gd name="T1" fmla="*/ 568 h 1079"/>
                  <a:gd name="T2" fmla="*/ 260 w 1873"/>
                  <a:gd name="T3" fmla="*/ 0 h 1079"/>
                  <a:gd name="T4" fmla="*/ 1873 w 1873"/>
                  <a:gd name="T5" fmla="*/ 1079 h 1079"/>
                  <a:gd name="T6" fmla="*/ 0 w 1873"/>
                  <a:gd name="T7" fmla="*/ 568 h 1079"/>
                </a:gdLst>
                <a:ahLst/>
                <a:cxnLst>
                  <a:cxn ang="0">
                    <a:pos x="T0" y="T1"/>
                  </a:cxn>
                  <a:cxn ang="0">
                    <a:pos x="T2" y="T3"/>
                  </a:cxn>
                  <a:cxn ang="0">
                    <a:pos x="T4" y="T5"/>
                  </a:cxn>
                  <a:cxn ang="0">
                    <a:pos x="T6" y="T7"/>
                  </a:cxn>
                </a:cxnLst>
                <a:rect l="0" t="0" r="r" b="b"/>
                <a:pathLst>
                  <a:path w="1873" h="1079">
                    <a:moveTo>
                      <a:pt x="0" y="568"/>
                    </a:moveTo>
                    <a:cubicBezTo>
                      <a:pt x="56" y="366"/>
                      <a:pt x="143" y="174"/>
                      <a:pt x="260" y="0"/>
                    </a:cubicBezTo>
                    <a:lnTo>
                      <a:pt x="1873" y="1079"/>
                    </a:lnTo>
                    <a:lnTo>
                      <a:pt x="0" y="568"/>
                    </a:lnTo>
                    <a:close/>
                  </a:path>
                </a:pathLst>
              </a:custGeom>
              <a:solidFill>
                <a:srgbClr val="46B1E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4">
                <a:extLst>
                  <a:ext uri="{FF2B5EF4-FFF2-40B4-BE49-F238E27FC236}">
                    <a16:creationId xmlns:a16="http://schemas.microsoft.com/office/drawing/2014/main" id="{6FE96581-E7B5-0D6D-A00C-25B441253538}"/>
                  </a:ext>
                </a:extLst>
              </p:cNvPr>
              <p:cNvSpPr>
                <a:spLocks/>
              </p:cNvSpPr>
              <p:nvPr/>
            </p:nvSpPr>
            <p:spPr bwMode="auto">
              <a:xfrm>
                <a:off x="4440981" y="2656795"/>
                <a:ext cx="614363" cy="739775"/>
              </a:xfrm>
              <a:custGeom>
                <a:avLst/>
                <a:gdLst>
                  <a:gd name="T0" fmla="*/ 0 w 1613"/>
                  <a:gd name="T1" fmla="*/ 863 h 1942"/>
                  <a:gd name="T2" fmla="*/ 1613 w 1613"/>
                  <a:gd name="T3" fmla="*/ 0 h 1942"/>
                  <a:gd name="T4" fmla="*/ 1613 w 1613"/>
                  <a:gd name="T5" fmla="*/ 1942 h 1942"/>
                  <a:gd name="T6" fmla="*/ 0 w 1613"/>
                  <a:gd name="T7" fmla="*/ 863 h 1942"/>
                </a:gdLst>
                <a:ahLst/>
                <a:cxnLst>
                  <a:cxn ang="0">
                    <a:pos x="T0" y="T1"/>
                  </a:cxn>
                  <a:cxn ang="0">
                    <a:pos x="T2" y="T3"/>
                  </a:cxn>
                  <a:cxn ang="0">
                    <a:pos x="T4" y="T5"/>
                  </a:cxn>
                  <a:cxn ang="0">
                    <a:pos x="T6" y="T7"/>
                  </a:cxn>
                </a:cxnLst>
                <a:rect l="0" t="0" r="r" b="b"/>
                <a:pathLst>
                  <a:path w="1613" h="1942">
                    <a:moveTo>
                      <a:pt x="0" y="863"/>
                    </a:moveTo>
                    <a:cubicBezTo>
                      <a:pt x="360" y="324"/>
                      <a:pt x="965" y="0"/>
                      <a:pt x="1613" y="0"/>
                    </a:cubicBezTo>
                    <a:lnTo>
                      <a:pt x="1613" y="1942"/>
                    </a:lnTo>
                    <a:lnTo>
                      <a:pt x="0" y="863"/>
                    </a:lnTo>
                    <a:close/>
                  </a:path>
                </a:pathLst>
              </a:custGeom>
              <a:solidFill>
                <a:srgbClr val="8ED9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Rectangle 26">
                <a:extLst>
                  <a:ext uri="{FF2B5EF4-FFF2-40B4-BE49-F238E27FC236}">
                    <a16:creationId xmlns:a16="http://schemas.microsoft.com/office/drawing/2014/main" id="{FD942127-335B-7CEA-A938-3BB2A20E7F5D}"/>
                  </a:ext>
                </a:extLst>
              </p:cNvPr>
              <p:cNvSpPr>
                <a:spLocks noChangeArrowheads="1"/>
              </p:cNvSpPr>
              <p:nvPr/>
            </p:nvSpPr>
            <p:spPr bwMode="auto">
              <a:xfrm>
                <a:off x="5288706" y="3788683"/>
                <a:ext cx="341313"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416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27">
                <a:extLst>
                  <a:ext uri="{FF2B5EF4-FFF2-40B4-BE49-F238E27FC236}">
                    <a16:creationId xmlns:a16="http://schemas.microsoft.com/office/drawing/2014/main" id="{156BF197-1376-AAEC-6B4F-B6582E6A4151}"/>
                  </a:ext>
                </a:extLst>
              </p:cNvPr>
              <p:cNvSpPr>
                <a:spLocks noChangeArrowheads="1"/>
              </p:cNvSpPr>
              <p:nvPr/>
            </p:nvSpPr>
            <p:spPr bwMode="auto">
              <a:xfrm>
                <a:off x="4439394" y="3077483"/>
                <a:ext cx="2492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27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28">
                <a:extLst>
                  <a:ext uri="{FF2B5EF4-FFF2-40B4-BE49-F238E27FC236}">
                    <a16:creationId xmlns:a16="http://schemas.microsoft.com/office/drawing/2014/main" id="{F8652754-FC4C-0106-F38E-CE14A3E94516}"/>
                  </a:ext>
                </a:extLst>
              </p:cNvPr>
              <p:cNvSpPr>
                <a:spLocks noChangeArrowheads="1"/>
              </p:cNvSpPr>
              <p:nvPr/>
            </p:nvSpPr>
            <p:spPr bwMode="auto">
              <a:xfrm>
                <a:off x="4688631" y="2785383"/>
                <a:ext cx="249238"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82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23" name="Group 22">
              <a:extLst>
                <a:ext uri="{FF2B5EF4-FFF2-40B4-BE49-F238E27FC236}">
                  <a16:creationId xmlns:a16="http://schemas.microsoft.com/office/drawing/2014/main" id="{DE80EAFD-C297-081B-E494-1422C7152CD4}"/>
                </a:ext>
              </a:extLst>
            </p:cNvPr>
            <p:cNvGrpSpPr/>
            <p:nvPr/>
          </p:nvGrpSpPr>
          <p:grpSpPr>
            <a:xfrm>
              <a:off x="3088658" y="4360183"/>
              <a:ext cx="1479550" cy="1485900"/>
              <a:chOff x="4318744" y="4360183"/>
              <a:chExt cx="1479550" cy="1485900"/>
            </a:xfrm>
          </p:grpSpPr>
          <p:sp>
            <p:nvSpPr>
              <p:cNvPr id="36" name="Freeform 29">
                <a:extLst>
                  <a:ext uri="{FF2B5EF4-FFF2-40B4-BE49-F238E27FC236}">
                    <a16:creationId xmlns:a16="http://schemas.microsoft.com/office/drawing/2014/main" id="{A4A29245-FEBF-2813-4366-5E4FA53966C9}"/>
                  </a:ext>
                </a:extLst>
              </p:cNvPr>
              <p:cNvSpPr>
                <a:spLocks/>
              </p:cNvSpPr>
              <p:nvPr/>
            </p:nvSpPr>
            <p:spPr bwMode="auto">
              <a:xfrm>
                <a:off x="4318744" y="4366533"/>
                <a:ext cx="1479550" cy="1479550"/>
              </a:xfrm>
              <a:custGeom>
                <a:avLst/>
                <a:gdLst>
                  <a:gd name="T0" fmla="*/ 1942 w 3885"/>
                  <a:gd name="T1" fmla="*/ 0 h 3885"/>
                  <a:gd name="T2" fmla="*/ 3885 w 3885"/>
                  <a:gd name="T3" fmla="*/ 1942 h 3885"/>
                  <a:gd name="T4" fmla="*/ 1942 w 3885"/>
                  <a:gd name="T5" fmla="*/ 3885 h 3885"/>
                  <a:gd name="T6" fmla="*/ 0 w 3885"/>
                  <a:gd name="T7" fmla="*/ 1942 h 3885"/>
                  <a:gd name="T8" fmla="*/ 660 w 3885"/>
                  <a:gd name="T9" fmla="*/ 484 h 3885"/>
                  <a:gd name="T10" fmla="*/ 1942 w 3885"/>
                  <a:gd name="T11" fmla="*/ 1942 h 3885"/>
                  <a:gd name="T12" fmla="*/ 1942 w 3885"/>
                  <a:gd name="T13" fmla="*/ 0 h 3885"/>
                </a:gdLst>
                <a:ahLst/>
                <a:cxnLst>
                  <a:cxn ang="0">
                    <a:pos x="T0" y="T1"/>
                  </a:cxn>
                  <a:cxn ang="0">
                    <a:pos x="T2" y="T3"/>
                  </a:cxn>
                  <a:cxn ang="0">
                    <a:pos x="T4" y="T5"/>
                  </a:cxn>
                  <a:cxn ang="0">
                    <a:pos x="T6" y="T7"/>
                  </a:cxn>
                  <a:cxn ang="0">
                    <a:pos x="T8" y="T9"/>
                  </a:cxn>
                  <a:cxn ang="0">
                    <a:pos x="T10" y="T11"/>
                  </a:cxn>
                  <a:cxn ang="0">
                    <a:pos x="T12" y="T13"/>
                  </a:cxn>
                </a:cxnLst>
                <a:rect l="0" t="0" r="r" b="b"/>
                <a:pathLst>
                  <a:path w="3885" h="3885">
                    <a:moveTo>
                      <a:pt x="1942" y="0"/>
                    </a:moveTo>
                    <a:cubicBezTo>
                      <a:pt x="3015" y="0"/>
                      <a:pt x="3885" y="870"/>
                      <a:pt x="3885" y="1942"/>
                    </a:cubicBezTo>
                    <a:cubicBezTo>
                      <a:pt x="3885" y="3015"/>
                      <a:pt x="3015" y="3885"/>
                      <a:pt x="1942" y="3885"/>
                    </a:cubicBezTo>
                    <a:cubicBezTo>
                      <a:pt x="870" y="3885"/>
                      <a:pt x="0" y="3015"/>
                      <a:pt x="0" y="1942"/>
                    </a:cubicBezTo>
                    <a:cubicBezTo>
                      <a:pt x="0" y="1384"/>
                      <a:pt x="240" y="852"/>
                      <a:pt x="660" y="484"/>
                    </a:cubicBezTo>
                    <a:lnTo>
                      <a:pt x="1942" y="1942"/>
                    </a:lnTo>
                    <a:lnTo>
                      <a:pt x="1942" y="0"/>
                    </a:lnTo>
                    <a:close/>
                  </a:path>
                </a:pathLst>
              </a:custGeom>
              <a:solidFill>
                <a:srgbClr val="FF00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8" name="Freeform 31">
                <a:extLst>
                  <a:ext uri="{FF2B5EF4-FFF2-40B4-BE49-F238E27FC236}">
                    <a16:creationId xmlns:a16="http://schemas.microsoft.com/office/drawing/2014/main" id="{52107AAF-3883-B708-328E-FBAC1913A24A}"/>
                  </a:ext>
                </a:extLst>
              </p:cNvPr>
              <p:cNvSpPr>
                <a:spLocks/>
              </p:cNvSpPr>
              <p:nvPr/>
            </p:nvSpPr>
            <p:spPr bwMode="auto">
              <a:xfrm>
                <a:off x="4567981" y="4409395"/>
                <a:ext cx="487363" cy="690563"/>
              </a:xfrm>
              <a:custGeom>
                <a:avLst/>
                <a:gdLst>
                  <a:gd name="T0" fmla="*/ 0 w 1282"/>
                  <a:gd name="T1" fmla="*/ 354 h 1812"/>
                  <a:gd name="T2" fmla="*/ 582 w 1282"/>
                  <a:gd name="T3" fmla="*/ 0 h 1812"/>
                  <a:gd name="T4" fmla="*/ 1282 w 1282"/>
                  <a:gd name="T5" fmla="*/ 1812 h 1812"/>
                  <a:gd name="T6" fmla="*/ 0 w 1282"/>
                  <a:gd name="T7" fmla="*/ 354 h 1812"/>
                </a:gdLst>
                <a:ahLst/>
                <a:cxnLst>
                  <a:cxn ang="0">
                    <a:pos x="T0" y="T1"/>
                  </a:cxn>
                  <a:cxn ang="0">
                    <a:pos x="T2" y="T3"/>
                  </a:cxn>
                  <a:cxn ang="0">
                    <a:pos x="T4" y="T5"/>
                  </a:cxn>
                  <a:cxn ang="0">
                    <a:pos x="T6" y="T7"/>
                  </a:cxn>
                </a:cxnLst>
                <a:rect l="0" t="0" r="r" b="b"/>
                <a:pathLst>
                  <a:path w="1282" h="1812">
                    <a:moveTo>
                      <a:pt x="0" y="354"/>
                    </a:moveTo>
                    <a:cubicBezTo>
                      <a:pt x="172" y="202"/>
                      <a:pt x="369" y="83"/>
                      <a:pt x="582" y="0"/>
                    </a:cubicBezTo>
                    <a:lnTo>
                      <a:pt x="1282" y="1812"/>
                    </a:lnTo>
                    <a:lnTo>
                      <a:pt x="0" y="354"/>
                    </a:lnTo>
                    <a:close/>
                  </a:path>
                </a:pathLst>
              </a:custGeom>
              <a:solidFill>
                <a:srgbClr val="46B1E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Freeform 33">
                <a:extLst>
                  <a:ext uri="{FF2B5EF4-FFF2-40B4-BE49-F238E27FC236}">
                    <a16:creationId xmlns:a16="http://schemas.microsoft.com/office/drawing/2014/main" id="{C6171E39-B895-C3EB-3F8C-5D4917F88014}"/>
                  </a:ext>
                </a:extLst>
              </p:cNvPr>
              <p:cNvSpPr>
                <a:spLocks/>
              </p:cNvSpPr>
              <p:nvPr/>
            </p:nvSpPr>
            <p:spPr bwMode="auto">
              <a:xfrm>
                <a:off x="4788644" y="4360183"/>
                <a:ext cx="266700" cy="739775"/>
              </a:xfrm>
              <a:custGeom>
                <a:avLst/>
                <a:gdLst>
                  <a:gd name="T0" fmla="*/ 0 w 700"/>
                  <a:gd name="T1" fmla="*/ 130 h 1942"/>
                  <a:gd name="T2" fmla="*/ 700 w 700"/>
                  <a:gd name="T3" fmla="*/ 0 h 1942"/>
                  <a:gd name="T4" fmla="*/ 700 w 700"/>
                  <a:gd name="T5" fmla="*/ 1942 h 1942"/>
                  <a:gd name="T6" fmla="*/ 0 w 700"/>
                  <a:gd name="T7" fmla="*/ 130 h 1942"/>
                </a:gdLst>
                <a:ahLst/>
                <a:cxnLst>
                  <a:cxn ang="0">
                    <a:pos x="T0" y="T1"/>
                  </a:cxn>
                  <a:cxn ang="0">
                    <a:pos x="T2" y="T3"/>
                  </a:cxn>
                  <a:cxn ang="0">
                    <a:pos x="T4" y="T5"/>
                  </a:cxn>
                  <a:cxn ang="0">
                    <a:pos x="T6" y="T7"/>
                  </a:cxn>
                </a:cxnLst>
                <a:rect l="0" t="0" r="r" b="b"/>
                <a:pathLst>
                  <a:path w="700" h="1942">
                    <a:moveTo>
                      <a:pt x="0" y="130"/>
                    </a:moveTo>
                    <a:cubicBezTo>
                      <a:pt x="224" y="44"/>
                      <a:pt x="461" y="0"/>
                      <a:pt x="700" y="0"/>
                    </a:cubicBezTo>
                    <a:lnTo>
                      <a:pt x="700" y="1942"/>
                    </a:lnTo>
                    <a:lnTo>
                      <a:pt x="0" y="130"/>
                    </a:lnTo>
                    <a:close/>
                  </a:path>
                </a:pathLst>
              </a:custGeom>
              <a:solidFill>
                <a:srgbClr val="8ED9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2" name="Rectangle 35">
                <a:extLst>
                  <a:ext uri="{FF2B5EF4-FFF2-40B4-BE49-F238E27FC236}">
                    <a16:creationId xmlns:a16="http://schemas.microsoft.com/office/drawing/2014/main" id="{4967E586-40CE-90BE-6660-E6D25A36CFE1}"/>
                  </a:ext>
                </a:extLst>
              </p:cNvPr>
              <p:cNvSpPr>
                <a:spLocks noChangeArrowheads="1"/>
              </p:cNvSpPr>
              <p:nvPr/>
            </p:nvSpPr>
            <p:spPr bwMode="auto">
              <a:xfrm>
                <a:off x="5147419" y="5601608"/>
                <a:ext cx="3413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347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36">
                <a:extLst>
                  <a:ext uri="{FF2B5EF4-FFF2-40B4-BE49-F238E27FC236}">
                    <a16:creationId xmlns:a16="http://schemas.microsoft.com/office/drawing/2014/main" id="{BEB932E1-2F6B-864B-31FC-42666451ACE6}"/>
                  </a:ext>
                </a:extLst>
              </p:cNvPr>
              <p:cNvSpPr>
                <a:spLocks noChangeArrowheads="1"/>
              </p:cNvSpPr>
              <p:nvPr/>
            </p:nvSpPr>
            <p:spPr bwMode="auto">
              <a:xfrm>
                <a:off x="4661644" y="4509408"/>
                <a:ext cx="2492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22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37">
                <a:extLst>
                  <a:ext uri="{FF2B5EF4-FFF2-40B4-BE49-F238E27FC236}">
                    <a16:creationId xmlns:a16="http://schemas.microsoft.com/office/drawing/2014/main" id="{C359F268-32B7-54A3-FF19-FA4384636EE1}"/>
                  </a:ext>
                </a:extLst>
              </p:cNvPr>
              <p:cNvSpPr>
                <a:spLocks noChangeArrowheads="1"/>
              </p:cNvSpPr>
              <p:nvPr/>
            </p:nvSpPr>
            <p:spPr bwMode="auto">
              <a:xfrm>
                <a:off x="4860081" y="4415745"/>
                <a:ext cx="249238"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23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grpSp>
        <p:nvGrpSpPr>
          <p:cNvPr id="17" name="Group 16">
            <a:extLst>
              <a:ext uri="{FF2B5EF4-FFF2-40B4-BE49-F238E27FC236}">
                <a16:creationId xmlns:a16="http://schemas.microsoft.com/office/drawing/2014/main" id="{415F355C-84C8-C771-CFD0-678F50DB90AC}"/>
              </a:ext>
            </a:extLst>
          </p:cNvPr>
          <p:cNvGrpSpPr/>
          <p:nvPr/>
        </p:nvGrpSpPr>
        <p:grpSpPr>
          <a:xfrm>
            <a:off x="3028333" y="988333"/>
            <a:ext cx="1563688" cy="1479550"/>
            <a:chOff x="4258419" y="988333"/>
            <a:chExt cx="1563688" cy="1479550"/>
          </a:xfrm>
        </p:grpSpPr>
        <p:sp>
          <p:nvSpPr>
            <p:cNvPr id="81" name="Freeform 74">
              <a:extLst>
                <a:ext uri="{FF2B5EF4-FFF2-40B4-BE49-F238E27FC236}">
                  <a16:creationId xmlns:a16="http://schemas.microsoft.com/office/drawing/2014/main" id="{E6A27BD5-7B03-9A14-1C6F-2133B139C023}"/>
                </a:ext>
              </a:extLst>
            </p:cNvPr>
            <p:cNvSpPr>
              <a:spLocks/>
            </p:cNvSpPr>
            <p:nvPr/>
          </p:nvSpPr>
          <p:spPr bwMode="auto">
            <a:xfrm>
              <a:off x="4715619" y="988333"/>
              <a:ext cx="1096963" cy="1479550"/>
            </a:xfrm>
            <a:custGeom>
              <a:avLst/>
              <a:gdLst>
                <a:gd name="T0" fmla="*/ 941 w 2884"/>
                <a:gd name="T1" fmla="*/ 0 h 3885"/>
                <a:gd name="T2" fmla="*/ 2884 w 2884"/>
                <a:gd name="T3" fmla="*/ 1943 h 3885"/>
                <a:gd name="T4" fmla="*/ 941 w 2884"/>
                <a:gd name="T5" fmla="*/ 3885 h 3885"/>
                <a:gd name="T6" fmla="*/ 0 w 2884"/>
                <a:gd name="T7" fmla="*/ 3642 h 3885"/>
                <a:gd name="T8" fmla="*/ 941 w 2884"/>
                <a:gd name="T9" fmla="*/ 1943 h 3885"/>
                <a:gd name="T10" fmla="*/ 941 w 2884"/>
                <a:gd name="T11" fmla="*/ 0 h 3885"/>
              </a:gdLst>
              <a:ahLst/>
              <a:cxnLst>
                <a:cxn ang="0">
                  <a:pos x="T0" y="T1"/>
                </a:cxn>
                <a:cxn ang="0">
                  <a:pos x="T2" y="T3"/>
                </a:cxn>
                <a:cxn ang="0">
                  <a:pos x="T4" y="T5"/>
                </a:cxn>
                <a:cxn ang="0">
                  <a:pos x="T6" y="T7"/>
                </a:cxn>
                <a:cxn ang="0">
                  <a:pos x="T8" y="T9"/>
                </a:cxn>
                <a:cxn ang="0">
                  <a:pos x="T10" y="T11"/>
                </a:cxn>
              </a:cxnLst>
              <a:rect l="0" t="0" r="r" b="b"/>
              <a:pathLst>
                <a:path w="2884" h="3885">
                  <a:moveTo>
                    <a:pt x="941" y="0"/>
                  </a:moveTo>
                  <a:cubicBezTo>
                    <a:pt x="2014" y="0"/>
                    <a:pt x="2884" y="870"/>
                    <a:pt x="2884" y="1943"/>
                  </a:cubicBezTo>
                  <a:cubicBezTo>
                    <a:pt x="2884" y="3016"/>
                    <a:pt x="2014" y="3885"/>
                    <a:pt x="941" y="3885"/>
                  </a:cubicBezTo>
                  <a:cubicBezTo>
                    <a:pt x="612" y="3885"/>
                    <a:pt x="288" y="3801"/>
                    <a:pt x="0" y="3642"/>
                  </a:cubicBezTo>
                  <a:lnTo>
                    <a:pt x="941" y="1943"/>
                  </a:lnTo>
                  <a:lnTo>
                    <a:pt x="941" y="0"/>
                  </a:lnTo>
                  <a:close/>
                </a:path>
              </a:pathLst>
            </a:custGeom>
            <a:solidFill>
              <a:srgbClr val="FF00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3" name="Freeform 76">
              <a:extLst>
                <a:ext uri="{FF2B5EF4-FFF2-40B4-BE49-F238E27FC236}">
                  <a16:creationId xmlns:a16="http://schemas.microsoft.com/office/drawing/2014/main" id="{A10A8E86-B308-480B-1621-0BF7B9AA2239}"/>
                </a:ext>
              </a:extLst>
            </p:cNvPr>
            <p:cNvSpPr>
              <a:spLocks/>
            </p:cNvSpPr>
            <p:nvPr/>
          </p:nvSpPr>
          <p:spPr bwMode="auto">
            <a:xfrm>
              <a:off x="4544169" y="1728108"/>
              <a:ext cx="528638" cy="647700"/>
            </a:xfrm>
            <a:custGeom>
              <a:avLst/>
              <a:gdLst>
                <a:gd name="T0" fmla="*/ 450 w 1391"/>
                <a:gd name="T1" fmla="*/ 1699 h 1699"/>
                <a:gd name="T2" fmla="*/ 0 w 1391"/>
                <a:gd name="T3" fmla="*/ 1356 h 1699"/>
                <a:gd name="T4" fmla="*/ 1391 w 1391"/>
                <a:gd name="T5" fmla="*/ 0 h 1699"/>
                <a:gd name="T6" fmla="*/ 450 w 1391"/>
                <a:gd name="T7" fmla="*/ 1699 h 1699"/>
              </a:gdLst>
              <a:ahLst/>
              <a:cxnLst>
                <a:cxn ang="0">
                  <a:pos x="T0" y="T1"/>
                </a:cxn>
                <a:cxn ang="0">
                  <a:pos x="T2" y="T3"/>
                </a:cxn>
                <a:cxn ang="0">
                  <a:pos x="T4" y="T5"/>
                </a:cxn>
                <a:cxn ang="0">
                  <a:pos x="T6" y="T7"/>
                </a:cxn>
              </a:cxnLst>
              <a:rect l="0" t="0" r="r" b="b"/>
              <a:pathLst>
                <a:path w="1391" h="1699">
                  <a:moveTo>
                    <a:pt x="450" y="1699"/>
                  </a:moveTo>
                  <a:cubicBezTo>
                    <a:pt x="284" y="1607"/>
                    <a:pt x="133" y="1491"/>
                    <a:pt x="0" y="1356"/>
                  </a:cubicBezTo>
                  <a:lnTo>
                    <a:pt x="1391" y="0"/>
                  </a:lnTo>
                  <a:lnTo>
                    <a:pt x="450" y="1699"/>
                  </a:lnTo>
                  <a:close/>
                </a:path>
              </a:pathLst>
            </a:custGeom>
            <a:solidFill>
              <a:srgbClr val="46B1E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5" name="Freeform 78">
              <a:extLst>
                <a:ext uri="{FF2B5EF4-FFF2-40B4-BE49-F238E27FC236}">
                  <a16:creationId xmlns:a16="http://schemas.microsoft.com/office/drawing/2014/main" id="{A2433878-821D-A25F-CC24-7E541F090102}"/>
                </a:ext>
              </a:extLst>
            </p:cNvPr>
            <p:cNvSpPr>
              <a:spLocks/>
            </p:cNvSpPr>
            <p:nvPr/>
          </p:nvSpPr>
          <p:spPr bwMode="auto">
            <a:xfrm>
              <a:off x="4258419" y="988333"/>
              <a:ext cx="814388" cy="1255713"/>
            </a:xfrm>
            <a:custGeom>
              <a:avLst/>
              <a:gdLst>
                <a:gd name="T0" fmla="*/ 748 w 2139"/>
                <a:gd name="T1" fmla="*/ 3299 h 3299"/>
                <a:gd name="T2" fmla="*/ 783 w 2139"/>
                <a:gd name="T3" fmla="*/ 552 h 3299"/>
                <a:gd name="T4" fmla="*/ 2139 w 2139"/>
                <a:gd name="T5" fmla="*/ 0 h 3299"/>
                <a:gd name="T6" fmla="*/ 2139 w 2139"/>
                <a:gd name="T7" fmla="*/ 1943 h 3299"/>
                <a:gd name="T8" fmla="*/ 748 w 2139"/>
                <a:gd name="T9" fmla="*/ 3299 h 3299"/>
              </a:gdLst>
              <a:ahLst/>
              <a:cxnLst>
                <a:cxn ang="0">
                  <a:pos x="T0" y="T1"/>
                </a:cxn>
                <a:cxn ang="0">
                  <a:pos x="T2" y="T3"/>
                </a:cxn>
                <a:cxn ang="0">
                  <a:pos x="T4" y="T5"/>
                </a:cxn>
                <a:cxn ang="0">
                  <a:pos x="T6" y="T7"/>
                </a:cxn>
                <a:cxn ang="0">
                  <a:pos x="T8" y="T9"/>
                </a:cxn>
              </a:cxnLst>
              <a:rect l="0" t="0" r="r" b="b"/>
              <a:pathLst>
                <a:path w="2139" h="3299">
                  <a:moveTo>
                    <a:pt x="748" y="3299"/>
                  </a:moveTo>
                  <a:cubicBezTo>
                    <a:pt x="0" y="2531"/>
                    <a:pt x="15" y="1301"/>
                    <a:pt x="783" y="552"/>
                  </a:cubicBezTo>
                  <a:cubicBezTo>
                    <a:pt x="1146" y="198"/>
                    <a:pt x="1632" y="0"/>
                    <a:pt x="2139" y="0"/>
                  </a:cubicBezTo>
                  <a:lnTo>
                    <a:pt x="2139" y="1943"/>
                  </a:lnTo>
                  <a:lnTo>
                    <a:pt x="748" y="3299"/>
                  </a:lnTo>
                  <a:close/>
                </a:path>
              </a:pathLst>
            </a:custGeom>
            <a:solidFill>
              <a:srgbClr val="8ED97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7" name="Rectangle 80">
              <a:extLst>
                <a:ext uri="{FF2B5EF4-FFF2-40B4-BE49-F238E27FC236}">
                  <a16:creationId xmlns:a16="http://schemas.microsoft.com/office/drawing/2014/main" id="{7955DEF3-332B-5D61-B52D-CB85EC64C977}"/>
                </a:ext>
              </a:extLst>
            </p:cNvPr>
            <p:cNvSpPr>
              <a:spLocks noChangeArrowheads="1"/>
            </p:cNvSpPr>
            <p:nvPr/>
          </p:nvSpPr>
          <p:spPr bwMode="auto">
            <a:xfrm>
              <a:off x="5480794" y="1786845"/>
              <a:ext cx="341313"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649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 name="Rectangle 81">
              <a:extLst>
                <a:ext uri="{FF2B5EF4-FFF2-40B4-BE49-F238E27FC236}">
                  <a16:creationId xmlns:a16="http://schemas.microsoft.com/office/drawing/2014/main" id="{0B2B436B-F692-48AC-9818-C093E6EEFE74}"/>
                </a:ext>
              </a:extLst>
            </p:cNvPr>
            <p:cNvSpPr>
              <a:spLocks noChangeArrowheads="1"/>
            </p:cNvSpPr>
            <p:nvPr/>
          </p:nvSpPr>
          <p:spPr bwMode="auto">
            <a:xfrm>
              <a:off x="4631481" y="2120220"/>
              <a:ext cx="249238"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52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 name="Rectangle 82">
              <a:extLst>
                <a:ext uri="{FF2B5EF4-FFF2-40B4-BE49-F238E27FC236}">
                  <a16:creationId xmlns:a16="http://schemas.microsoft.com/office/drawing/2014/main" id="{1FE3814A-B987-0494-7563-A4FB4377B71F}"/>
                </a:ext>
              </a:extLst>
            </p:cNvPr>
            <p:cNvSpPr>
              <a:spLocks noChangeArrowheads="1"/>
            </p:cNvSpPr>
            <p:nvPr/>
          </p:nvSpPr>
          <p:spPr bwMode="auto">
            <a:xfrm>
              <a:off x="4447331" y="1440770"/>
              <a:ext cx="3413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404040"/>
                  </a:solidFill>
                  <a:effectLst/>
                  <a:latin typeface="Verdana" panose="020B0604030504040204" pitchFamily="34" charset="0"/>
                </a:rPr>
                <a:t>417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pic>
        <p:nvPicPr>
          <p:cNvPr id="24" name="Picture 4" descr="Flag of the United Kingdom | History, Meaning, Colors ...">
            <a:extLst>
              <a:ext uri="{FF2B5EF4-FFF2-40B4-BE49-F238E27FC236}">
                <a16:creationId xmlns:a16="http://schemas.microsoft.com/office/drawing/2014/main" id="{8E08BBBD-DB5C-56EE-45D7-6FD4D5C69C3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1930" y="5336085"/>
            <a:ext cx="265827" cy="16021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4" name="Picture 6">
            <a:extLst>
              <a:ext uri="{FF2B5EF4-FFF2-40B4-BE49-F238E27FC236}">
                <a16:creationId xmlns:a16="http://schemas.microsoft.com/office/drawing/2014/main" id="{DE4DEC90-0F11-33A7-FAEC-B4682A3E43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7410904" y="5685417"/>
            <a:ext cx="265826" cy="17721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9" name="Picture 8" descr="If you combined all the flags of every country into one new ...">
            <a:extLst>
              <a:ext uri="{FF2B5EF4-FFF2-40B4-BE49-F238E27FC236}">
                <a16:creationId xmlns:a16="http://schemas.microsoft.com/office/drawing/2014/main" id="{C0CEF408-6273-DB4B-EF8E-C1CABD6C86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3430" y="5005554"/>
            <a:ext cx="295527" cy="17721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5" name="Rectangle 19">
            <a:extLst>
              <a:ext uri="{FF2B5EF4-FFF2-40B4-BE49-F238E27FC236}">
                <a16:creationId xmlns:a16="http://schemas.microsoft.com/office/drawing/2014/main" id="{DA1C66E2-E8E8-FA13-183C-1FAB27164338}"/>
              </a:ext>
            </a:extLst>
          </p:cNvPr>
          <p:cNvSpPr>
            <a:spLocks noChangeArrowheads="1"/>
          </p:cNvSpPr>
          <p:nvPr/>
        </p:nvSpPr>
        <p:spPr bwMode="auto">
          <a:xfrm>
            <a:off x="9408863" y="4825697"/>
            <a:ext cx="9601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Verdana" panose="020B0604030504040204" pitchFamily="34" charset="0"/>
              </a:rPr>
              <a:t>Census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Verdana" panose="020B0604030504040204" pitchFamily="34" charset="0"/>
              </a:rPr>
              <a:t>(incl TF)</a:t>
            </a:r>
            <a:endParaRPr kumimoji="0" lang="en-US" altLang="en-US" b="0" i="0" u="none" strike="noStrike" cap="none" normalizeH="0" baseline="0" dirty="0">
              <a:ln>
                <a:noFill/>
              </a:ln>
              <a:solidFill>
                <a:schemeClr val="tx1"/>
              </a:solidFill>
              <a:effectLst/>
            </a:endParaRPr>
          </a:p>
        </p:txBody>
      </p:sp>
      <p:sp>
        <p:nvSpPr>
          <p:cNvPr id="116" name="Arrow: Down 115">
            <a:extLst>
              <a:ext uri="{FF2B5EF4-FFF2-40B4-BE49-F238E27FC236}">
                <a16:creationId xmlns:a16="http://schemas.microsoft.com/office/drawing/2014/main" id="{944E3255-534C-DF1F-6DB2-8C6FAD6C59D2}"/>
              </a:ext>
            </a:extLst>
          </p:cNvPr>
          <p:cNvSpPr/>
          <p:nvPr/>
        </p:nvSpPr>
        <p:spPr>
          <a:xfrm>
            <a:off x="9567229" y="3934580"/>
            <a:ext cx="643467" cy="711200"/>
          </a:xfrm>
          <a:prstGeom prst="downArrow">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7" name="Rectangle 18">
            <a:extLst>
              <a:ext uri="{FF2B5EF4-FFF2-40B4-BE49-F238E27FC236}">
                <a16:creationId xmlns:a16="http://schemas.microsoft.com/office/drawing/2014/main" id="{ABE2D247-1A70-EEE5-FB1B-23DB79B4E50A}"/>
              </a:ext>
            </a:extLst>
          </p:cNvPr>
          <p:cNvSpPr>
            <a:spLocks noChangeArrowheads="1"/>
          </p:cNvSpPr>
          <p:nvPr/>
        </p:nvSpPr>
        <p:spPr bwMode="auto">
          <a:xfrm>
            <a:off x="9267798" y="3043389"/>
            <a:ext cx="12423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Verdana" panose="020B0604030504040204" pitchFamily="34" charset="0"/>
              </a:rPr>
              <a:t>Offers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Verdana" panose="020B0604030504040204" pitchFamily="34" charset="0"/>
              </a:rPr>
              <a:t>(accepted)</a:t>
            </a:r>
            <a:endParaRPr kumimoji="0" lang="en-US" altLang="en-US" b="0" i="0" u="none" strike="noStrike" cap="none" normalizeH="0" baseline="0" dirty="0">
              <a:ln>
                <a:noFill/>
              </a:ln>
              <a:solidFill>
                <a:schemeClr val="tx1"/>
              </a:solidFill>
              <a:effectLst/>
            </a:endParaRPr>
          </a:p>
        </p:txBody>
      </p:sp>
      <p:grpSp>
        <p:nvGrpSpPr>
          <p:cNvPr id="124" name="Group 123">
            <a:extLst>
              <a:ext uri="{FF2B5EF4-FFF2-40B4-BE49-F238E27FC236}">
                <a16:creationId xmlns:a16="http://schemas.microsoft.com/office/drawing/2014/main" id="{00BF7133-299E-9DA7-E170-4894D25FB03A}"/>
              </a:ext>
            </a:extLst>
          </p:cNvPr>
          <p:cNvGrpSpPr/>
          <p:nvPr/>
        </p:nvGrpSpPr>
        <p:grpSpPr>
          <a:xfrm>
            <a:off x="9192457" y="1383770"/>
            <a:ext cx="1393010" cy="1453772"/>
            <a:chOff x="9192457" y="1383770"/>
            <a:chExt cx="1393010" cy="1453772"/>
          </a:xfrm>
        </p:grpSpPr>
        <p:sp>
          <p:nvSpPr>
            <p:cNvPr id="118" name="Arrow: Down 117">
              <a:extLst>
                <a:ext uri="{FF2B5EF4-FFF2-40B4-BE49-F238E27FC236}">
                  <a16:creationId xmlns:a16="http://schemas.microsoft.com/office/drawing/2014/main" id="{10B0458B-1090-23D0-4A33-527734EB2555}"/>
                </a:ext>
              </a:extLst>
            </p:cNvPr>
            <p:cNvSpPr/>
            <p:nvPr/>
          </p:nvSpPr>
          <p:spPr>
            <a:xfrm>
              <a:off x="9567229" y="2126342"/>
              <a:ext cx="643467" cy="711200"/>
            </a:xfrm>
            <a:prstGeom prst="downArrow">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7">
              <a:extLst>
                <a:ext uri="{FF2B5EF4-FFF2-40B4-BE49-F238E27FC236}">
                  <a16:creationId xmlns:a16="http://schemas.microsoft.com/office/drawing/2014/main" id="{DB695FF4-0B3A-C620-EFA1-7A31E7BA0B3A}"/>
                </a:ext>
              </a:extLst>
            </p:cNvPr>
            <p:cNvSpPr>
              <a:spLocks noChangeArrowheads="1"/>
            </p:cNvSpPr>
            <p:nvPr/>
          </p:nvSpPr>
          <p:spPr bwMode="auto">
            <a:xfrm>
              <a:off x="9192457" y="1383770"/>
              <a:ext cx="13930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Verdana" panose="020B0604030504040204" pitchFamily="34" charset="0"/>
                </a:rPr>
                <a:t>Applications</a:t>
              </a:r>
              <a:endParaRPr kumimoji="0" lang="en-US" altLang="en-US" b="0" i="0" u="none" strike="noStrike" cap="none" normalizeH="0" baseline="0" dirty="0">
                <a:ln>
                  <a:noFill/>
                </a:ln>
                <a:solidFill>
                  <a:schemeClr val="tx1"/>
                </a:solidFill>
                <a:effectLst/>
              </a:endParaRPr>
            </a:p>
          </p:txBody>
        </p:sp>
      </p:grpSp>
      <p:sp>
        <p:nvSpPr>
          <p:cNvPr id="121" name="Rectangle 120">
            <a:extLst>
              <a:ext uri="{FF2B5EF4-FFF2-40B4-BE49-F238E27FC236}">
                <a16:creationId xmlns:a16="http://schemas.microsoft.com/office/drawing/2014/main" id="{3ACD1948-A4F7-7841-CA4B-A51B3F1E1246}"/>
              </a:ext>
            </a:extLst>
          </p:cNvPr>
          <p:cNvSpPr>
            <a:spLocks noChangeArrowheads="1"/>
          </p:cNvSpPr>
          <p:nvPr/>
        </p:nvSpPr>
        <p:spPr bwMode="auto">
          <a:xfrm>
            <a:off x="3087159" y="597808"/>
            <a:ext cx="14460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rgbClr val="000000"/>
                </a:solidFill>
                <a:effectLst/>
                <a:latin typeface="Verdana" panose="020B0604030504040204" pitchFamily="34" charset="0"/>
              </a:rPr>
              <a:t>ITT 2022-23</a:t>
            </a:r>
            <a:endParaRPr kumimoji="0" lang="en-US" altLang="en-US"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779895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C79C0D-CAF8-05EB-AE31-8B895B33CEC8}"/>
              </a:ext>
            </a:extLst>
          </p:cNvPr>
          <p:cNvPicPr>
            <a:picLocks noChangeAspect="1"/>
          </p:cNvPicPr>
          <p:nvPr/>
        </p:nvPicPr>
        <p:blipFill>
          <a:blip r:embed="rId2"/>
          <a:stretch>
            <a:fillRect/>
          </a:stretch>
        </p:blipFill>
        <p:spPr>
          <a:xfrm>
            <a:off x="2923413" y="866774"/>
            <a:ext cx="1829562" cy="5092237"/>
          </a:xfrm>
          <a:prstGeom prst="rect">
            <a:avLst/>
          </a:prstGeom>
        </p:spPr>
      </p:pic>
      <p:sp>
        <p:nvSpPr>
          <p:cNvPr id="21" name="Rectangle 16">
            <a:extLst>
              <a:ext uri="{FF2B5EF4-FFF2-40B4-BE49-F238E27FC236}">
                <a16:creationId xmlns:a16="http://schemas.microsoft.com/office/drawing/2014/main" id="{62E9BF4C-ADF8-085C-081D-079C3505A3AA}"/>
              </a:ext>
            </a:extLst>
          </p:cNvPr>
          <p:cNvSpPr>
            <a:spLocks noChangeArrowheads="1"/>
          </p:cNvSpPr>
          <p:nvPr/>
        </p:nvSpPr>
        <p:spPr bwMode="auto">
          <a:xfrm>
            <a:off x="1692275" y="724808"/>
            <a:ext cx="10414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Verdana" panose="020B0604030504040204" pitchFamily="34" charset="0"/>
              </a:rPr>
              <a:t>Business Studies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E4C9C01E-FAF4-7893-66AF-8E5175C73D8E}"/>
              </a:ext>
            </a:extLst>
          </p:cNvPr>
          <p:cNvSpPr txBox="1"/>
          <p:nvPr/>
        </p:nvSpPr>
        <p:spPr>
          <a:xfrm>
            <a:off x="424545" y="315684"/>
            <a:ext cx="1938351" cy="461665"/>
          </a:xfrm>
          <a:prstGeom prst="rect">
            <a:avLst/>
          </a:prstGeom>
          <a:noFill/>
        </p:spPr>
        <p:txBody>
          <a:bodyPr wrap="none" rtlCol="0">
            <a:spAutoFit/>
          </a:bodyPr>
          <a:lstStyle/>
          <a:p>
            <a:r>
              <a:rPr lang="en-GB" sz="2400" b="1" dirty="0">
                <a:latin typeface="Verdana" panose="020B0604030504040204" pitchFamily="34" charset="0"/>
                <a:ea typeface="Verdana" panose="020B0604030504040204" pitchFamily="34" charset="0"/>
              </a:rPr>
              <a:t>Chemistry</a:t>
            </a:r>
          </a:p>
        </p:txBody>
      </p:sp>
      <p:sp>
        <p:nvSpPr>
          <p:cNvPr id="10" name="Rectangle 9">
            <a:extLst>
              <a:ext uri="{FF2B5EF4-FFF2-40B4-BE49-F238E27FC236}">
                <a16:creationId xmlns:a16="http://schemas.microsoft.com/office/drawing/2014/main" id="{1597C70A-3C7C-AC7F-9017-7E5ECF444576}"/>
              </a:ext>
            </a:extLst>
          </p:cNvPr>
          <p:cNvSpPr>
            <a:spLocks noChangeArrowheads="1"/>
          </p:cNvSpPr>
          <p:nvPr/>
        </p:nvSpPr>
        <p:spPr bwMode="auto">
          <a:xfrm>
            <a:off x="5080554" y="565151"/>
            <a:ext cx="14830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rgbClr val="000000"/>
                </a:solidFill>
                <a:effectLst/>
                <a:latin typeface="Verdana" panose="020B0604030504040204" pitchFamily="34" charset="0"/>
              </a:rPr>
              <a:t>ITT 2023-24</a:t>
            </a:r>
            <a:endParaRPr kumimoji="0" lang="en-US" altLang="en-US" i="0" u="none" strike="noStrike" cap="none" normalizeH="0" baseline="0" dirty="0">
              <a:ln>
                <a:noFill/>
              </a:ln>
              <a:solidFill>
                <a:schemeClr val="tx1"/>
              </a:solidFill>
              <a:effectLst/>
            </a:endParaRPr>
          </a:p>
        </p:txBody>
      </p:sp>
      <p:sp>
        <p:nvSpPr>
          <p:cNvPr id="15" name="Rectangle 14">
            <a:extLst>
              <a:ext uri="{FF2B5EF4-FFF2-40B4-BE49-F238E27FC236}">
                <a16:creationId xmlns:a16="http://schemas.microsoft.com/office/drawing/2014/main" id="{3BDE7908-BAED-1A4B-6614-49054071733E}"/>
              </a:ext>
            </a:extLst>
          </p:cNvPr>
          <p:cNvSpPr>
            <a:spLocks noChangeArrowheads="1"/>
          </p:cNvSpPr>
          <p:nvPr/>
        </p:nvSpPr>
        <p:spPr bwMode="auto">
          <a:xfrm>
            <a:off x="7174449" y="576037"/>
            <a:ext cx="14460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rgbClr val="000000"/>
                </a:solidFill>
                <a:effectLst/>
                <a:latin typeface="Verdana" panose="020B0604030504040204" pitchFamily="34" charset="0"/>
              </a:rPr>
              <a:t>ITT 2024-25</a:t>
            </a:r>
            <a:endParaRPr kumimoji="0" lang="en-US" altLang="en-US" i="0" u="none" strike="noStrike" cap="none" normalizeH="0" baseline="0" dirty="0">
              <a:ln>
                <a:noFill/>
              </a:ln>
              <a:solidFill>
                <a:schemeClr val="tx1"/>
              </a:solidFill>
              <a:effectLst/>
            </a:endParaRPr>
          </a:p>
        </p:txBody>
      </p:sp>
      <p:sp>
        <p:nvSpPr>
          <p:cNvPr id="115" name="Rectangle 19">
            <a:extLst>
              <a:ext uri="{FF2B5EF4-FFF2-40B4-BE49-F238E27FC236}">
                <a16:creationId xmlns:a16="http://schemas.microsoft.com/office/drawing/2014/main" id="{DA1C66E2-E8E8-FA13-183C-1FAB27164338}"/>
              </a:ext>
            </a:extLst>
          </p:cNvPr>
          <p:cNvSpPr>
            <a:spLocks noChangeArrowheads="1"/>
          </p:cNvSpPr>
          <p:nvPr/>
        </p:nvSpPr>
        <p:spPr bwMode="auto">
          <a:xfrm>
            <a:off x="9408863" y="4825697"/>
            <a:ext cx="9601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Verdana" panose="020B0604030504040204" pitchFamily="34" charset="0"/>
              </a:rPr>
              <a:t>Census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Verdana" panose="020B0604030504040204" pitchFamily="34" charset="0"/>
              </a:rPr>
              <a:t>(incl TF)</a:t>
            </a:r>
            <a:endParaRPr kumimoji="0" lang="en-US" altLang="en-US" b="0" i="0" u="none" strike="noStrike" cap="none" normalizeH="0" baseline="0" dirty="0">
              <a:ln>
                <a:noFill/>
              </a:ln>
              <a:solidFill>
                <a:schemeClr val="tx1"/>
              </a:solidFill>
              <a:effectLst/>
            </a:endParaRPr>
          </a:p>
        </p:txBody>
      </p:sp>
      <p:sp>
        <p:nvSpPr>
          <p:cNvPr id="116" name="Arrow: Down 115">
            <a:extLst>
              <a:ext uri="{FF2B5EF4-FFF2-40B4-BE49-F238E27FC236}">
                <a16:creationId xmlns:a16="http://schemas.microsoft.com/office/drawing/2014/main" id="{944E3255-534C-DF1F-6DB2-8C6FAD6C59D2}"/>
              </a:ext>
            </a:extLst>
          </p:cNvPr>
          <p:cNvSpPr/>
          <p:nvPr/>
        </p:nvSpPr>
        <p:spPr>
          <a:xfrm>
            <a:off x="9567229" y="3934580"/>
            <a:ext cx="643467" cy="711200"/>
          </a:xfrm>
          <a:prstGeom prst="downArrow">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7" name="Rectangle 18">
            <a:extLst>
              <a:ext uri="{FF2B5EF4-FFF2-40B4-BE49-F238E27FC236}">
                <a16:creationId xmlns:a16="http://schemas.microsoft.com/office/drawing/2014/main" id="{ABE2D247-1A70-EEE5-FB1B-23DB79B4E50A}"/>
              </a:ext>
            </a:extLst>
          </p:cNvPr>
          <p:cNvSpPr>
            <a:spLocks noChangeArrowheads="1"/>
          </p:cNvSpPr>
          <p:nvPr/>
        </p:nvSpPr>
        <p:spPr bwMode="auto">
          <a:xfrm>
            <a:off x="9267798" y="3043389"/>
            <a:ext cx="12423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Verdana" panose="020B0604030504040204" pitchFamily="34" charset="0"/>
              </a:rPr>
              <a:t>Offers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Verdana" panose="020B0604030504040204" pitchFamily="34" charset="0"/>
              </a:rPr>
              <a:t>(accepted)</a:t>
            </a:r>
            <a:endParaRPr kumimoji="0" lang="en-US" altLang="en-US" b="0" i="0" u="none" strike="noStrike" cap="none" normalizeH="0" baseline="0" dirty="0">
              <a:ln>
                <a:noFill/>
              </a:ln>
              <a:solidFill>
                <a:schemeClr val="tx1"/>
              </a:solidFill>
              <a:effectLst/>
            </a:endParaRPr>
          </a:p>
        </p:txBody>
      </p:sp>
      <p:grpSp>
        <p:nvGrpSpPr>
          <p:cNvPr id="124" name="Group 123">
            <a:extLst>
              <a:ext uri="{FF2B5EF4-FFF2-40B4-BE49-F238E27FC236}">
                <a16:creationId xmlns:a16="http://schemas.microsoft.com/office/drawing/2014/main" id="{00BF7133-299E-9DA7-E170-4894D25FB03A}"/>
              </a:ext>
            </a:extLst>
          </p:cNvPr>
          <p:cNvGrpSpPr/>
          <p:nvPr/>
        </p:nvGrpSpPr>
        <p:grpSpPr>
          <a:xfrm>
            <a:off x="9192457" y="1383770"/>
            <a:ext cx="1393010" cy="1453772"/>
            <a:chOff x="9192457" y="1383770"/>
            <a:chExt cx="1393010" cy="1453772"/>
          </a:xfrm>
        </p:grpSpPr>
        <p:sp>
          <p:nvSpPr>
            <p:cNvPr id="118" name="Arrow: Down 117">
              <a:extLst>
                <a:ext uri="{FF2B5EF4-FFF2-40B4-BE49-F238E27FC236}">
                  <a16:creationId xmlns:a16="http://schemas.microsoft.com/office/drawing/2014/main" id="{10B0458B-1090-23D0-4A33-527734EB2555}"/>
                </a:ext>
              </a:extLst>
            </p:cNvPr>
            <p:cNvSpPr/>
            <p:nvPr/>
          </p:nvSpPr>
          <p:spPr>
            <a:xfrm>
              <a:off x="9567229" y="2126342"/>
              <a:ext cx="643467" cy="711200"/>
            </a:xfrm>
            <a:prstGeom prst="downArrow">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7">
              <a:extLst>
                <a:ext uri="{FF2B5EF4-FFF2-40B4-BE49-F238E27FC236}">
                  <a16:creationId xmlns:a16="http://schemas.microsoft.com/office/drawing/2014/main" id="{DB695FF4-0B3A-C620-EFA1-7A31E7BA0B3A}"/>
                </a:ext>
              </a:extLst>
            </p:cNvPr>
            <p:cNvSpPr>
              <a:spLocks noChangeArrowheads="1"/>
            </p:cNvSpPr>
            <p:nvPr/>
          </p:nvSpPr>
          <p:spPr bwMode="auto">
            <a:xfrm>
              <a:off x="9192457" y="1383770"/>
              <a:ext cx="13930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Verdana" panose="020B0604030504040204" pitchFamily="34" charset="0"/>
                </a:rPr>
                <a:t>Applications</a:t>
              </a:r>
              <a:endParaRPr kumimoji="0" lang="en-US" altLang="en-US" b="0" i="0" u="none" strike="noStrike" cap="none" normalizeH="0" baseline="0" dirty="0">
                <a:ln>
                  <a:noFill/>
                </a:ln>
                <a:solidFill>
                  <a:schemeClr val="tx1"/>
                </a:solidFill>
                <a:effectLst/>
              </a:endParaRPr>
            </a:p>
          </p:txBody>
        </p:sp>
      </p:grpSp>
      <p:sp>
        <p:nvSpPr>
          <p:cNvPr id="121" name="Rectangle 120">
            <a:extLst>
              <a:ext uri="{FF2B5EF4-FFF2-40B4-BE49-F238E27FC236}">
                <a16:creationId xmlns:a16="http://schemas.microsoft.com/office/drawing/2014/main" id="{3ACD1948-A4F7-7841-CA4B-A51B3F1E1246}"/>
              </a:ext>
            </a:extLst>
          </p:cNvPr>
          <p:cNvSpPr>
            <a:spLocks noChangeArrowheads="1"/>
          </p:cNvSpPr>
          <p:nvPr/>
        </p:nvSpPr>
        <p:spPr bwMode="auto">
          <a:xfrm>
            <a:off x="3087159" y="597808"/>
            <a:ext cx="14460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rgbClr val="000000"/>
                </a:solidFill>
                <a:effectLst/>
                <a:latin typeface="Verdana" panose="020B0604030504040204" pitchFamily="34" charset="0"/>
              </a:rPr>
              <a:t>ITT 2022-23</a:t>
            </a:r>
            <a:endParaRPr kumimoji="0" lang="en-US" altLang="en-US" i="0" u="none" strike="noStrike" cap="none" normalizeH="0" baseline="0" dirty="0">
              <a:ln>
                <a:noFill/>
              </a:ln>
              <a:solidFill>
                <a:schemeClr val="tx1"/>
              </a:solidFill>
              <a:effectLst/>
            </a:endParaRPr>
          </a:p>
        </p:txBody>
      </p:sp>
      <p:pic>
        <p:nvPicPr>
          <p:cNvPr id="5" name="Picture 4">
            <a:extLst>
              <a:ext uri="{FF2B5EF4-FFF2-40B4-BE49-F238E27FC236}">
                <a16:creationId xmlns:a16="http://schemas.microsoft.com/office/drawing/2014/main" id="{AD36A98B-EC5E-2EB3-C009-319D7F858364}"/>
              </a:ext>
            </a:extLst>
          </p:cNvPr>
          <p:cNvPicPr>
            <a:picLocks noChangeAspect="1"/>
          </p:cNvPicPr>
          <p:nvPr/>
        </p:nvPicPr>
        <p:blipFill>
          <a:blip r:embed="rId3"/>
          <a:stretch>
            <a:fillRect/>
          </a:stretch>
        </p:blipFill>
        <p:spPr>
          <a:xfrm>
            <a:off x="4920861" y="866774"/>
            <a:ext cx="1847359" cy="5094000"/>
          </a:xfrm>
          <a:prstGeom prst="rect">
            <a:avLst/>
          </a:prstGeom>
        </p:spPr>
      </p:pic>
      <p:pic>
        <p:nvPicPr>
          <p:cNvPr id="6" name="Picture 5">
            <a:extLst>
              <a:ext uri="{FF2B5EF4-FFF2-40B4-BE49-F238E27FC236}">
                <a16:creationId xmlns:a16="http://schemas.microsoft.com/office/drawing/2014/main" id="{D9C1F183-AA51-B8E3-44D0-B30EB24D4E53}"/>
              </a:ext>
            </a:extLst>
          </p:cNvPr>
          <p:cNvPicPr>
            <a:picLocks noChangeAspect="1"/>
          </p:cNvPicPr>
          <p:nvPr/>
        </p:nvPicPr>
        <p:blipFill>
          <a:blip r:embed="rId4"/>
          <a:stretch>
            <a:fillRect/>
          </a:stretch>
        </p:blipFill>
        <p:spPr>
          <a:xfrm>
            <a:off x="6936106" y="866774"/>
            <a:ext cx="1837117" cy="5094000"/>
          </a:xfrm>
          <a:prstGeom prst="rect">
            <a:avLst/>
          </a:prstGeom>
        </p:spPr>
      </p:pic>
    </p:spTree>
    <p:extLst>
      <p:ext uri="{BB962C8B-B14F-4D97-AF65-F5344CB8AC3E}">
        <p14:creationId xmlns:p14="http://schemas.microsoft.com/office/powerpoint/2010/main" val="617155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62E9BF4C-ADF8-085C-081D-079C3505A3AA}"/>
              </a:ext>
            </a:extLst>
          </p:cNvPr>
          <p:cNvSpPr>
            <a:spLocks noChangeArrowheads="1"/>
          </p:cNvSpPr>
          <p:nvPr/>
        </p:nvSpPr>
        <p:spPr bwMode="auto">
          <a:xfrm>
            <a:off x="1692275" y="724808"/>
            <a:ext cx="10414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Verdana" panose="020B0604030504040204" pitchFamily="34" charset="0"/>
              </a:rPr>
              <a:t>Business Studies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E4C9C01E-FAF4-7893-66AF-8E5175C73D8E}"/>
              </a:ext>
            </a:extLst>
          </p:cNvPr>
          <p:cNvSpPr txBox="1"/>
          <p:nvPr/>
        </p:nvSpPr>
        <p:spPr>
          <a:xfrm>
            <a:off x="424545" y="315684"/>
            <a:ext cx="1468672" cy="461665"/>
          </a:xfrm>
          <a:prstGeom prst="rect">
            <a:avLst/>
          </a:prstGeom>
          <a:noFill/>
        </p:spPr>
        <p:txBody>
          <a:bodyPr wrap="none" rtlCol="0">
            <a:spAutoFit/>
          </a:bodyPr>
          <a:lstStyle/>
          <a:p>
            <a:r>
              <a:rPr lang="en-GB" sz="2400" b="1" dirty="0">
                <a:latin typeface="Verdana" panose="020B0604030504040204" pitchFamily="34" charset="0"/>
                <a:ea typeface="Verdana" panose="020B0604030504040204" pitchFamily="34" charset="0"/>
              </a:rPr>
              <a:t>Biology</a:t>
            </a:r>
          </a:p>
        </p:txBody>
      </p:sp>
      <p:sp>
        <p:nvSpPr>
          <p:cNvPr id="10" name="Rectangle 9">
            <a:extLst>
              <a:ext uri="{FF2B5EF4-FFF2-40B4-BE49-F238E27FC236}">
                <a16:creationId xmlns:a16="http://schemas.microsoft.com/office/drawing/2014/main" id="{1597C70A-3C7C-AC7F-9017-7E5ECF444576}"/>
              </a:ext>
            </a:extLst>
          </p:cNvPr>
          <p:cNvSpPr>
            <a:spLocks noChangeArrowheads="1"/>
          </p:cNvSpPr>
          <p:nvPr/>
        </p:nvSpPr>
        <p:spPr bwMode="auto">
          <a:xfrm>
            <a:off x="5080554" y="565151"/>
            <a:ext cx="14830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rgbClr val="000000"/>
                </a:solidFill>
                <a:effectLst/>
                <a:latin typeface="Verdana" panose="020B0604030504040204" pitchFamily="34" charset="0"/>
              </a:rPr>
              <a:t>ITT 2023-24</a:t>
            </a:r>
            <a:endParaRPr kumimoji="0" lang="en-US" altLang="en-US" i="0" u="none" strike="noStrike" cap="none" normalizeH="0" baseline="0" dirty="0">
              <a:ln>
                <a:noFill/>
              </a:ln>
              <a:solidFill>
                <a:schemeClr val="tx1"/>
              </a:solidFill>
              <a:effectLst/>
            </a:endParaRPr>
          </a:p>
        </p:txBody>
      </p:sp>
      <p:sp>
        <p:nvSpPr>
          <p:cNvPr id="15" name="Rectangle 14">
            <a:extLst>
              <a:ext uri="{FF2B5EF4-FFF2-40B4-BE49-F238E27FC236}">
                <a16:creationId xmlns:a16="http://schemas.microsoft.com/office/drawing/2014/main" id="{3BDE7908-BAED-1A4B-6614-49054071733E}"/>
              </a:ext>
            </a:extLst>
          </p:cNvPr>
          <p:cNvSpPr>
            <a:spLocks noChangeArrowheads="1"/>
          </p:cNvSpPr>
          <p:nvPr/>
        </p:nvSpPr>
        <p:spPr bwMode="auto">
          <a:xfrm>
            <a:off x="7174449" y="576037"/>
            <a:ext cx="14460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rgbClr val="000000"/>
                </a:solidFill>
                <a:effectLst/>
                <a:latin typeface="Verdana" panose="020B0604030504040204" pitchFamily="34" charset="0"/>
              </a:rPr>
              <a:t>ITT 2024-25</a:t>
            </a:r>
            <a:endParaRPr kumimoji="0" lang="en-US" altLang="en-US" i="0" u="none" strike="noStrike" cap="none" normalizeH="0" baseline="0" dirty="0">
              <a:ln>
                <a:noFill/>
              </a:ln>
              <a:solidFill>
                <a:schemeClr val="tx1"/>
              </a:solidFill>
              <a:effectLst/>
            </a:endParaRPr>
          </a:p>
        </p:txBody>
      </p:sp>
      <p:sp>
        <p:nvSpPr>
          <p:cNvPr id="115" name="Rectangle 19">
            <a:extLst>
              <a:ext uri="{FF2B5EF4-FFF2-40B4-BE49-F238E27FC236}">
                <a16:creationId xmlns:a16="http://schemas.microsoft.com/office/drawing/2014/main" id="{DA1C66E2-E8E8-FA13-183C-1FAB27164338}"/>
              </a:ext>
            </a:extLst>
          </p:cNvPr>
          <p:cNvSpPr>
            <a:spLocks noChangeArrowheads="1"/>
          </p:cNvSpPr>
          <p:nvPr/>
        </p:nvSpPr>
        <p:spPr bwMode="auto">
          <a:xfrm>
            <a:off x="9408863" y="4825697"/>
            <a:ext cx="9601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Verdana" panose="020B0604030504040204" pitchFamily="34" charset="0"/>
              </a:rPr>
              <a:t>Census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Verdana" panose="020B0604030504040204" pitchFamily="34" charset="0"/>
              </a:rPr>
              <a:t>(incl TF)</a:t>
            </a:r>
            <a:endParaRPr kumimoji="0" lang="en-US" altLang="en-US" b="0" i="0" u="none" strike="noStrike" cap="none" normalizeH="0" baseline="0" dirty="0">
              <a:ln>
                <a:noFill/>
              </a:ln>
              <a:solidFill>
                <a:schemeClr val="tx1"/>
              </a:solidFill>
              <a:effectLst/>
            </a:endParaRPr>
          </a:p>
        </p:txBody>
      </p:sp>
      <p:sp>
        <p:nvSpPr>
          <p:cNvPr id="116" name="Arrow: Down 115">
            <a:extLst>
              <a:ext uri="{FF2B5EF4-FFF2-40B4-BE49-F238E27FC236}">
                <a16:creationId xmlns:a16="http://schemas.microsoft.com/office/drawing/2014/main" id="{944E3255-534C-DF1F-6DB2-8C6FAD6C59D2}"/>
              </a:ext>
            </a:extLst>
          </p:cNvPr>
          <p:cNvSpPr/>
          <p:nvPr/>
        </p:nvSpPr>
        <p:spPr>
          <a:xfrm>
            <a:off x="9567229" y="3934580"/>
            <a:ext cx="643467" cy="711200"/>
          </a:xfrm>
          <a:prstGeom prst="downArrow">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7" name="Rectangle 18">
            <a:extLst>
              <a:ext uri="{FF2B5EF4-FFF2-40B4-BE49-F238E27FC236}">
                <a16:creationId xmlns:a16="http://schemas.microsoft.com/office/drawing/2014/main" id="{ABE2D247-1A70-EEE5-FB1B-23DB79B4E50A}"/>
              </a:ext>
            </a:extLst>
          </p:cNvPr>
          <p:cNvSpPr>
            <a:spLocks noChangeArrowheads="1"/>
          </p:cNvSpPr>
          <p:nvPr/>
        </p:nvSpPr>
        <p:spPr bwMode="auto">
          <a:xfrm>
            <a:off x="9267798" y="3043389"/>
            <a:ext cx="12423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Verdana" panose="020B0604030504040204" pitchFamily="34" charset="0"/>
              </a:rPr>
              <a:t>Offers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Verdana" panose="020B0604030504040204" pitchFamily="34" charset="0"/>
              </a:rPr>
              <a:t>(accepted)</a:t>
            </a:r>
            <a:endParaRPr kumimoji="0" lang="en-US" altLang="en-US" b="0" i="0" u="none" strike="noStrike" cap="none" normalizeH="0" baseline="0" dirty="0">
              <a:ln>
                <a:noFill/>
              </a:ln>
              <a:solidFill>
                <a:schemeClr val="tx1"/>
              </a:solidFill>
              <a:effectLst/>
            </a:endParaRPr>
          </a:p>
        </p:txBody>
      </p:sp>
      <p:grpSp>
        <p:nvGrpSpPr>
          <p:cNvPr id="124" name="Group 123">
            <a:extLst>
              <a:ext uri="{FF2B5EF4-FFF2-40B4-BE49-F238E27FC236}">
                <a16:creationId xmlns:a16="http://schemas.microsoft.com/office/drawing/2014/main" id="{00BF7133-299E-9DA7-E170-4894D25FB03A}"/>
              </a:ext>
            </a:extLst>
          </p:cNvPr>
          <p:cNvGrpSpPr/>
          <p:nvPr/>
        </p:nvGrpSpPr>
        <p:grpSpPr>
          <a:xfrm>
            <a:off x="9192457" y="1383770"/>
            <a:ext cx="1393010" cy="1453772"/>
            <a:chOff x="9192457" y="1383770"/>
            <a:chExt cx="1393010" cy="1453772"/>
          </a:xfrm>
        </p:grpSpPr>
        <p:sp>
          <p:nvSpPr>
            <p:cNvPr id="118" name="Arrow: Down 117">
              <a:extLst>
                <a:ext uri="{FF2B5EF4-FFF2-40B4-BE49-F238E27FC236}">
                  <a16:creationId xmlns:a16="http://schemas.microsoft.com/office/drawing/2014/main" id="{10B0458B-1090-23D0-4A33-527734EB2555}"/>
                </a:ext>
              </a:extLst>
            </p:cNvPr>
            <p:cNvSpPr/>
            <p:nvPr/>
          </p:nvSpPr>
          <p:spPr>
            <a:xfrm>
              <a:off x="9567229" y="2126342"/>
              <a:ext cx="643467" cy="711200"/>
            </a:xfrm>
            <a:prstGeom prst="downArrow">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7">
              <a:extLst>
                <a:ext uri="{FF2B5EF4-FFF2-40B4-BE49-F238E27FC236}">
                  <a16:creationId xmlns:a16="http://schemas.microsoft.com/office/drawing/2014/main" id="{DB695FF4-0B3A-C620-EFA1-7A31E7BA0B3A}"/>
                </a:ext>
              </a:extLst>
            </p:cNvPr>
            <p:cNvSpPr>
              <a:spLocks noChangeArrowheads="1"/>
            </p:cNvSpPr>
            <p:nvPr/>
          </p:nvSpPr>
          <p:spPr bwMode="auto">
            <a:xfrm>
              <a:off x="9192457" y="1383770"/>
              <a:ext cx="13930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Verdana" panose="020B0604030504040204" pitchFamily="34" charset="0"/>
                </a:rPr>
                <a:t>Applications</a:t>
              </a:r>
              <a:endParaRPr kumimoji="0" lang="en-US" altLang="en-US" b="0" i="0" u="none" strike="noStrike" cap="none" normalizeH="0" baseline="0" dirty="0">
                <a:ln>
                  <a:noFill/>
                </a:ln>
                <a:solidFill>
                  <a:schemeClr val="tx1"/>
                </a:solidFill>
                <a:effectLst/>
              </a:endParaRPr>
            </a:p>
          </p:txBody>
        </p:sp>
      </p:grpSp>
      <p:sp>
        <p:nvSpPr>
          <p:cNvPr id="121" name="Rectangle 120">
            <a:extLst>
              <a:ext uri="{FF2B5EF4-FFF2-40B4-BE49-F238E27FC236}">
                <a16:creationId xmlns:a16="http://schemas.microsoft.com/office/drawing/2014/main" id="{3ACD1948-A4F7-7841-CA4B-A51B3F1E1246}"/>
              </a:ext>
            </a:extLst>
          </p:cNvPr>
          <p:cNvSpPr>
            <a:spLocks noChangeArrowheads="1"/>
          </p:cNvSpPr>
          <p:nvPr/>
        </p:nvSpPr>
        <p:spPr bwMode="auto">
          <a:xfrm>
            <a:off x="3087159" y="597808"/>
            <a:ext cx="14460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0" u="none" strike="noStrike" cap="none" normalizeH="0" baseline="0" dirty="0">
                <a:ln>
                  <a:noFill/>
                </a:ln>
                <a:solidFill>
                  <a:srgbClr val="000000"/>
                </a:solidFill>
                <a:effectLst/>
                <a:latin typeface="Verdana" panose="020B0604030504040204" pitchFamily="34" charset="0"/>
              </a:rPr>
              <a:t>ITT 2022-23</a:t>
            </a:r>
            <a:endParaRPr kumimoji="0" lang="en-US" altLang="en-US" i="0" u="none" strike="noStrike" cap="none" normalizeH="0" baseline="0" dirty="0">
              <a:ln>
                <a:noFill/>
              </a:ln>
              <a:solidFill>
                <a:schemeClr val="tx1"/>
              </a:solidFill>
              <a:effectLst/>
            </a:endParaRPr>
          </a:p>
        </p:txBody>
      </p:sp>
      <p:pic>
        <p:nvPicPr>
          <p:cNvPr id="7" name="Picture 6">
            <a:extLst>
              <a:ext uri="{FF2B5EF4-FFF2-40B4-BE49-F238E27FC236}">
                <a16:creationId xmlns:a16="http://schemas.microsoft.com/office/drawing/2014/main" id="{00BE2707-DF94-A59E-31E0-A094DB296346}"/>
              </a:ext>
            </a:extLst>
          </p:cNvPr>
          <p:cNvPicPr>
            <a:picLocks noChangeAspect="1"/>
          </p:cNvPicPr>
          <p:nvPr/>
        </p:nvPicPr>
        <p:blipFill>
          <a:blip r:embed="rId2"/>
          <a:stretch>
            <a:fillRect/>
          </a:stretch>
        </p:blipFill>
        <p:spPr>
          <a:xfrm>
            <a:off x="2904364" y="861822"/>
            <a:ext cx="1830195" cy="5094000"/>
          </a:xfrm>
          <a:prstGeom prst="rect">
            <a:avLst/>
          </a:prstGeom>
        </p:spPr>
      </p:pic>
      <p:pic>
        <p:nvPicPr>
          <p:cNvPr id="2" name="Picture 1">
            <a:extLst>
              <a:ext uri="{FF2B5EF4-FFF2-40B4-BE49-F238E27FC236}">
                <a16:creationId xmlns:a16="http://schemas.microsoft.com/office/drawing/2014/main" id="{CE24C902-32F7-9275-E68B-0DA2C4D19FEB}"/>
              </a:ext>
            </a:extLst>
          </p:cNvPr>
          <p:cNvPicPr>
            <a:picLocks noChangeAspect="1"/>
          </p:cNvPicPr>
          <p:nvPr/>
        </p:nvPicPr>
        <p:blipFill>
          <a:blip r:embed="rId3"/>
          <a:stretch>
            <a:fillRect/>
          </a:stretch>
        </p:blipFill>
        <p:spPr>
          <a:xfrm>
            <a:off x="4916416" y="861822"/>
            <a:ext cx="1847359" cy="5094000"/>
          </a:xfrm>
          <a:prstGeom prst="rect">
            <a:avLst/>
          </a:prstGeom>
        </p:spPr>
      </p:pic>
      <p:pic>
        <p:nvPicPr>
          <p:cNvPr id="3" name="Picture 2">
            <a:extLst>
              <a:ext uri="{FF2B5EF4-FFF2-40B4-BE49-F238E27FC236}">
                <a16:creationId xmlns:a16="http://schemas.microsoft.com/office/drawing/2014/main" id="{B59F76A5-790A-606A-C41E-A8B1806EFDA8}"/>
              </a:ext>
            </a:extLst>
          </p:cNvPr>
          <p:cNvPicPr>
            <a:picLocks noChangeAspect="1"/>
          </p:cNvPicPr>
          <p:nvPr/>
        </p:nvPicPr>
        <p:blipFill>
          <a:blip r:embed="rId4"/>
          <a:stretch>
            <a:fillRect/>
          </a:stretch>
        </p:blipFill>
        <p:spPr>
          <a:xfrm>
            <a:off x="6945631" y="861822"/>
            <a:ext cx="1837117" cy="5094000"/>
          </a:xfrm>
          <a:prstGeom prst="rect">
            <a:avLst/>
          </a:prstGeom>
        </p:spPr>
      </p:pic>
    </p:spTree>
    <p:extLst>
      <p:ext uri="{BB962C8B-B14F-4D97-AF65-F5344CB8AC3E}">
        <p14:creationId xmlns:p14="http://schemas.microsoft.com/office/powerpoint/2010/main" val="3897526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BFBF8-6825-1453-4B9C-ADE0E65577C5}"/>
              </a:ext>
            </a:extLst>
          </p:cNvPr>
          <p:cNvSpPr>
            <a:spLocks noGrp="1"/>
          </p:cNvSpPr>
          <p:nvPr>
            <p:ph type="title"/>
          </p:nvPr>
        </p:nvSpPr>
        <p:spPr/>
        <p:txBody>
          <a:bodyPr>
            <a:normAutofit fontScale="90000"/>
          </a:bodyPr>
          <a:lstStyle/>
          <a:p>
            <a:r>
              <a:rPr lang="en-GB" dirty="0"/>
              <a:t>Meeting PG ITT Targets</a:t>
            </a:r>
          </a:p>
        </p:txBody>
      </p:sp>
      <p:pic>
        <p:nvPicPr>
          <p:cNvPr id="3" name="Picture 2">
            <a:extLst>
              <a:ext uri="{FF2B5EF4-FFF2-40B4-BE49-F238E27FC236}">
                <a16:creationId xmlns:a16="http://schemas.microsoft.com/office/drawing/2014/main" id="{900D5FA1-91A5-7868-EC7B-E0C62DF3941E}"/>
              </a:ext>
            </a:extLst>
          </p:cNvPr>
          <p:cNvPicPr>
            <a:picLocks noChangeAspect="1"/>
          </p:cNvPicPr>
          <p:nvPr/>
        </p:nvPicPr>
        <p:blipFill>
          <a:blip r:embed="rId2"/>
          <a:stretch>
            <a:fillRect/>
          </a:stretch>
        </p:blipFill>
        <p:spPr>
          <a:xfrm>
            <a:off x="263352" y="1453078"/>
            <a:ext cx="7741920" cy="3615968"/>
          </a:xfrm>
          <a:prstGeom prst="rect">
            <a:avLst/>
          </a:prstGeom>
        </p:spPr>
      </p:pic>
      <p:grpSp>
        <p:nvGrpSpPr>
          <p:cNvPr id="18" name="Group 17">
            <a:extLst>
              <a:ext uri="{FF2B5EF4-FFF2-40B4-BE49-F238E27FC236}">
                <a16:creationId xmlns:a16="http://schemas.microsoft.com/office/drawing/2014/main" id="{CE1384A6-BDC4-47A2-5714-AFD84FFE2667}"/>
              </a:ext>
            </a:extLst>
          </p:cNvPr>
          <p:cNvGrpSpPr/>
          <p:nvPr/>
        </p:nvGrpSpPr>
        <p:grpSpPr>
          <a:xfrm>
            <a:off x="8707210" y="3998167"/>
            <a:ext cx="1197764" cy="1057464"/>
            <a:chOff x="8707210" y="3998167"/>
            <a:chExt cx="1197764" cy="1057464"/>
          </a:xfrm>
        </p:grpSpPr>
        <p:sp>
          <p:nvSpPr>
            <p:cNvPr id="5" name="Graphic 57" descr="Coins with solid fill">
              <a:extLst>
                <a:ext uri="{FF2B5EF4-FFF2-40B4-BE49-F238E27FC236}">
                  <a16:creationId xmlns:a16="http://schemas.microsoft.com/office/drawing/2014/main" id="{7BB24478-E7E5-FB45-E567-60A11045BD7F}"/>
                </a:ext>
              </a:extLst>
            </p:cNvPr>
            <p:cNvSpPr>
              <a:spLocks noChangeAspect="1"/>
            </p:cNvSpPr>
            <p:nvPr/>
          </p:nvSpPr>
          <p:spPr>
            <a:xfrm>
              <a:off x="8959100" y="3998167"/>
              <a:ext cx="754944" cy="647055"/>
            </a:xfrm>
            <a:custGeom>
              <a:avLst/>
              <a:gdLst>
                <a:gd name="connsiteX0" fmla="*/ 743903 w 800151"/>
                <a:gd name="connsiteY0" fmla="*/ 571500 h 685800"/>
                <a:gd name="connsiteX1" fmla="*/ 705803 w 800151"/>
                <a:gd name="connsiteY1" fmla="*/ 603885 h 685800"/>
                <a:gd name="connsiteX2" fmla="*/ 705803 w 800151"/>
                <a:gd name="connsiteY2" fmla="*/ 569595 h 685800"/>
                <a:gd name="connsiteX3" fmla="*/ 743903 w 800151"/>
                <a:gd name="connsiteY3" fmla="*/ 554355 h 685800"/>
                <a:gd name="connsiteX4" fmla="*/ 743903 w 800151"/>
                <a:gd name="connsiteY4" fmla="*/ 571500 h 685800"/>
                <a:gd name="connsiteX5" fmla="*/ 667703 w 800151"/>
                <a:gd name="connsiteY5" fmla="*/ 508635 h 685800"/>
                <a:gd name="connsiteX6" fmla="*/ 667703 w 800151"/>
                <a:gd name="connsiteY6" fmla="*/ 474345 h 685800"/>
                <a:gd name="connsiteX7" fmla="*/ 705803 w 800151"/>
                <a:gd name="connsiteY7" fmla="*/ 459105 h 685800"/>
                <a:gd name="connsiteX8" fmla="*/ 705803 w 800151"/>
                <a:gd name="connsiteY8" fmla="*/ 476250 h 685800"/>
                <a:gd name="connsiteX9" fmla="*/ 667703 w 800151"/>
                <a:gd name="connsiteY9" fmla="*/ 508635 h 685800"/>
                <a:gd name="connsiteX10" fmla="*/ 667703 w 800151"/>
                <a:gd name="connsiteY10" fmla="*/ 615315 h 685800"/>
                <a:gd name="connsiteX11" fmla="*/ 629603 w 800151"/>
                <a:gd name="connsiteY11" fmla="*/ 621983 h 685800"/>
                <a:gd name="connsiteX12" fmla="*/ 629603 w 800151"/>
                <a:gd name="connsiteY12" fmla="*/ 584835 h 685800"/>
                <a:gd name="connsiteX13" fmla="*/ 667703 w 800151"/>
                <a:gd name="connsiteY13" fmla="*/ 579120 h 685800"/>
                <a:gd name="connsiteX14" fmla="*/ 667703 w 800151"/>
                <a:gd name="connsiteY14" fmla="*/ 615315 h 685800"/>
                <a:gd name="connsiteX15" fmla="*/ 591503 w 800151"/>
                <a:gd name="connsiteY15" fmla="*/ 489585 h 685800"/>
                <a:gd name="connsiteX16" fmla="*/ 629603 w 800151"/>
                <a:gd name="connsiteY16" fmla="*/ 483870 h 685800"/>
                <a:gd name="connsiteX17" fmla="*/ 629603 w 800151"/>
                <a:gd name="connsiteY17" fmla="*/ 520065 h 685800"/>
                <a:gd name="connsiteX18" fmla="*/ 591503 w 800151"/>
                <a:gd name="connsiteY18" fmla="*/ 526733 h 685800"/>
                <a:gd name="connsiteX19" fmla="*/ 591503 w 800151"/>
                <a:gd name="connsiteY19" fmla="*/ 489585 h 685800"/>
                <a:gd name="connsiteX20" fmla="*/ 591503 w 800151"/>
                <a:gd name="connsiteY20" fmla="*/ 626745 h 685800"/>
                <a:gd name="connsiteX21" fmla="*/ 553403 w 800151"/>
                <a:gd name="connsiteY21" fmla="*/ 628650 h 685800"/>
                <a:gd name="connsiteX22" fmla="*/ 553403 w 800151"/>
                <a:gd name="connsiteY22" fmla="*/ 590550 h 685800"/>
                <a:gd name="connsiteX23" fmla="*/ 591503 w 800151"/>
                <a:gd name="connsiteY23" fmla="*/ 588645 h 685800"/>
                <a:gd name="connsiteX24" fmla="*/ 591503 w 800151"/>
                <a:gd name="connsiteY24" fmla="*/ 626745 h 685800"/>
                <a:gd name="connsiteX25" fmla="*/ 515303 w 800151"/>
                <a:gd name="connsiteY25" fmla="*/ 533400 h 685800"/>
                <a:gd name="connsiteX26" fmla="*/ 515303 w 800151"/>
                <a:gd name="connsiteY26" fmla="*/ 495300 h 685800"/>
                <a:gd name="connsiteX27" fmla="*/ 553403 w 800151"/>
                <a:gd name="connsiteY27" fmla="*/ 493395 h 685800"/>
                <a:gd name="connsiteX28" fmla="*/ 553403 w 800151"/>
                <a:gd name="connsiteY28" fmla="*/ 531495 h 685800"/>
                <a:gd name="connsiteX29" fmla="*/ 515303 w 800151"/>
                <a:gd name="connsiteY29" fmla="*/ 533400 h 685800"/>
                <a:gd name="connsiteX30" fmla="*/ 515303 w 800151"/>
                <a:gd name="connsiteY30" fmla="*/ 628650 h 685800"/>
                <a:gd name="connsiteX31" fmla="*/ 477203 w 800151"/>
                <a:gd name="connsiteY31" fmla="*/ 626745 h 685800"/>
                <a:gd name="connsiteX32" fmla="*/ 477203 w 800151"/>
                <a:gd name="connsiteY32" fmla="*/ 590550 h 685800"/>
                <a:gd name="connsiteX33" fmla="*/ 496253 w 800151"/>
                <a:gd name="connsiteY33" fmla="*/ 590550 h 685800"/>
                <a:gd name="connsiteX34" fmla="*/ 515303 w 800151"/>
                <a:gd name="connsiteY34" fmla="*/ 590550 h 685800"/>
                <a:gd name="connsiteX35" fmla="*/ 515303 w 800151"/>
                <a:gd name="connsiteY35" fmla="*/ 628650 h 685800"/>
                <a:gd name="connsiteX36" fmla="*/ 439103 w 800151"/>
                <a:gd name="connsiteY36" fmla="*/ 493395 h 685800"/>
                <a:gd name="connsiteX37" fmla="*/ 477203 w 800151"/>
                <a:gd name="connsiteY37" fmla="*/ 495300 h 685800"/>
                <a:gd name="connsiteX38" fmla="*/ 477203 w 800151"/>
                <a:gd name="connsiteY38" fmla="*/ 533400 h 685800"/>
                <a:gd name="connsiteX39" fmla="*/ 439103 w 800151"/>
                <a:gd name="connsiteY39" fmla="*/ 531495 h 685800"/>
                <a:gd name="connsiteX40" fmla="*/ 439103 w 800151"/>
                <a:gd name="connsiteY40" fmla="*/ 493395 h 685800"/>
                <a:gd name="connsiteX41" fmla="*/ 439103 w 800151"/>
                <a:gd name="connsiteY41" fmla="*/ 621983 h 685800"/>
                <a:gd name="connsiteX42" fmla="*/ 401003 w 800151"/>
                <a:gd name="connsiteY42" fmla="*/ 615315 h 685800"/>
                <a:gd name="connsiteX43" fmla="*/ 401003 w 800151"/>
                <a:gd name="connsiteY43" fmla="*/ 584835 h 685800"/>
                <a:gd name="connsiteX44" fmla="*/ 439103 w 800151"/>
                <a:gd name="connsiteY44" fmla="*/ 588645 h 685800"/>
                <a:gd name="connsiteX45" fmla="*/ 439103 w 800151"/>
                <a:gd name="connsiteY45" fmla="*/ 621983 h 685800"/>
                <a:gd name="connsiteX46" fmla="*/ 362903 w 800151"/>
                <a:gd name="connsiteY46" fmla="*/ 520065 h 685800"/>
                <a:gd name="connsiteX47" fmla="*/ 362903 w 800151"/>
                <a:gd name="connsiteY47" fmla="*/ 482918 h 685800"/>
                <a:gd name="connsiteX48" fmla="*/ 401003 w 800151"/>
                <a:gd name="connsiteY48" fmla="*/ 488633 h 685800"/>
                <a:gd name="connsiteX49" fmla="*/ 401003 w 800151"/>
                <a:gd name="connsiteY49" fmla="*/ 526733 h 685800"/>
                <a:gd name="connsiteX50" fmla="*/ 362903 w 800151"/>
                <a:gd name="connsiteY50" fmla="*/ 520065 h 685800"/>
                <a:gd name="connsiteX51" fmla="*/ 362903 w 800151"/>
                <a:gd name="connsiteY51" fmla="*/ 603885 h 685800"/>
                <a:gd name="connsiteX52" fmla="*/ 324803 w 800151"/>
                <a:gd name="connsiteY52" fmla="*/ 571500 h 685800"/>
                <a:gd name="connsiteX53" fmla="*/ 324803 w 800151"/>
                <a:gd name="connsiteY53" fmla="*/ 569595 h 685800"/>
                <a:gd name="connsiteX54" fmla="*/ 325755 w 800151"/>
                <a:gd name="connsiteY54" fmla="*/ 569595 h 685800"/>
                <a:gd name="connsiteX55" fmla="*/ 333375 w 800151"/>
                <a:gd name="connsiteY55" fmla="*/ 571500 h 685800"/>
                <a:gd name="connsiteX56" fmla="*/ 362903 w 800151"/>
                <a:gd name="connsiteY56" fmla="*/ 578168 h 685800"/>
                <a:gd name="connsiteX57" fmla="*/ 362903 w 800151"/>
                <a:gd name="connsiteY57" fmla="*/ 603885 h 685800"/>
                <a:gd name="connsiteX58" fmla="*/ 210503 w 800151"/>
                <a:gd name="connsiteY58" fmla="*/ 474345 h 685800"/>
                <a:gd name="connsiteX59" fmla="*/ 229553 w 800151"/>
                <a:gd name="connsiteY59" fmla="*/ 475298 h 685800"/>
                <a:gd name="connsiteX60" fmla="*/ 229553 w 800151"/>
                <a:gd name="connsiteY60" fmla="*/ 476250 h 685800"/>
                <a:gd name="connsiteX61" fmla="*/ 239078 w 800151"/>
                <a:gd name="connsiteY61" fmla="*/ 513398 h 685800"/>
                <a:gd name="connsiteX62" fmla="*/ 210503 w 800151"/>
                <a:gd name="connsiteY62" fmla="*/ 511492 h 685800"/>
                <a:gd name="connsiteX63" fmla="*/ 210503 w 800151"/>
                <a:gd name="connsiteY63" fmla="*/ 474345 h 685800"/>
                <a:gd name="connsiteX64" fmla="*/ 172403 w 800151"/>
                <a:gd name="connsiteY64" fmla="*/ 360045 h 685800"/>
                <a:gd name="connsiteX65" fmla="*/ 210503 w 800151"/>
                <a:gd name="connsiteY65" fmla="*/ 365760 h 685800"/>
                <a:gd name="connsiteX66" fmla="*/ 210503 w 800151"/>
                <a:gd name="connsiteY66" fmla="*/ 403860 h 685800"/>
                <a:gd name="connsiteX67" fmla="*/ 172403 w 800151"/>
                <a:gd name="connsiteY67" fmla="*/ 397193 h 685800"/>
                <a:gd name="connsiteX68" fmla="*/ 172403 w 800151"/>
                <a:gd name="connsiteY68" fmla="*/ 360045 h 685800"/>
                <a:gd name="connsiteX69" fmla="*/ 172403 w 800151"/>
                <a:gd name="connsiteY69" fmla="*/ 507683 h 685800"/>
                <a:gd name="connsiteX70" fmla="*/ 134303 w 800151"/>
                <a:gd name="connsiteY70" fmla="*/ 501015 h 685800"/>
                <a:gd name="connsiteX71" fmla="*/ 134303 w 800151"/>
                <a:gd name="connsiteY71" fmla="*/ 463868 h 685800"/>
                <a:gd name="connsiteX72" fmla="*/ 172403 w 800151"/>
                <a:gd name="connsiteY72" fmla="*/ 469583 h 685800"/>
                <a:gd name="connsiteX73" fmla="*/ 172403 w 800151"/>
                <a:gd name="connsiteY73" fmla="*/ 507683 h 685800"/>
                <a:gd name="connsiteX74" fmla="*/ 96203 w 800151"/>
                <a:gd name="connsiteY74" fmla="*/ 352425 h 685800"/>
                <a:gd name="connsiteX75" fmla="*/ 96203 w 800151"/>
                <a:gd name="connsiteY75" fmla="*/ 335280 h 685800"/>
                <a:gd name="connsiteX76" fmla="*/ 134303 w 800151"/>
                <a:gd name="connsiteY76" fmla="*/ 349568 h 685800"/>
                <a:gd name="connsiteX77" fmla="*/ 134303 w 800151"/>
                <a:gd name="connsiteY77" fmla="*/ 384810 h 685800"/>
                <a:gd name="connsiteX78" fmla="*/ 96203 w 800151"/>
                <a:gd name="connsiteY78" fmla="*/ 352425 h 685800"/>
                <a:gd name="connsiteX79" fmla="*/ 96203 w 800151"/>
                <a:gd name="connsiteY79" fmla="*/ 489585 h 685800"/>
                <a:gd name="connsiteX80" fmla="*/ 58103 w 800151"/>
                <a:gd name="connsiteY80" fmla="*/ 457200 h 685800"/>
                <a:gd name="connsiteX81" fmla="*/ 58103 w 800151"/>
                <a:gd name="connsiteY81" fmla="*/ 440055 h 685800"/>
                <a:gd name="connsiteX82" fmla="*/ 96203 w 800151"/>
                <a:gd name="connsiteY82" fmla="*/ 454343 h 685800"/>
                <a:gd name="connsiteX83" fmla="*/ 96203 w 800151"/>
                <a:gd name="connsiteY83" fmla="*/ 489585 h 685800"/>
                <a:gd name="connsiteX84" fmla="*/ 58103 w 800151"/>
                <a:gd name="connsiteY84" fmla="*/ 192405 h 685800"/>
                <a:gd name="connsiteX85" fmla="*/ 96203 w 800151"/>
                <a:gd name="connsiteY85" fmla="*/ 206693 h 685800"/>
                <a:gd name="connsiteX86" fmla="*/ 96203 w 800151"/>
                <a:gd name="connsiteY86" fmla="*/ 241935 h 685800"/>
                <a:gd name="connsiteX87" fmla="*/ 58103 w 800151"/>
                <a:gd name="connsiteY87" fmla="*/ 209550 h 685800"/>
                <a:gd name="connsiteX88" fmla="*/ 58103 w 800151"/>
                <a:gd name="connsiteY88" fmla="*/ 192405 h 685800"/>
                <a:gd name="connsiteX89" fmla="*/ 172403 w 800151"/>
                <a:gd name="connsiteY89" fmla="*/ 222885 h 685800"/>
                <a:gd name="connsiteX90" fmla="*/ 172403 w 800151"/>
                <a:gd name="connsiteY90" fmla="*/ 260985 h 685800"/>
                <a:gd name="connsiteX91" fmla="*/ 134303 w 800151"/>
                <a:gd name="connsiteY91" fmla="*/ 254318 h 685800"/>
                <a:gd name="connsiteX92" fmla="*/ 134303 w 800151"/>
                <a:gd name="connsiteY92" fmla="*/ 217170 h 685800"/>
                <a:gd name="connsiteX93" fmla="*/ 172403 w 800151"/>
                <a:gd name="connsiteY93" fmla="*/ 222885 h 685800"/>
                <a:gd name="connsiteX94" fmla="*/ 267653 w 800151"/>
                <a:gd name="connsiteY94" fmla="*/ 57150 h 685800"/>
                <a:gd name="connsiteX95" fmla="*/ 477203 w 800151"/>
                <a:gd name="connsiteY95" fmla="*/ 114300 h 685800"/>
                <a:gd name="connsiteX96" fmla="*/ 267653 w 800151"/>
                <a:gd name="connsiteY96" fmla="*/ 171450 h 685800"/>
                <a:gd name="connsiteX97" fmla="*/ 58103 w 800151"/>
                <a:gd name="connsiteY97" fmla="*/ 114300 h 685800"/>
                <a:gd name="connsiteX98" fmla="*/ 267653 w 800151"/>
                <a:gd name="connsiteY98" fmla="*/ 57150 h 685800"/>
                <a:gd name="connsiteX99" fmla="*/ 324803 w 800151"/>
                <a:gd name="connsiteY99" fmla="*/ 508635 h 685800"/>
                <a:gd name="connsiteX100" fmla="*/ 286703 w 800151"/>
                <a:gd name="connsiteY100" fmla="*/ 476250 h 685800"/>
                <a:gd name="connsiteX101" fmla="*/ 286703 w 800151"/>
                <a:gd name="connsiteY101" fmla="*/ 459105 h 685800"/>
                <a:gd name="connsiteX102" fmla="*/ 324803 w 800151"/>
                <a:gd name="connsiteY102" fmla="*/ 473393 h 685800"/>
                <a:gd name="connsiteX103" fmla="*/ 324803 w 800151"/>
                <a:gd name="connsiteY103" fmla="*/ 508635 h 685800"/>
                <a:gd name="connsiteX104" fmla="*/ 439103 w 800151"/>
                <a:gd name="connsiteY104" fmla="*/ 241935 h 685800"/>
                <a:gd name="connsiteX105" fmla="*/ 439103 w 800151"/>
                <a:gd name="connsiteY105" fmla="*/ 207645 h 685800"/>
                <a:gd name="connsiteX106" fmla="*/ 477203 w 800151"/>
                <a:gd name="connsiteY106" fmla="*/ 192405 h 685800"/>
                <a:gd name="connsiteX107" fmla="*/ 477203 w 800151"/>
                <a:gd name="connsiteY107" fmla="*/ 209550 h 685800"/>
                <a:gd name="connsiteX108" fmla="*/ 439103 w 800151"/>
                <a:gd name="connsiteY108" fmla="*/ 241935 h 685800"/>
                <a:gd name="connsiteX109" fmla="*/ 362903 w 800151"/>
                <a:gd name="connsiteY109" fmla="*/ 260033 h 685800"/>
                <a:gd name="connsiteX110" fmla="*/ 362903 w 800151"/>
                <a:gd name="connsiteY110" fmla="*/ 222885 h 685800"/>
                <a:gd name="connsiteX111" fmla="*/ 401003 w 800151"/>
                <a:gd name="connsiteY111" fmla="*/ 217170 h 685800"/>
                <a:gd name="connsiteX112" fmla="*/ 401003 w 800151"/>
                <a:gd name="connsiteY112" fmla="*/ 253365 h 685800"/>
                <a:gd name="connsiteX113" fmla="*/ 362903 w 800151"/>
                <a:gd name="connsiteY113" fmla="*/ 260033 h 685800"/>
                <a:gd name="connsiteX114" fmla="*/ 286703 w 800151"/>
                <a:gd name="connsiteY114" fmla="*/ 266700 h 685800"/>
                <a:gd name="connsiteX115" fmla="*/ 286703 w 800151"/>
                <a:gd name="connsiteY115" fmla="*/ 228600 h 685800"/>
                <a:gd name="connsiteX116" fmla="*/ 324803 w 800151"/>
                <a:gd name="connsiteY116" fmla="*/ 226695 h 685800"/>
                <a:gd name="connsiteX117" fmla="*/ 324803 w 800151"/>
                <a:gd name="connsiteY117" fmla="*/ 264795 h 685800"/>
                <a:gd name="connsiteX118" fmla="*/ 286703 w 800151"/>
                <a:gd name="connsiteY118" fmla="*/ 266700 h 685800"/>
                <a:gd name="connsiteX119" fmla="*/ 210503 w 800151"/>
                <a:gd name="connsiteY119" fmla="*/ 264795 h 685800"/>
                <a:gd name="connsiteX120" fmla="*/ 210503 w 800151"/>
                <a:gd name="connsiteY120" fmla="*/ 226695 h 685800"/>
                <a:gd name="connsiteX121" fmla="*/ 248603 w 800151"/>
                <a:gd name="connsiteY121" fmla="*/ 228600 h 685800"/>
                <a:gd name="connsiteX122" fmla="*/ 248603 w 800151"/>
                <a:gd name="connsiteY122" fmla="*/ 266700 h 685800"/>
                <a:gd name="connsiteX123" fmla="*/ 210503 w 800151"/>
                <a:gd name="connsiteY123" fmla="*/ 264795 h 685800"/>
                <a:gd name="connsiteX124" fmla="*/ 705803 w 800151"/>
                <a:gd name="connsiteY124" fmla="*/ 381000 h 685800"/>
                <a:gd name="connsiteX125" fmla="*/ 496253 w 800151"/>
                <a:gd name="connsiteY125" fmla="*/ 438150 h 685800"/>
                <a:gd name="connsiteX126" fmla="*/ 286703 w 800151"/>
                <a:gd name="connsiteY126" fmla="*/ 381000 h 685800"/>
                <a:gd name="connsiteX127" fmla="*/ 496253 w 800151"/>
                <a:gd name="connsiteY127" fmla="*/ 323850 h 685800"/>
                <a:gd name="connsiteX128" fmla="*/ 705803 w 800151"/>
                <a:gd name="connsiteY128" fmla="*/ 381000 h 685800"/>
                <a:gd name="connsiteX129" fmla="*/ 762953 w 800151"/>
                <a:gd name="connsiteY129" fmla="*/ 409575 h 685800"/>
                <a:gd name="connsiteX130" fmla="*/ 762953 w 800151"/>
                <a:gd name="connsiteY130" fmla="*/ 381000 h 685800"/>
                <a:gd name="connsiteX131" fmla="*/ 659130 w 800151"/>
                <a:gd name="connsiteY131" fmla="*/ 285750 h 685800"/>
                <a:gd name="connsiteX132" fmla="*/ 570548 w 800151"/>
                <a:gd name="connsiteY132" fmla="*/ 270510 h 685800"/>
                <a:gd name="connsiteX133" fmla="*/ 571500 w 800151"/>
                <a:gd name="connsiteY133" fmla="*/ 257175 h 685800"/>
                <a:gd name="connsiteX134" fmla="*/ 533400 w 800151"/>
                <a:gd name="connsiteY134" fmla="*/ 190500 h 685800"/>
                <a:gd name="connsiteX135" fmla="*/ 533400 w 800151"/>
                <a:gd name="connsiteY135" fmla="*/ 114300 h 685800"/>
                <a:gd name="connsiteX136" fmla="*/ 429578 w 800151"/>
                <a:gd name="connsiteY136" fmla="*/ 19050 h 685800"/>
                <a:gd name="connsiteX137" fmla="*/ 266700 w 800151"/>
                <a:gd name="connsiteY137" fmla="*/ 0 h 685800"/>
                <a:gd name="connsiteX138" fmla="*/ 0 w 800151"/>
                <a:gd name="connsiteY138" fmla="*/ 114300 h 685800"/>
                <a:gd name="connsiteX139" fmla="*/ 0 w 800151"/>
                <a:gd name="connsiteY139" fmla="*/ 209550 h 685800"/>
                <a:gd name="connsiteX140" fmla="*/ 38100 w 800151"/>
                <a:gd name="connsiteY140" fmla="*/ 276225 h 685800"/>
                <a:gd name="connsiteX141" fmla="*/ 38100 w 800151"/>
                <a:gd name="connsiteY141" fmla="*/ 294323 h 685800"/>
                <a:gd name="connsiteX142" fmla="*/ 0 w 800151"/>
                <a:gd name="connsiteY142" fmla="*/ 361950 h 685800"/>
                <a:gd name="connsiteX143" fmla="*/ 0 w 800151"/>
                <a:gd name="connsiteY143" fmla="*/ 457200 h 685800"/>
                <a:gd name="connsiteX144" fmla="*/ 103822 w 800151"/>
                <a:gd name="connsiteY144" fmla="*/ 552450 h 685800"/>
                <a:gd name="connsiteX145" fmla="*/ 266700 w 800151"/>
                <a:gd name="connsiteY145" fmla="*/ 571500 h 685800"/>
                <a:gd name="connsiteX146" fmla="*/ 370523 w 800151"/>
                <a:gd name="connsiteY146" fmla="*/ 666750 h 685800"/>
                <a:gd name="connsiteX147" fmla="*/ 533400 w 800151"/>
                <a:gd name="connsiteY147" fmla="*/ 685800 h 685800"/>
                <a:gd name="connsiteX148" fmla="*/ 800100 w 800151"/>
                <a:gd name="connsiteY148" fmla="*/ 571500 h 685800"/>
                <a:gd name="connsiteX149" fmla="*/ 800100 w 800151"/>
                <a:gd name="connsiteY149" fmla="*/ 476250 h 685800"/>
                <a:gd name="connsiteX150" fmla="*/ 762953 w 800151"/>
                <a:gd name="connsiteY150" fmla="*/ 409575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00151" h="685800">
                  <a:moveTo>
                    <a:pt x="743903" y="571500"/>
                  </a:moveTo>
                  <a:cubicBezTo>
                    <a:pt x="743903" y="583883"/>
                    <a:pt x="729615" y="595313"/>
                    <a:pt x="705803" y="603885"/>
                  </a:cubicBezTo>
                  <a:lnTo>
                    <a:pt x="705803" y="569595"/>
                  </a:lnTo>
                  <a:cubicBezTo>
                    <a:pt x="719138" y="565785"/>
                    <a:pt x="732473" y="560070"/>
                    <a:pt x="743903" y="554355"/>
                  </a:cubicBezTo>
                  <a:lnTo>
                    <a:pt x="743903" y="571500"/>
                  </a:lnTo>
                  <a:close/>
                  <a:moveTo>
                    <a:pt x="667703" y="508635"/>
                  </a:moveTo>
                  <a:lnTo>
                    <a:pt x="667703" y="474345"/>
                  </a:lnTo>
                  <a:cubicBezTo>
                    <a:pt x="681038" y="470535"/>
                    <a:pt x="694373" y="464820"/>
                    <a:pt x="705803" y="459105"/>
                  </a:cubicBezTo>
                  <a:lnTo>
                    <a:pt x="705803" y="476250"/>
                  </a:lnTo>
                  <a:cubicBezTo>
                    <a:pt x="705803" y="488633"/>
                    <a:pt x="691515" y="500063"/>
                    <a:pt x="667703" y="508635"/>
                  </a:cubicBezTo>
                  <a:close/>
                  <a:moveTo>
                    <a:pt x="667703" y="615315"/>
                  </a:moveTo>
                  <a:cubicBezTo>
                    <a:pt x="656273" y="618173"/>
                    <a:pt x="642938" y="620078"/>
                    <a:pt x="629603" y="621983"/>
                  </a:cubicBezTo>
                  <a:lnTo>
                    <a:pt x="629603" y="584835"/>
                  </a:lnTo>
                  <a:cubicBezTo>
                    <a:pt x="641985" y="582930"/>
                    <a:pt x="655320" y="581025"/>
                    <a:pt x="667703" y="579120"/>
                  </a:cubicBezTo>
                  <a:lnTo>
                    <a:pt x="667703" y="615315"/>
                  </a:lnTo>
                  <a:close/>
                  <a:moveTo>
                    <a:pt x="591503" y="489585"/>
                  </a:moveTo>
                  <a:cubicBezTo>
                    <a:pt x="603885" y="487680"/>
                    <a:pt x="617220" y="485775"/>
                    <a:pt x="629603" y="483870"/>
                  </a:cubicBezTo>
                  <a:lnTo>
                    <a:pt x="629603" y="520065"/>
                  </a:lnTo>
                  <a:cubicBezTo>
                    <a:pt x="618173" y="522923"/>
                    <a:pt x="604838" y="524828"/>
                    <a:pt x="591503" y="526733"/>
                  </a:cubicBezTo>
                  <a:lnTo>
                    <a:pt x="591503" y="489585"/>
                  </a:lnTo>
                  <a:close/>
                  <a:moveTo>
                    <a:pt x="591503" y="626745"/>
                  </a:moveTo>
                  <a:cubicBezTo>
                    <a:pt x="579120" y="627698"/>
                    <a:pt x="566738" y="628650"/>
                    <a:pt x="553403" y="628650"/>
                  </a:cubicBezTo>
                  <a:lnTo>
                    <a:pt x="553403" y="590550"/>
                  </a:lnTo>
                  <a:cubicBezTo>
                    <a:pt x="564833" y="590550"/>
                    <a:pt x="578168" y="589598"/>
                    <a:pt x="591503" y="588645"/>
                  </a:cubicBezTo>
                  <a:lnTo>
                    <a:pt x="591503" y="626745"/>
                  </a:lnTo>
                  <a:close/>
                  <a:moveTo>
                    <a:pt x="515303" y="533400"/>
                  </a:moveTo>
                  <a:lnTo>
                    <a:pt x="515303" y="495300"/>
                  </a:lnTo>
                  <a:cubicBezTo>
                    <a:pt x="526733" y="495300"/>
                    <a:pt x="540068" y="494348"/>
                    <a:pt x="553403" y="493395"/>
                  </a:cubicBezTo>
                  <a:lnTo>
                    <a:pt x="553403" y="531495"/>
                  </a:lnTo>
                  <a:cubicBezTo>
                    <a:pt x="541020" y="532448"/>
                    <a:pt x="528638" y="532448"/>
                    <a:pt x="515303" y="533400"/>
                  </a:cubicBezTo>
                  <a:close/>
                  <a:moveTo>
                    <a:pt x="515303" y="628650"/>
                  </a:moveTo>
                  <a:cubicBezTo>
                    <a:pt x="501968" y="628650"/>
                    <a:pt x="489585" y="627698"/>
                    <a:pt x="477203" y="626745"/>
                  </a:cubicBezTo>
                  <a:lnTo>
                    <a:pt x="477203" y="590550"/>
                  </a:lnTo>
                  <a:cubicBezTo>
                    <a:pt x="483870" y="590550"/>
                    <a:pt x="489585" y="590550"/>
                    <a:pt x="496253" y="590550"/>
                  </a:cubicBezTo>
                  <a:cubicBezTo>
                    <a:pt x="501968" y="590550"/>
                    <a:pt x="508635" y="590550"/>
                    <a:pt x="515303" y="590550"/>
                  </a:cubicBezTo>
                  <a:lnTo>
                    <a:pt x="515303" y="628650"/>
                  </a:lnTo>
                  <a:close/>
                  <a:moveTo>
                    <a:pt x="439103" y="493395"/>
                  </a:moveTo>
                  <a:cubicBezTo>
                    <a:pt x="451485" y="494348"/>
                    <a:pt x="463868" y="495300"/>
                    <a:pt x="477203" y="495300"/>
                  </a:cubicBezTo>
                  <a:lnTo>
                    <a:pt x="477203" y="533400"/>
                  </a:lnTo>
                  <a:cubicBezTo>
                    <a:pt x="463868" y="533400"/>
                    <a:pt x="451485" y="532448"/>
                    <a:pt x="439103" y="531495"/>
                  </a:cubicBezTo>
                  <a:lnTo>
                    <a:pt x="439103" y="493395"/>
                  </a:lnTo>
                  <a:close/>
                  <a:moveTo>
                    <a:pt x="439103" y="621983"/>
                  </a:moveTo>
                  <a:cubicBezTo>
                    <a:pt x="425768" y="620078"/>
                    <a:pt x="412433" y="618173"/>
                    <a:pt x="401003" y="615315"/>
                  </a:cubicBezTo>
                  <a:lnTo>
                    <a:pt x="401003" y="584835"/>
                  </a:lnTo>
                  <a:cubicBezTo>
                    <a:pt x="413385" y="586740"/>
                    <a:pt x="425768" y="587693"/>
                    <a:pt x="439103" y="588645"/>
                  </a:cubicBezTo>
                  <a:lnTo>
                    <a:pt x="439103" y="621983"/>
                  </a:lnTo>
                  <a:close/>
                  <a:moveTo>
                    <a:pt x="362903" y="520065"/>
                  </a:moveTo>
                  <a:lnTo>
                    <a:pt x="362903" y="482918"/>
                  </a:lnTo>
                  <a:cubicBezTo>
                    <a:pt x="375285" y="484823"/>
                    <a:pt x="387668" y="487680"/>
                    <a:pt x="401003" y="488633"/>
                  </a:cubicBezTo>
                  <a:lnTo>
                    <a:pt x="401003" y="526733"/>
                  </a:lnTo>
                  <a:cubicBezTo>
                    <a:pt x="387668" y="524828"/>
                    <a:pt x="374333" y="522923"/>
                    <a:pt x="362903" y="520065"/>
                  </a:cubicBezTo>
                  <a:close/>
                  <a:moveTo>
                    <a:pt x="362903" y="603885"/>
                  </a:moveTo>
                  <a:cubicBezTo>
                    <a:pt x="339090" y="594360"/>
                    <a:pt x="324803" y="582930"/>
                    <a:pt x="324803" y="571500"/>
                  </a:cubicBezTo>
                  <a:lnTo>
                    <a:pt x="324803" y="569595"/>
                  </a:lnTo>
                  <a:cubicBezTo>
                    <a:pt x="324803" y="569595"/>
                    <a:pt x="324803" y="569595"/>
                    <a:pt x="325755" y="569595"/>
                  </a:cubicBezTo>
                  <a:cubicBezTo>
                    <a:pt x="328613" y="570548"/>
                    <a:pt x="330518" y="571500"/>
                    <a:pt x="333375" y="571500"/>
                  </a:cubicBezTo>
                  <a:cubicBezTo>
                    <a:pt x="342900" y="574358"/>
                    <a:pt x="352425" y="576263"/>
                    <a:pt x="362903" y="578168"/>
                  </a:cubicBezTo>
                  <a:lnTo>
                    <a:pt x="362903" y="603885"/>
                  </a:lnTo>
                  <a:close/>
                  <a:moveTo>
                    <a:pt x="210503" y="474345"/>
                  </a:moveTo>
                  <a:cubicBezTo>
                    <a:pt x="217170" y="474345"/>
                    <a:pt x="222885" y="475298"/>
                    <a:pt x="229553" y="475298"/>
                  </a:cubicBezTo>
                  <a:lnTo>
                    <a:pt x="229553" y="476250"/>
                  </a:lnTo>
                  <a:cubicBezTo>
                    <a:pt x="229553" y="489585"/>
                    <a:pt x="232410" y="502920"/>
                    <a:pt x="239078" y="513398"/>
                  </a:cubicBezTo>
                  <a:cubicBezTo>
                    <a:pt x="229553" y="513398"/>
                    <a:pt x="220028" y="512445"/>
                    <a:pt x="210503" y="511492"/>
                  </a:cubicBezTo>
                  <a:lnTo>
                    <a:pt x="210503" y="474345"/>
                  </a:lnTo>
                  <a:close/>
                  <a:moveTo>
                    <a:pt x="172403" y="360045"/>
                  </a:moveTo>
                  <a:cubicBezTo>
                    <a:pt x="184785" y="361950"/>
                    <a:pt x="197168" y="364808"/>
                    <a:pt x="210503" y="365760"/>
                  </a:cubicBezTo>
                  <a:lnTo>
                    <a:pt x="210503" y="403860"/>
                  </a:lnTo>
                  <a:cubicBezTo>
                    <a:pt x="197168" y="401955"/>
                    <a:pt x="183833" y="400050"/>
                    <a:pt x="172403" y="397193"/>
                  </a:cubicBezTo>
                  <a:lnTo>
                    <a:pt x="172403" y="360045"/>
                  </a:lnTo>
                  <a:close/>
                  <a:moveTo>
                    <a:pt x="172403" y="507683"/>
                  </a:moveTo>
                  <a:cubicBezTo>
                    <a:pt x="159068" y="505778"/>
                    <a:pt x="145733" y="503873"/>
                    <a:pt x="134303" y="501015"/>
                  </a:cubicBezTo>
                  <a:lnTo>
                    <a:pt x="134303" y="463868"/>
                  </a:lnTo>
                  <a:cubicBezTo>
                    <a:pt x="146685" y="465773"/>
                    <a:pt x="159068" y="468630"/>
                    <a:pt x="172403" y="469583"/>
                  </a:cubicBezTo>
                  <a:lnTo>
                    <a:pt x="172403" y="507683"/>
                  </a:lnTo>
                  <a:close/>
                  <a:moveTo>
                    <a:pt x="96203" y="352425"/>
                  </a:moveTo>
                  <a:lnTo>
                    <a:pt x="96203" y="335280"/>
                  </a:lnTo>
                  <a:cubicBezTo>
                    <a:pt x="107633" y="340995"/>
                    <a:pt x="120015" y="345758"/>
                    <a:pt x="134303" y="349568"/>
                  </a:cubicBezTo>
                  <a:lnTo>
                    <a:pt x="134303" y="384810"/>
                  </a:lnTo>
                  <a:cubicBezTo>
                    <a:pt x="110490" y="376238"/>
                    <a:pt x="96203" y="364808"/>
                    <a:pt x="96203" y="352425"/>
                  </a:cubicBezTo>
                  <a:close/>
                  <a:moveTo>
                    <a:pt x="96203" y="489585"/>
                  </a:moveTo>
                  <a:cubicBezTo>
                    <a:pt x="72390" y="480060"/>
                    <a:pt x="58103" y="468630"/>
                    <a:pt x="58103" y="457200"/>
                  </a:cubicBezTo>
                  <a:lnTo>
                    <a:pt x="58103" y="440055"/>
                  </a:lnTo>
                  <a:cubicBezTo>
                    <a:pt x="69533" y="445770"/>
                    <a:pt x="81915" y="450533"/>
                    <a:pt x="96203" y="454343"/>
                  </a:cubicBezTo>
                  <a:lnTo>
                    <a:pt x="96203" y="489585"/>
                  </a:lnTo>
                  <a:close/>
                  <a:moveTo>
                    <a:pt x="58103" y="192405"/>
                  </a:moveTo>
                  <a:cubicBezTo>
                    <a:pt x="69533" y="198120"/>
                    <a:pt x="81915" y="202883"/>
                    <a:pt x="96203" y="206693"/>
                  </a:cubicBezTo>
                  <a:lnTo>
                    <a:pt x="96203" y="241935"/>
                  </a:lnTo>
                  <a:cubicBezTo>
                    <a:pt x="72390" y="232410"/>
                    <a:pt x="58103" y="220980"/>
                    <a:pt x="58103" y="209550"/>
                  </a:cubicBezTo>
                  <a:lnTo>
                    <a:pt x="58103" y="192405"/>
                  </a:lnTo>
                  <a:close/>
                  <a:moveTo>
                    <a:pt x="172403" y="222885"/>
                  </a:moveTo>
                  <a:lnTo>
                    <a:pt x="172403" y="260985"/>
                  </a:lnTo>
                  <a:cubicBezTo>
                    <a:pt x="159068" y="259080"/>
                    <a:pt x="145733" y="257175"/>
                    <a:pt x="134303" y="254318"/>
                  </a:cubicBezTo>
                  <a:lnTo>
                    <a:pt x="134303" y="217170"/>
                  </a:lnTo>
                  <a:cubicBezTo>
                    <a:pt x="146685" y="219075"/>
                    <a:pt x="159068" y="220980"/>
                    <a:pt x="172403" y="222885"/>
                  </a:cubicBezTo>
                  <a:close/>
                  <a:moveTo>
                    <a:pt x="267653" y="57150"/>
                  </a:moveTo>
                  <a:cubicBezTo>
                    <a:pt x="383858" y="57150"/>
                    <a:pt x="477203" y="82868"/>
                    <a:pt x="477203" y="114300"/>
                  </a:cubicBezTo>
                  <a:cubicBezTo>
                    <a:pt x="477203" y="145733"/>
                    <a:pt x="383858" y="171450"/>
                    <a:pt x="267653" y="171450"/>
                  </a:cubicBezTo>
                  <a:cubicBezTo>
                    <a:pt x="151447" y="171450"/>
                    <a:pt x="58103" y="145733"/>
                    <a:pt x="58103" y="114300"/>
                  </a:cubicBezTo>
                  <a:cubicBezTo>
                    <a:pt x="58103" y="82868"/>
                    <a:pt x="151447" y="57150"/>
                    <a:pt x="267653" y="57150"/>
                  </a:cubicBezTo>
                  <a:close/>
                  <a:moveTo>
                    <a:pt x="324803" y="508635"/>
                  </a:moveTo>
                  <a:cubicBezTo>
                    <a:pt x="300990" y="499110"/>
                    <a:pt x="286703" y="487680"/>
                    <a:pt x="286703" y="476250"/>
                  </a:cubicBezTo>
                  <a:lnTo>
                    <a:pt x="286703" y="459105"/>
                  </a:lnTo>
                  <a:cubicBezTo>
                    <a:pt x="298133" y="464820"/>
                    <a:pt x="310515" y="469583"/>
                    <a:pt x="324803" y="473393"/>
                  </a:cubicBezTo>
                  <a:lnTo>
                    <a:pt x="324803" y="508635"/>
                  </a:lnTo>
                  <a:close/>
                  <a:moveTo>
                    <a:pt x="439103" y="241935"/>
                  </a:moveTo>
                  <a:lnTo>
                    <a:pt x="439103" y="207645"/>
                  </a:lnTo>
                  <a:cubicBezTo>
                    <a:pt x="452438" y="203835"/>
                    <a:pt x="465773" y="198120"/>
                    <a:pt x="477203" y="192405"/>
                  </a:cubicBezTo>
                  <a:lnTo>
                    <a:pt x="477203" y="209550"/>
                  </a:lnTo>
                  <a:cubicBezTo>
                    <a:pt x="477203" y="221933"/>
                    <a:pt x="462915" y="233363"/>
                    <a:pt x="439103" y="241935"/>
                  </a:cubicBezTo>
                  <a:close/>
                  <a:moveTo>
                    <a:pt x="362903" y="260033"/>
                  </a:moveTo>
                  <a:lnTo>
                    <a:pt x="362903" y="222885"/>
                  </a:lnTo>
                  <a:cubicBezTo>
                    <a:pt x="375285" y="220980"/>
                    <a:pt x="388620" y="219075"/>
                    <a:pt x="401003" y="217170"/>
                  </a:cubicBezTo>
                  <a:lnTo>
                    <a:pt x="401003" y="253365"/>
                  </a:lnTo>
                  <a:cubicBezTo>
                    <a:pt x="389573" y="256223"/>
                    <a:pt x="376238" y="258127"/>
                    <a:pt x="362903" y="260033"/>
                  </a:cubicBezTo>
                  <a:close/>
                  <a:moveTo>
                    <a:pt x="286703" y="266700"/>
                  </a:moveTo>
                  <a:lnTo>
                    <a:pt x="286703" y="228600"/>
                  </a:lnTo>
                  <a:cubicBezTo>
                    <a:pt x="298133" y="228600"/>
                    <a:pt x="311468" y="227648"/>
                    <a:pt x="324803" y="226695"/>
                  </a:cubicBezTo>
                  <a:lnTo>
                    <a:pt x="324803" y="264795"/>
                  </a:lnTo>
                  <a:cubicBezTo>
                    <a:pt x="312420" y="265748"/>
                    <a:pt x="300038" y="265748"/>
                    <a:pt x="286703" y="266700"/>
                  </a:cubicBezTo>
                  <a:close/>
                  <a:moveTo>
                    <a:pt x="210503" y="264795"/>
                  </a:moveTo>
                  <a:lnTo>
                    <a:pt x="210503" y="226695"/>
                  </a:lnTo>
                  <a:cubicBezTo>
                    <a:pt x="222885" y="227648"/>
                    <a:pt x="235267" y="228600"/>
                    <a:pt x="248603" y="228600"/>
                  </a:cubicBezTo>
                  <a:lnTo>
                    <a:pt x="248603" y="266700"/>
                  </a:lnTo>
                  <a:cubicBezTo>
                    <a:pt x="235267" y="265748"/>
                    <a:pt x="222885" y="265748"/>
                    <a:pt x="210503" y="264795"/>
                  </a:cubicBezTo>
                  <a:close/>
                  <a:moveTo>
                    <a:pt x="705803" y="381000"/>
                  </a:moveTo>
                  <a:cubicBezTo>
                    <a:pt x="705803" y="412433"/>
                    <a:pt x="612458" y="438150"/>
                    <a:pt x="496253" y="438150"/>
                  </a:cubicBezTo>
                  <a:cubicBezTo>
                    <a:pt x="380048" y="438150"/>
                    <a:pt x="286703" y="412433"/>
                    <a:pt x="286703" y="381000"/>
                  </a:cubicBezTo>
                  <a:cubicBezTo>
                    <a:pt x="286703" y="349568"/>
                    <a:pt x="380048" y="323850"/>
                    <a:pt x="496253" y="323850"/>
                  </a:cubicBezTo>
                  <a:cubicBezTo>
                    <a:pt x="612458" y="323850"/>
                    <a:pt x="705803" y="349568"/>
                    <a:pt x="705803" y="381000"/>
                  </a:cubicBezTo>
                  <a:close/>
                  <a:moveTo>
                    <a:pt x="762953" y="409575"/>
                  </a:moveTo>
                  <a:lnTo>
                    <a:pt x="762953" y="381000"/>
                  </a:lnTo>
                  <a:cubicBezTo>
                    <a:pt x="762953" y="336233"/>
                    <a:pt x="727710" y="303848"/>
                    <a:pt x="659130" y="285750"/>
                  </a:cubicBezTo>
                  <a:cubicBezTo>
                    <a:pt x="633413" y="279083"/>
                    <a:pt x="603885" y="273368"/>
                    <a:pt x="570548" y="270510"/>
                  </a:cubicBezTo>
                  <a:cubicBezTo>
                    <a:pt x="571500" y="266700"/>
                    <a:pt x="571500" y="261938"/>
                    <a:pt x="571500" y="257175"/>
                  </a:cubicBezTo>
                  <a:cubicBezTo>
                    <a:pt x="571500" y="230505"/>
                    <a:pt x="559118" y="207645"/>
                    <a:pt x="533400" y="190500"/>
                  </a:cubicBezTo>
                  <a:lnTo>
                    <a:pt x="533400" y="114300"/>
                  </a:lnTo>
                  <a:cubicBezTo>
                    <a:pt x="533400" y="69532"/>
                    <a:pt x="498158" y="37147"/>
                    <a:pt x="429578" y="19050"/>
                  </a:cubicBezTo>
                  <a:cubicBezTo>
                    <a:pt x="384810" y="6667"/>
                    <a:pt x="327660" y="0"/>
                    <a:pt x="266700" y="0"/>
                  </a:cubicBezTo>
                  <a:cubicBezTo>
                    <a:pt x="186690" y="0"/>
                    <a:pt x="0" y="11430"/>
                    <a:pt x="0" y="114300"/>
                  </a:cubicBezTo>
                  <a:lnTo>
                    <a:pt x="0" y="209550"/>
                  </a:lnTo>
                  <a:cubicBezTo>
                    <a:pt x="0" y="236220"/>
                    <a:pt x="12382" y="259080"/>
                    <a:pt x="38100" y="276225"/>
                  </a:cubicBezTo>
                  <a:lnTo>
                    <a:pt x="38100" y="294323"/>
                  </a:lnTo>
                  <a:cubicBezTo>
                    <a:pt x="15240" y="310515"/>
                    <a:pt x="0" y="332423"/>
                    <a:pt x="0" y="361950"/>
                  </a:cubicBezTo>
                  <a:lnTo>
                    <a:pt x="0" y="457200"/>
                  </a:lnTo>
                  <a:cubicBezTo>
                    <a:pt x="0" y="501967"/>
                    <a:pt x="35243" y="534353"/>
                    <a:pt x="103822" y="552450"/>
                  </a:cubicBezTo>
                  <a:cubicBezTo>
                    <a:pt x="148590" y="564833"/>
                    <a:pt x="205740" y="571500"/>
                    <a:pt x="266700" y="571500"/>
                  </a:cubicBezTo>
                  <a:cubicBezTo>
                    <a:pt x="266700" y="616268"/>
                    <a:pt x="301943" y="648653"/>
                    <a:pt x="370523" y="666750"/>
                  </a:cubicBezTo>
                  <a:cubicBezTo>
                    <a:pt x="415290" y="679133"/>
                    <a:pt x="472440" y="685800"/>
                    <a:pt x="533400" y="685800"/>
                  </a:cubicBezTo>
                  <a:cubicBezTo>
                    <a:pt x="613410" y="685800"/>
                    <a:pt x="800100" y="674370"/>
                    <a:pt x="800100" y="571500"/>
                  </a:cubicBezTo>
                  <a:lnTo>
                    <a:pt x="800100" y="476250"/>
                  </a:lnTo>
                  <a:cubicBezTo>
                    <a:pt x="801053" y="449580"/>
                    <a:pt x="788670" y="426720"/>
                    <a:pt x="762953" y="409575"/>
                  </a:cubicBezTo>
                  <a:close/>
                </a:path>
              </a:pathLst>
            </a:custGeom>
            <a:solidFill>
              <a:srgbClr val="FFC000"/>
            </a:solidFill>
            <a:ln w="9525" cap="flat">
              <a:noFill/>
              <a:prstDash val="solid"/>
              <a:miter/>
            </a:ln>
          </p:spPr>
          <p:txBody>
            <a:bodyPr rtlCol="0" anchor="ctr"/>
            <a:lstStyle/>
            <a:p>
              <a:endParaRPr lang="en-GB" dirty="0"/>
            </a:p>
          </p:txBody>
        </p:sp>
        <p:sp>
          <p:nvSpPr>
            <p:cNvPr id="14" name="TextBox 13">
              <a:extLst>
                <a:ext uri="{FF2B5EF4-FFF2-40B4-BE49-F238E27FC236}">
                  <a16:creationId xmlns:a16="http://schemas.microsoft.com/office/drawing/2014/main" id="{D83A1F16-914F-DDFF-83E3-520A55EC8F26}"/>
                </a:ext>
              </a:extLst>
            </p:cNvPr>
            <p:cNvSpPr txBox="1"/>
            <p:nvPr/>
          </p:nvSpPr>
          <p:spPr>
            <a:xfrm>
              <a:off x="8707210" y="4686299"/>
              <a:ext cx="1197764" cy="369332"/>
            </a:xfrm>
            <a:prstGeom prst="rect">
              <a:avLst/>
            </a:prstGeom>
            <a:noFill/>
          </p:spPr>
          <p:txBody>
            <a:bodyPr wrap="none" rtlCol="0">
              <a:spAutoFit/>
            </a:bodyPr>
            <a:lstStyle/>
            <a:p>
              <a:r>
                <a:rPr lang="en-GB" b="1" dirty="0">
                  <a:latin typeface="Verdana" panose="020B0604030504040204" pitchFamily="34" charset="0"/>
                  <a:ea typeface="Verdana" panose="020B0604030504040204" pitchFamily="34" charset="0"/>
                </a:rPr>
                <a:t>Bursary</a:t>
              </a:r>
            </a:p>
          </p:txBody>
        </p:sp>
      </p:grpSp>
      <p:grpSp>
        <p:nvGrpSpPr>
          <p:cNvPr id="19" name="Group 18">
            <a:extLst>
              <a:ext uri="{FF2B5EF4-FFF2-40B4-BE49-F238E27FC236}">
                <a16:creationId xmlns:a16="http://schemas.microsoft.com/office/drawing/2014/main" id="{5B5B85B2-030A-36DC-9339-8CC302C42109}"/>
              </a:ext>
            </a:extLst>
          </p:cNvPr>
          <p:cNvGrpSpPr/>
          <p:nvPr/>
        </p:nvGrpSpPr>
        <p:grpSpPr>
          <a:xfrm>
            <a:off x="10107254" y="3990551"/>
            <a:ext cx="721460" cy="1070874"/>
            <a:chOff x="10107254" y="3990551"/>
            <a:chExt cx="721460" cy="1070874"/>
          </a:xfrm>
        </p:grpSpPr>
        <p:sp>
          <p:nvSpPr>
            <p:cNvPr id="10" name="Graphic 62" descr="Books with solid fill">
              <a:extLst>
                <a:ext uri="{FF2B5EF4-FFF2-40B4-BE49-F238E27FC236}">
                  <a16:creationId xmlns:a16="http://schemas.microsoft.com/office/drawing/2014/main" id="{1884F771-9D5A-69A6-1FCD-B247275D0186}"/>
                </a:ext>
              </a:extLst>
            </p:cNvPr>
            <p:cNvSpPr>
              <a:spLocks noChangeAspect="1"/>
            </p:cNvSpPr>
            <p:nvPr/>
          </p:nvSpPr>
          <p:spPr>
            <a:xfrm>
              <a:off x="10107254" y="3990551"/>
              <a:ext cx="721460" cy="647056"/>
            </a:xfrm>
            <a:custGeom>
              <a:avLst/>
              <a:gdLst>
                <a:gd name="connsiteX0" fmla="*/ 289730 w 289729"/>
                <a:gd name="connsiteY0" fmla="*/ 95216 h 270346"/>
                <a:gd name="connsiteX1" fmla="*/ 272047 w 289729"/>
                <a:gd name="connsiteY1" fmla="*/ 88755 h 270346"/>
                <a:gd name="connsiteX2" fmla="*/ 272047 w 289729"/>
                <a:gd name="connsiteY2" fmla="*/ 51689 h 270346"/>
                <a:gd name="connsiteX3" fmla="*/ 289730 w 289729"/>
                <a:gd name="connsiteY3" fmla="*/ 44208 h 270346"/>
                <a:gd name="connsiteX4" fmla="*/ 170029 w 289729"/>
                <a:gd name="connsiteY4" fmla="*/ 0 h 270346"/>
                <a:gd name="connsiteX5" fmla="*/ 24484 w 289729"/>
                <a:gd name="connsiteY5" fmla="*/ 51009 h 270346"/>
                <a:gd name="connsiteX6" fmla="*/ 10202 w 289729"/>
                <a:gd name="connsiteY6" fmla="*/ 91816 h 270346"/>
                <a:gd name="connsiteX7" fmla="*/ 11902 w 289729"/>
                <a:gd name="connsiteY7" fmla="*/ 106778 h 270346"/>
                <a:gd name="connsiteX8" fmla="*/ 0 w 289729"/>
                <a:gd name="connsiteY8" fmla="*/ 146225 h 270346"/>
                <a:gd name="connsiteX9" fmla="*/ 10202 w 289729"/>
                <a:gd name="connsiteY9" fmla="*/ 175810 h 270346"/>
                <a:gd name="connsiteX10" fmla="*/ 9522 w 289729"/>
                <a:gd name="connsiteY10" fmla="*/ 197234 h 270346"/>
                <a:gd name="connsiteX11" fmla="*/ 27205 w 289729"/>
                <a:gd name="connsiteY11" fmla="*/ 231240 h 270346"/>
                <a:gd name="connsiteX12" fmla="*/ 121741 w 289729"/>
                <a:gd name="connsiteY12" fmla="*/ 270346 h 270346"/>
                <a:gd name="connsiteX13" fmla="*/ 289050 w 289729"/>
                <a:gd name="connsiteY13" fmla="*/ 200974 h 270346"/>
                <a:gd name="connsiteX14" fmla="*/ 271367 w 289729"/>
                <a:gd name="connsiteY14" fmla="*/ 194513 h 270346"/>
                <a:gd name="connsiteX15" fmla="*/ 271367 w 289729"/>
                <a:gd name="connsiteY15" fmla="*/ 157107 h 270346"/>
                <a:gd name="connsiteX16" fmla="*/ 289050 w 289729"/>
                <a:gd name="connsiteY16" fmla="*/ 149626 h 270346"/>
                <a:gd name="connsiteX17" fmla="*/ 261845 w 289729"/>
                <a:gd name="connsiteY17" fmla="*/ 139424 h 270346"/>
                <a:gd name="connsiteX18" fmla="*/ 261845 w 289729"/>
                <a:gd name="connsiteY18" fmla="*/ 106778 h 270346"/>
                <a:gd name="connsiteX19" fmla="*/ 289730 w 289729"/>
                <a:gd name="connsiteY19" fmla="*/ 95216 h 270346"/>
                <a:gd name="connsiteX20" fmla="*/ 28565 w 289729"/>
                <a:gd name="connsiteY20" fmla="*/ 74813 h 270346"/>
                <a:gd name="connsiteX21" fmla="*/ 123101 w 289729"/>
                <a:gd name="connsiteY21" fmla="*/ 111879 h 270346"/>
                <a:gd name="connsiteX22" fmla="*/ 258784 w 289729"/>
                <a:gd name="connsiteY22" fmla="*/ 57130 h 270346"/>
                <a:gd name="connsiteX23" fmla="*/ 258784 w 289729"/>
                <a:gd name="connsiteY23" fmla="*/ 86375 h 270346"/>
                <a:gd name="connsiteX24" fmla="*/ 123101 w 289729"/>
                <a:gd name="connsiteY24" fmla="*/ 142825 h 270346"/>
                <a:gd name="connsiteX25" fmla="*/ 28565 w 289729"/>
                <a:gd name="connsiteY25" fmla="*/ 105418 h 270346"/>
                <a:gd name="connsiteX26" fmla="*/ 28565 w 289729"/>
                <a:gd name="connsiteY26" fmla="*/ 74813 h 270346"/>
                <a:gd name="connsiteX27" fmla="*/ 258104 w 289729"/>
                <a:gd name="connsiteY27" fmla="*/ 192133 h 270346"/>
                <a:gd name="connsiteX28" fmla="*/ 122421 w 289729"/>
                <a:gd name="connsiteY28" fmla="*/ 248243 h 270346"/>
                <a:gd name="connsiteX29" fmla="*/ 27545 w 289729"/>
                <a:gd name="connsiteY29" fmla="*/ 210836 h 270346"/>
                <a:gd name="connsiteX30" fmla="*/ 27545 w 289729"/>
                <a:gd name="connsiteY30" fmla="*/ 184312 h 270346"/>
                <a:gd name="connsiteX31" fmla="*/ 112219 w 289729"/>
                <a:gd name="connsiteY31" fmla="*/ 218998 h 270346"/>
                <a:gd name="connsiteX32" fmla="*/ 258444 w 289729"/>
                <a:gd name="connsiteY32" fmla="*/ 161188 h 270346"/>
                <a:gd name="connsiteX33" fmla="*/ 258104 w 289729"/>
                <a:gd name="connsiteY33" fmla="*/ 192133 h 270346"/>
                <a:gd name="connsiteX34" fmla="*/ 248583 w 289729"/>
                <a:gd name="connsiteY34" fmla="*/ 141124 h 270346"/>
                <a:gd name="connsiteX35" fmla="*/ 112899 w 289729"/>
                <a:gd name="connsiteY35" fmla="*/ 197234 h 270346"/>
                <a:gd name="connsiteX36" fmla="*/ 18363 w 289729"/>
                <a:gd name="connsiteY36" fmla="*/ 159827 h 270346"/>
                <a:gd name="connsiteX37" fmla="*/ 18363 w 289729"/>
                <a:gd name="connsiteY37" fmla="*/ 129222 h 270346"/>
                <a:gd name="connsiteX38" fmla="*/ 115620 w 289729"/>
                <a:gd name="connsiteY38" fmla="*/ 167989 h 270346"/>
                <a:gd name="connsiteX39" fmla="*/ 248923 w 289729"/>
                <a:gd name="connsiteY39" fmla="*/ 112219 h 270346"/>
                <a:gd name="connsiteX40" fmla="*/ 248923 w 289729"/>
                <a:gd name="connsiteY40" fmla="*/ 141124 h 2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9729" h="270346">
                  <a:moveTo>
                    <a:pt x="289730" y="95216"/>
                  </a:moveTo>
                  <a:lnTo>
                    <a:pt x="272047" y="88755"/>
                  </a:lnTo>
                  <a:lnTo>
                    <a:pt x="272047" y="51689"/>
                  </a:lnTo>
                  <a:lnTo>
                    <a:pt x="289730" y="44208"/>
                  </a:lnTo>
                  <a:lnTo>
                    <a:pt x="170029" y="0"/>
                  </a:lnTo>
                  <a:lnTo>
                    <a:pt x="24484" y="51009"/>
                  </a:lnTo>
                  <a:cubicBezTo>
                    <a:pt x="10542" y="57810"/>
                    <a:pt x="10202" y="76513"/>
                    <a:pt x="10202" y="91816"/>
                  </a:cubicBezTo>
                  <a:cubicBezTo>
                    <a:pt x="10202" y="96917"/>
                    <a:pt x="10882" y="102018"/>
                    <a:pt x="11902" y="106778"/>
                  </a:cubicBezTo>
                  <a:cubicBezTo>
                    <a:pt x="340" y="114260"/>
                    <a:pt x="0" y="131603"/>
                    <a:pt x="0" y="146225"/>
                  </a:cubicBezTo>
                  <a:cubicBezTo>
                    <a:pt x="0" y="158127"/>
                    <a:pt x="2720" y="169009"/>
                    <a:pt x="10202" y="175810"/>
                  </a:cubicBezTo>
                  <a:cubicBezTo>
                    <a:pt x="8501" y="181591"/>
                    <a:pt x="9522" y="188732"/>
                    <a:pt x="9522" y="197234"/>
                  </a:cubicBezTo>
                  <a:cubicBezTo>
                    <a:pt x="9522" y="212536"/>
                    <a:pt x="13602" y="226479"/>
                    <a:pt x="27205" y="231240"/>
                  </a:cubicBezTo>
                  <a:lnTo>
                    <a:pt x="121741" y="270346"/>
                  </a:lnTo>
                  <a:lnTo>
                    <a:pt x="289050" y="200974"/>
                  </a:lnTo>
                  <a:lnTo>
                    <a:pt x="271367" y="194513"/>
                  </a:lnTo>
                  <a:lnTo>
                    <a:pt x="271367" y="157107"/>
                  </a:lnTo>
                  <a:lnTo>
                    <a:pt x="289050" y="149626"/>
                  </a:lnTo>
                  <a:lnTo>
                    <a:pt x="261845" y="139424"/>
                  </a:lnTo>
                  <a:lnTo>
                    <a:pt x="261845" y="106778"/>
                  </a:lnTo>
                  <a:lnTo>
                    <a:pt x="289730" y="95216"/>
                  </a:lnTo>
                  <a:close/>
                  <a:moveTo>
                    <a:pt x="28565" y="74813"/>
                  </a:moveTo>
                  <a:lnTo>
                    <a:pt x="123101" y="111879"/>
                  </a:lnTo>
                  <a:lnTo>
                    <a:pt x="258784" y="57130"/>
                  </a:lnTo>
                  <a:lnTo>
                    <a:pt x="258784" y="86375"/>
                  </a:lnTo>
                  <a:lnTo>
                    <a:pt x="123101" y="142825"/>
                  </a:lnTo>
                  <a:lnTo>
                    <a:pt x="28565" y="105418"/>
                  </a:lnTo>
                  <a:lnTo>
                    <a:pt x="28565" y="74813"/>
                  </a:lnTo>
                  <a:close/>
                  <a:moveTo>
                    <a:pt x="258104" y="192133"/>
                  </a:moveTo>
                  <a:lnTo>
                    <a:pt x="122421" y="248243"/>
                  </a:lnTo>
                  <a:lnTo>
                    <a:pt x="27545" y="210836"/>
                  </a:lnTo>
                  <a:lnTo>
                    <a:pt x="27545" y="184312"/>
                  </a:lnTo>
                  <a:lnTo>
                    <a:pt x="112219" y="218998"/>
                  </a:lnTo>
                  <a:lnTo>
                    <a:pt x="258444" y="161188"/>
                  </a:lnTo>
                  <a:lnTo>
                    <a:pt x="258104" y="192133"/>
                  </a:lnTo>
                  <a:close/>
                  <a:moveTo>
                    <a:pt x="248583" y="141124"/>
                  </a:moveTo>
                  <a:lnTo>
                    <a:pt x="112899" y="197234"/>
                  </a:lnTo>
                  <a:lnTo>
                    <a:pt x="18363" y="159827"/>
                  </a:lnTo>
                  <a:lnTo>
                    <a:pt x="18363" y="129222"/>
                  </a:lnTo>
                  <a:lnTo>
                    <a:pt x="115620" y="167989"/>
                  </a:lnTo>
                  <a:lnTo>
                    <a:pt x="248923" y="112219"/>
                  </a:lnTo>
                  <a:lnTo>
                    <a:pt x="248923" y="141124"/>
                  </a:lnTo>
                  <a:close/>
                </a:path>
              </a:pathLst>
            </a:custGeom>
            <a:solidFill>
              <a:srgbClr val="00B050"/>
            </a:solidFill>
            <a:ln w="3373" cap="flat">
              <a:noFill/>
              <a:prstDash val="solid"/>
              <a:miter/>
            </a:ln>
          </p:spPr>
          <p:txBody>
            <a:bodyPr rtlCol="0" anchor="ctr"/>
            <a:lstStyle/>
            <a:p>
              <a:endParaRPr lang="en-GB" dirty="0"/>
            </a:p>
          </p:txBody>
        </p:sp>
        <p:sp>
          <p:nvSpPr>
            <p:cNvPr id="17" name="TextBox 16">
              <a:extLst>
                <a:ext uri="{FF2B5EF4-FFF2-40B4-BE49-F238E27FC236}">
                  <a16:creationId xmlns:a16="http://schemas.microsoft.com/office/drawing/2014/main" id="{D187FA4B-DBD6-5C31-7B23-B63437C87B87}"/>
                </a:ext>
              </a:extLst>
            </p:cNvPr>
            <p:cNvSpPr txBox="1"/>
            <p:nvPr/>
          </p:nvSpPr>
          <p:spPr>
            <a:xfrm>
              <a:off x="10126384" y="4692093"/>
              <a:ext cx="683200" cy="369332"/>
            </a:xfrm>
            <a:prstGeom prst="rect">
              <a:avLst/>
            </a:prstGeom>
            <a:noFill/>
          </p:spPr>
          <p:txBody>
            <a:bodyPr wrap="none" rtlCol="0">
              <a:spAutoFit/>
            </a:bodyPr>
            <a:lstStyle/>
            <a:p>
              <a:r>
                <a:rPr lang="en-GB" b="1" dirty="0">
                  <a:latin typeface="Verdana" panose="020B0604030504040204" pitchFamily="34" charset="0"/>
                  <a:ea typeface="Verdana" panose="020B0604030504040204" pitchFamily="34" charset="0"/>
                </a:rPr>
                <a:t>SKE</a:t>
              </a:r>
            </a:p>
          </p:txBody>
        </p:sp>
      </p:grpSp>
      <p:grpSp>
        <p:nvGrpSpPr>
          <p:cNvPr id="29" name="Group 28">
            <a:extLst>
              <a:ext uri="{FF2B5EF4-FFF2-40B4-BE49-F238E27FC236}">
                <a16:creationId xmlns:a16="http://schemas.microsoft.com/office/drawing/2014/main" id="{BD43BE5F-D684-B426-6E1A-17B161840151}"/>
              </a:ext>
            </a:extLst>
          </p:cNvPr>
          <p:cNvGrpSpPr/>
          <p:nvPr/>
        </p:nvGrpSpPr>
        <p:grpSpPr>
          <a:xfrm>
            <a:off x="8123394" y="2291626"/>
            <a:ext cx="3404548" cy="1503609"/>
            <a:chOff x="8123394" y="2291626"/>
            <a:chExt cx="3404548" cy="1503609"/>
          </a:xfrm>
        </p:grpSpPr>
        <p:grpSp>
          <p:nvGrpSpPr>
            <p:cNvPr id="20" name="Group 19">
              <a:extLst>
                <a:ext uri="{FF2B5EF4-FFF2-40B4-BE49-F238E27FC236}">
                  <a16:creationId xmlns:a16="http://schemas.microsoft.com/office/drawing/2014/main" id="{89E9F7C7-1328-330F-387C-8917A9A6C0F0}"/>
                </a:ext>
              </a:extLst>
            </p:cNvPr>
            <p:cNvGrpSpPr/>
            <p:nvPr/>
          </p:nvGrpSpPr>
          <p:grpSpPr>
            <a:xfrm>
              <a:off x="8356520" y="2291626"/>
              <a:ext cx="3171422" cy="1503609"/>
              <a:chOff x="8356520" y="2291626"/>
              <a:chExt cx="3171422" cy="1503609"/>
            </a:xfrm>
          </p:grpSpPr>
          <p:sp>
            <p:nvSpPr>
              <p:cNvPr id="21" name="Freeform: Shape 20">
                <a:extLst>
                  <a:ext uri="{FF2B5EF4-FFF2-40B4-BE49-F238E27FC236}">
                    <a16:creationId xmlns:a16="http://schemas.microsoft.com/office/drawing/2014/main" id="{45575533-CEBD-DE59-1839-ECCCE098BCB7}"/>
                  </a:ext>
                </a:extLst>
              </p:cNvPr>
              <p:cNvSpPr/>
              <p:nvPr/>
            </p:nvSpPr>
            <p:spPr bwMode="auto">
              <a:xfrm>
                <a:off x="8356520" y="2291626"/>
                <a:ext cx="3171422" cy="1503609"/>
              </a:xfrm>
              <a:custGeom>
                <a:avLst/>
                <a:gdLst>
                  <a:gd name="connsiteX0" fmla="*/ 9659 w 3171422"/>
                  <a:gd name="connsiteY0" fmla="*/ 173865 h 1503609"/>
                  <a:gd name="connsiteX1" fmla="*/ 0 w 3171422"/>
                  <a:gd name="connsiteY1" fmla="*/ 1503609 h 1503609"/>
                  <a:gd name="connsiteX2" fmla="*/ 3171422 w 3171422"/>
                  <a:gd name="connsiteY2" fmla="*/ 1345843 h 1503609"/>
                  <a:gd name="connsiteX3" fmla="*/ 3126346 w 3171422"/>
                  <a:gd name="connsiteY3" fmla="*/ 0 h 1503609"/>
                  <a:gd name="connsiteX4" fmla="*/ 9659 w 3171422"/>
                  <a:gd name="connsiteY4" fmla="*/ 173865 h 150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2" h="1503609">
                    <a:moveTo>
                      <a:pt x="9659" y="173865"/>
                    </a:moveTo>
                    <a:cubicBezTo>
                      <a:pt x="6439" y="617113"/>
                      <a:pt x="3220" y="1060361"/>
                      <a:pt x="0" y="1503609"/>
                    </a:cubicBezTo>
                    <a:lnTo>
                      <a:pt x="3171422" y="1345843"/>
                    </a:lnTo>
                    <a:lnTo>
                      <a:pt x="3126346" y="0"/>
                    </a:lnTo>
                    <a:lnTo>
                      <a:pt x="9659" y="173865"/>
                    </a:lnTo>
                    <a:close/>
                  </a:path>
                </a:pathLst>
              </a:custGeom>
              <a:solidFill>
                <a:srgbClr val="00B1E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dirty="0">
                  <a:ln>
                    <a:noFill/>
                  </a:ln>
                  <a:solidFill>
                    <a:srgbClr val="004D75"/>
                  </a:solidFill>
                  <a:effectLst/>
                  <a:latin typeface="Verdana" pitchFamily="34" charset="0"/>
                  <a:cs typeface="Arial" charset="0"/>
                </a:endParaRPr>
              </a:p>
            </p:txBody>
          </p:sp>
          <p:sp>
            <p:nvSpPr>
              <p:cNvPr id="22" name="Rectangle 21">
                <a:extLst>
                  <a:ext uri="{FF2B5EF4-FFF2-40B4-BE49-F238E27FC236}">
                    <a16:creationId xmlns:a16="http://schemas.microsoft.com/office/drawing/2014/main" id="{3385AAC2-BDA2-CD53-D53D-078936DB6A99}"/>
                  </a:ext>
                </a:extLst>
              </p:cNvPr>
              <p:cNvSpPr/>
              <p:nvPr/>
            </p:nvSpPr>
            <p:spPr bwMode="auto">
              <a:xfrm>
                <a:off x="10572762" y="2676463"/>
                <a:ext cx="468000" cy="468000"/>
              </a:xfrm>
              <a:prstGeom prst="rect">
                <a:avLst/>
              </a:prstGeom>
              <a:noFill/>
              <a:ln w="57150" cap="flat" cmpd="sng" algn="ctr">
                <a:solidFill>
                  <a:schemeClr val="tx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23" name="TextBox 22">
                <a:extLst>
                  <a:ext uri="{FF2B5EF4-FFF2-40B4-BE49-F238E27FC236}">
                    <a16:creationId xmlns:a16="http://schemas.microsoft.com/office/drawing/2014/main" id="{AAC91DB9-9A7B-8125-280B-4138C0C1F7DF}"/>
                  </a:ext>
                </a:extLst>
              </p:cNvPr>
              <p:cNvSpPr txBox="1"/>
              <p:nvPr/>
            </p:nvSpPr>
            <p:spPr>
              <a:xfrm>
                <a:off x="8562149" y="2586065"/>
                <a:ext cx="2080377" cy="504247"/>
              </a:xfrm>
              <a:prstGeom prst="rect">
                <a:avLst/>
              </a:prstGeom>
              <a:noFill/>
            </p:spPr>
            <p:txBody>
              <a:bodyPr wrap="square" lIns="0" tIns="0" rIns="0" bIns="0">
                <a:noAutofit/>
              </a:bodyPr>
              <a:lstStyle/>
              <a:p>
                <a:pPr algn="ctr"/>
                <a:r>
                  <a:rPr lang="en-US" sz="3400" b="0" cap="none" spc="0" dirty="0">
                    <a:ln w="0"/>
                    <a:solidFill>
                      <a:schemeClr val="tx1"/>
                    </a:solidFill>
                    <a:latin typeface="Applied Sans Pro Bold" panose="020B0803040503020204" pitchFamily="34" charset="0"/>
                  </a:rPr>
                  <a:t>Teaching</a:t>
                </a:r>
              </a:p>
            </p:txBody>
          </p:sp>
          <p:sp>
            <p:nvSpPr>
              <p:cNvPr id="24" name="TextBox 23">
                <a:extLst>
                  <a:ext uri="{FF2B5EF4-FFF2-40B4-BE49-F238E27FC236}">
                    <a16:creationId xmlns:a16="http://schemas.microsoft.com/office/drawing/2014/main" id="{DFD63D8C-7F74-647C-DFB7-333A30484C27}"/>
                  </a:ext>
                </a:extLst>
              </p:cNvPr>
              <p:cNvSpPr txBox="1"/>
              <p:nvPr/>
            </p:nvSpPr>
            <p:spPr>
              <a:xfrm>
                <a:off x="8738173" y="3219203"/>
                <a:ext cx="2770954" cy="302567"/>
              </a:xfrm>
              <a:prstGeom prst="rect">
                <a:avLst/>
              </a:prstGeom>
              <a:noFill/>
            </p:spPr>
            <p:txBody>
              <a:bodyPr wrap="square" lIns="0" tIns="0" rIns="0" bIns="0">
                <a:noAutofit/>
              </a:bodyPr>
              <a:lstStyle/>
              <a:p>
                <a:r>
                  <a:rPr lang="en-US" sz="1600" b="1" kern="2000" cap="none" spc="-80" dirty="0">
                    <a:ln w="0"/>
                    <a:solidFill>
                      <a:schemeClr val="tx1"/>
                    </a:solidFill>
                    <a:latin typeface="Applied Sans Pro" panose="020B0503040503020204" pitchFamily="34" charset="0"/>
                  </a:rPr>
                  <a:t>Every Lesson Shapes a Life</a:t>
                </a:r>
              </a:p>
            </p:txBody>
          </p:sp>
          <p:sp>
            <p:nvSpPr>
              <p:cNvPr id="25" name="Freeform: Shape 24">
                <a:extLst>
                  <a:ext uri="{FF2B5EF4-FFF2-40B4-BE49-F238E27FC236}">
                    <a16:creationId xmlns:a16="http://schemas.microsoft.com/office/drawing/2014/main" id="{53D246BC-AD64-6EB5-5E06-22E38E910BF4}"/>
                  </a:ext>
                </a:extLst>
              </p:cNvPr>
              <p:cNvSpPr/>
              <p:nvPr/>
            </p:nvSpPr>
            <p:spPr bwMode="auto">
              <a:xfrm>
                <a:off x="10664237" y="2822222"/>
                <a:ext cx="248356" cy="180622"/>
              </a:xfrm>
              <a:custGeom>
                <a:avLst/>
                <a:gdLst>
                  <a:gd name="connsiteX0" fmla="*/ 0 w 248356"/>
                  <a:gd name="connsiteY0" fmla="*/ 105363 h 180622"/>
                  <a:gd name="connsiteX1" fmla="*/ 90311 w 248356"/>
                  <a:gd name="connsiteY1" fmla="*/ 180622 h 180622"/>
                  <a:gd name="connsiteX2" fmla="*/ 248356 w 248356"/>
                  <a:gd name="connsiteY2" fmla="*/ 0 h 180622"/>
                </a:gdLst>
                <a:ahLst/>
                <a:cxnLst>
                  <a:cxn ang="0">
                    <a:pos x="connsiteX0" y="connsiteY0"/>
                  </a:cxn>
                  <a:cxn ang="0">
                    <a:pos x="connsiteX1" y="connsiteY1"/>
                  </a:cxn>
                  <a:cxn ang="0">
                    <a:pos x="connsiteX2" y="connsiteY2"/>
                  </a:cxn>
                </a:cxnLst>
                <a:rect l="l" t="t" r="r" b="b"/>
                <a:pathLst>
                  <a:path w="248356" h="180622">
                    <a:moveTo>
                      <a:pt x="0" y="105363"/>
                    </a:moveTo>
                    <a:lnTo>
                      <a:pt x="90311" y="180622"/>
                    </a:lnTo>
                    <a:lnTo>
                      <a:pt x="248356" y="0"/>
                    </a:lnTo>
                  </a:path>
                </a:pathLst>
              </a:custGeom>
              <a:noFill/>
              <a:ln w="571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grpSp>
        <p:grpSp>
          <p:nvGrpSpPr>
            <p:cNvPr id="26" name="Black_connect">
              <a:extLst>
                <a:ext uri="{FF2B5EF4-FFF2-40B4-BE49-F238E27FC236}">
                  <a16:creationId xmlns:a16="http://schemas.microsoft.com/office/drawing/2014/main" id="{4E9EFAEC-E501-BA2E-D848-224DB28B8755}"/>
                </a:ext>
              </a:extLst>
            </p:cNvPr>
            <p:cNvGrpSpPr/>
            <p:nvPr/>
          </p:nvGrpSpPr>
          <p:grpSpPr>
            <a:xfrm>
              <a:off x="8123394" y="3064644"/>
              <a:ext cx="2318427" cy="151200"/>
              <a:chOff x="2824371" y="2608109"/>
              <a:chExt cx="2318427" cy="151200"/>
            </a:xfrm>
          </p:grpSpPr>
          <p:sp>
            <p:nvSpPr>
              <p:cNvPr id="27" name="Freeform: Shape 26">
                <a:extLst>
                  <a:ext uri="{FF2B5EF4-FFF2-40B4-BE49-F238E27FC236}">
                    <a16:creationId xmlns:a16="http://schemas.microsoft.com/office/drawing/2014/main" id="{B6954B2F-B706-EE0A-81B9-40A58FA390BA}"/>
                  </a:ext>
                </a:extLst>
              </p:cNvPr>
              <p:cNvSpPr/>
              <p:nvPr/>
            </p:nvSpPr>
            <p:spPr>
              <a:xfrm>
                <a:off x="2941441" y="2683709"/>
                <a:ext cx="2201357" cy="45719"/>
              </a:xfrm>
              <a:custGeom>
                <a:avLst/>
                <a:gdLst>
                  <a:gd name="connsiteX0" fmla="*/ 2334986 w 2334986"/>
                  <a:gd name="connsiteY0" fmla="*/ 413657 h 413657"/>
                  <a:gd name="connsiteX1" fmla="*/ 381000 w 2334986"/>
                  <a:gd name="connsiteY1" fmla="*/ 413657 h 413657"/>
                  <a:gd name="connsiteX2" fmla="*/ 0 w 2334986"/>
                  <a:gd name="connsiteY2" fmla="*/ 0 h 413657"/>
                  <a:gd name="connsiteX0" fmla="*/ 2334986 w 2334986"/>
                  <a:gd name="connsiteY0" fmla="*/ 413657 h 413691"/>
                  <a:gd name="connsiteX1" fmla="*/ 381000 w 2334986"/>
                  <a:gd name="connsiteY1" fmla="*/ 413657 h 413691"/>
                  <a:gd name="connsiteX2" fmla="*/ 0 w 2334986"/>
                  <a:gd name="connsiteY2" fmla="*/ 0 h 413691"/>
                  <a:gd name="connsiteX0" fmla="*/ 1953986 w 1953986"/>
                  <a:gd name="connsiteY0" fmla="*/ 0 h 0"/>
                  <a:gd name="connsiteX1" fmla="*/ 0 w 1953986"/>
                  <a:gd name="connsiteY1" fmla="*/ 0 h 0"/>
                </a:gdLst>
                <a:ahLst/>
                <a:cxnLst>
                  <a:cxn ang="0">
                    <a:pos x="connsiteX0" y="connsiteY0"/>
                  </a:cxn>
                  <a:cxn ang="0">
                    <a:pos x="connsiteX1" y="connsiteY1"/>
                  </a:cxn>
                </a:cxnLst>
                <a:rect l="l" t="t" r="r" b="b"/>
                <a:pathLst>
                  <a:path w="1953986">
                    <a:moveTo>
                      <a:pt x="1953986" y="0"/>
                    </a:moveTo>
                    <a:lnTo>
                      <a:pt x="0" y="0"/>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8" name="Oval 27">
                <a:extLst>
                  <a:ext uri="{FF2B5EF4-FFF2-40B4-BE49-F238E27FC236}">
                    <a16:creationId xmlns:a16="http://schemas.microsoft.com/office/drawing/2014/main" id="{05542F85-8F5D-9D7D-01B3-478382BEFEE9}"/>
                  </a:ext>
                </a:extLst>
              </p:cNvPr>
              <p:cNvSpPr/>
              <p:nvPr/>
            </p:nvSpPr>
            <p:spPr>
              <a:xfrm>
                <a:off x="2824371" y="2608109"/>
                <a:ext cx="151200" cy="1512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grpSp>
      </p:grpSp>
    </p:spTree>
    <p:extLst>
      <p:ext uri="{BB962C8B-B14F-4D97-AF65-F5344CB8AC3E}">
        <p14:creationId xmlns:p14="http://schemas.microsoft.com/office/powerpoint/2010/main" val="219161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C5BCD-90F0-3DFF-5E57-3B6459187634}"/>
              </a:ext>
            </a:extLst>
          </p:cNvPr>
          <p:cNvSpPr>
            <a:spLocks noGrp="1"/>
          </p:cNvSpPr>
          <p:nvPr>
            <p:ph type="title"/>
          </p:nvPr>
        </p:nvSpPr>
        <p:spPr/>
        <p:txBody>
          <a:bodyPr/>
          <a:lstStyle/>
          <a:p>
            <a:r>
              <a:rPr lang="en-GB" dirty="0"/>
              <a:t>Recruitment policy - bursaries</a:t>
            </a:r>
          </a:p>
        </p:txBody>
      </p:sp>
      <p:sp>
        <p:nvSpPr>
          <p:cNvPr id="3" name="Content Placeholder 2">
            <a:extLst>
              <a:ext uri="{FF2B5EF4-FFF2-40B4-BE49-F238E27FC236}">
                <a16:creationId xmlns:a16="http://schemas.microsoft.com/office/drawing/2014/main" id="{E10D0535-95FF-8C69-1F08-C45812347D73}"/>
              </a:ext>
            </a:extLst>
          </p:cNvPr>
          <p:cNvSpPr>
            <a:spLocks noGrp="1"/>
          </p:cNvSpPr>
          <p:nvPr>
            <p:ph idx="4294967295"/>
          </p:nvPr>
        </p:nvSpPr>
        <p:spPr>
          <a:xfrm>
            <a:off x="731838" y="836613"/>
            <a:ext cx="9758362" cy="1160462"/>
          </a:xfrm>
        </p:spPr>
        <p:txBody>
          <a:bodyPr/>
          <a:lstStyle/>
          <a:p>
            <a:r>
              <a:rPr lang="en-GB" sz="2000" dirty="0"/>
              <a:t>These represent a significant amount of government expenditure: up to £160 million for the current (2024/25) PGITT cohort. However, there are often dramatic changes from one recruitment cycle to the next: </a:t>
            </a:r>
          </a:p>
        </p:txBody>
      </p:sp>
      <p:sp>
        <p:nvSpPr>
          <p:cNvPr id="5" name="Rectangular Callout 41">
            <a:extLst>
              <a:ext uri="{FF2B5EF4-FFF2-40B4-BE49-F238E27FC236}">
                <a16:creationId xmlns:a16="http://schemas.microsoft.com/office/drawing/2014/main" id="{70DBED31-348C-B175-E35A-1F38C49146AD}"/>
              </a:ext>
            </a:extLst>
          </p:cNvPr>
          <p:cNvSpPr/>
          <p:nvPr/>
        </p:nvSpPr>
        <p:spPr>
          <a:xfrm>
            <a:off x="1846436" y="5372123"/>
            <a:ext cx="9419303" cy="649165"/>
          </a:xfrm>
          <a:prstGeom prst="wedgeRectCallout">
            <a:avLst>
              <a:gd name="adj1" fmla="val -8697"/>
              <a:gd name="adj2" fmla="val -63634"/>
            </a:avLst>
          </a:prstGeom>
          <a:solidFill>
            <a:srgbClr val="FFFFCC"/>
          </a:solidFill>
          <a:ln w="19050">
            <a:noFill/>
          </a:ln>
          <a:effectLst>
            <a:outerShdw blurRad="50800" dist="38100" dir="2700000" algn="tl" rotWithShape="0">
              <a:prstClr val="black">
                <a:alpha val="40000"/>
              </a:prstClr>
            </a:outerShdw>
          </a:effectLst>
        </p:spPr>
        <p:txBody>
          <a:bodyPr lIns="72009" tIns="144000" rIns="72009" bIns="36005" rtlCol="0" anchor="t" anchorCtr="0">
            <a:noAutofit/>
          </a:bodyPr>
          <a:lstStyle/>
          <a:p>
            <a:pPr marL="85725">
              <a:lnSpc>
                <a:spcPct val="120000"/>
              </a:lnSpc>
              <a:defRPr/>
            </a:pPr>
            <a:r>
              <a:rPr lang="en-GB" sz="2000" kern="0" dirty="0">
                <a:solidFill>
                  <a:srgbClr val="000000"/>
                </a:solidFill>
                <a:latin typeface="Verdana" pitchFamily="34" charset="0"/>
                <a:ea typeface="Verdana" pitchFamily="34" charset="0"/>
                <a:cs typeface="Verdana" pitchFamily="34" charset="0"/>
              </a:rPr>
              <a:t>These generous bursaries have a significant element of wastage</a:t>
            </a:r>
          </a:p>
        </p:txBody>
      </p:sp>
      <p:graphicFrame>
        <p:nvGraphicFramePr>
          <p:cNvPr id="6" name="Table 4">
            <a:extLst>
              <a:ext uri="{FF2B5EF4-FFF2-40B4-BE49-F238E27FC236}">
                <a16:creationId xmlns:a16="http://schemas.microsoft.com/office/drawing/2014/main" id="{20968057-E889-7EB6-FAC9-3F9B0FDD9E69}"/>
              </a:ext>
            </a:extLst>
          </p:cNvPr>
          <p:cNvGraphicFramePr>
            <a:graphicFrameLocks noGrp="1"/>
          </p:cNvGraphicFramePr>
          <p:nvPr>
            <p:extLst>
              <p:ext uri="{D42A27DB-BD31-4B8C-83A1-F6EECF244321}">
                <p14:modId xmlns:p14="http://schemas.microsoft.com/office/powerpoint/2010/main" val="468628183"/>
              </p:ext>
            </p:extLst>
          </p:nvPr>
        </p:nvGraphicFramePr>
        <p:xfrm>
          <a:off x="822091" y="2300443"/>
          <a:ext cx="10443648" cy="2580640"/>
        </p:xfrm>
        <a:graphic>
          <a:graphicData uri="http://schemas.openxmlformats.org/drawingml/2006/table">
            <a:tbl>
              <a:tblPr firstRow="1" bandRow="1">
                <a:tableStyleId>{93296810-A885-4BE3-A3E7-6D5BEEA58F35}</a:tableStyleId>
              </a:tblPr>
              <a:tblGrid>
                <a:gridCol w="1740608">
                  <a:extLst>
                    <a:ext uri="{9D8B030D-6E8A-4147-A177-3AD203B41FA5}">
                      <a16:colId xmlns:a16="http://schemas.microsoft.com/office/drawing/2014/main" val="3022586107"/>
                    </a:ext>
                  </a:extLst>
                </a:gridCol>
                <a:gridCol w="1740608">
                  <a:extLst>
                    <a:ext uri="{9D8B030D-6E8A-4147-A177-3AD203B41FA5}">
                      <a16:colId xmlns:a16="http://schemas.microsoft.com/office/drawing/2014/main" val="2371438588"/>
                    </a:ext>
                  </a:extLst>
                </a:gridCol>
                <a:gridCol w="1740608">
                  <a:extLst>
                    <a:ext uri="{9D8B030D-6E8A-4147-A177-3AD203B41FA5}">
                      <a16:colId xmlns:a16="http://schemas.microsoft.com/office/drawing/2014/main" val="2158804941"/>
                    </a:ext>
                  </a:extLst>
                </a:gridCol>
                <a:gridCol w="1740608">
                  <a:extLst>
                    <a:ext uri="{9D8B030D-6E8A-4147-A177-3AD203B41FA5}">
                      <a16:colId xmlns:a16="http://schemas.microsoft.com/office/drawing/2014/main" val="4271785438"/>
                    </a:ext>
                  </a:extLst>
                </a:gridCol>
                <a:gridCol w="1740608">
                  <a:extLst>
                    <a:ext uri="{9D8B030D-6E8A-4147-A177-3AD203B41FA5}">
                      <a16:colId xmlns:a16="http://schemas.microsoft.com/office/drawing/2014/main" val="1295381532"/>
                    </a:ext>
                  </a:extLst>
                </a:gridCol>
                <a:gridCol w="1740608">
                  <a:extLst>
                    <a:ext uri="{9D8B030D-6E8A-4147-A177-3AD203B41FA5}">
                      <a16:colId xmlns:a16="http://schemas.microsoft.com/office/drawing/2014/main" val="3681581171"/>
                    </a:ext>
                  </a:extLst>
                </a:gridCol>
              </a:tblGrid>
              <a:tr h="370840">
                <a:tc>
                  <a:txBody>
                    <a:bodyPr/>
                    <a:lstStyle/>
                    <a:p>
                      <a:pPr algn="r"/>
                      <a:r>
                        <a:rPr lang="en-GB" dirty="0">
                          <a:latin typeface="Verdana" panose="020B0604030504040204" pitchFamily="34" charset="0"/>
                          <a:ea typeface="Verdana" panose="020B0604030504040204" pitchFamily="34" charset="0"/>
                        </a:rPr>
                        <a:t>Subject</a:t>
                      </a:r>
                    </a:p>
                  </a:txBody>
                  <a:tcPr/>
                </a:tc>
                <a:tc>
                  <a:txBody>
                    <a:bodyPr/>
                    <a:lstStyle/>
                    <a:p>
                      <a:pPr algn="r"/>
                      <a:r>
                        <a:rPr lang="en-GB" dirty="0">
                          <a:latin typeface="Verdana" panose="020B0604030504040204" pitchFamily="34" charset="0"/>
                          <a:ea typeface="Verdana" panose="020B0604030504040204" pitchFamily="34" charset="0"/>
                        </a:rPr>
                        <a:t>2020-21</a:t>
                      </a:r>
                    </a:p>
                  </a:txBody>
                  <a:tcPr/>
                </a:tc>
                <a:tc>
                  <a:txBody>
                    <a:bodyPr/>
                    <a:lstStyle/>
                    <a:p>
                      <a:pPr algn="r"/>
                      <a:r>
                        <a:rPr lang="en-GB" dirty="0">
                          <a:latin typeface="Verdana" panose="020B0604030504040204" pitchFamily="34" charset="0"/>
                          <a:ea typeface="Verdana" panose="020B0604030504040204" pitchFamily="34" charset="0"/>
                        </a:rPr>
                        <a:t>2021-22</a:t>
                      </a:r>
                    </a:p>
                  </a:txBody>
                  <a:tcPr/>
                </a:tc>
                <a:tc>
                  <a:txBody>
                    <a:bodyPr/>
                    <a:lstStyle/>
                    <a:p>
                      <a:pPr algn="r"/>
                      <a:r>
                        <a:rPr lang="en-GB" dirty="0">
                          <a:latin typeface="Verdana" panose="020B0604030504040204" pitchFamily="34" charset="0"/>
                          <a:ea typeface="Verdana" panose="020B0604030504040204" pitchFamily="34" charset="0"/>
                        </a:rPr>
                        <a:t>2022-23</a:t>
                      </a:r>
                    </a:p>
                  </a:txBody>
                  <a:tcPr/>
                </a:tc>
                <a:tc>
                  <a:txBody>
                    <a:bodyPr/>
                    <a:lstStyle/>
                    <a:p>
                      <a:pPr algn="r"/>
                      <a:r>
                        <a:rPr lang="en-GB" dirty="0">
                          <a:latin typeface="Verdana" panose="020B0604030504040204" pitchFamily="34" charset="0"/>
                          <a:ea typeface="Verdana" panose="020B0604030504040204" pitchFamily="34" charset="0"/>
                        </a:rPr>
                        <a:t>2023-24</a:t>
                      </a:r>
                    </a:p>
                  </a:txBody>
                  <a:tcPr/>
                </a:tc>
                <a:tc>
                  <a:txBody>
                    <a:bodyPr/>
                    <a:lstStyle/>
                    <a:p>
                      <a:pPr algn="r"/>
                      <a:r>
                        <a:rPr lang="en-GB" dirty="0">
                          <a:latin typeface="Verdana" panose="020B0604030504040204" pitchFamily="34" charset="0"/>
                          <a:ea typeface="Verdana" panose="020B0604030504040204" pitchFamily="34" charset="0"/>
                        </a:rPr>
                        <a:t>2024-25</a:t>
                      </a:r>
                    </a:p>
                  </a:txBody>
                  <a:tcPr/>
                </a:tc>
                <a:extLst>
                  <a:ext uri="{0D108BD9-81ED-4DB2-BD59-A6C34878D82A}">
                    <a16:rowId xmlns:a16="http://schemas.microsoft.com/office/drawing/2014/main" val="873361061"/>
                  </a:ext>
                </a:extLst>
              </a:tr>
              <a:tr h="370840">
                <a:tc>
                  <a:txBody>
                    <a:bodyPr/>
                    <a:lstStyle/>
                    <a:p>
                      <a:pPr algn="r"/>
                      <a:r>
                        <a:rPr lang="en-GB" dirty="0">
                          <a:latin typeface="Verdana" panose="020B0604030504040204" pitchFamily="34" charset="0"/>
                          <a:ea typeface="Verdana" panose="020B0604030504040204" pitchFamily="34" charset="0"/>
                        </a:rPr>
                        <a:t>Art &amp; Design</a:t>
                      </a:r>
                    </a:p>
                  </a:txBody>
                  <a:tcPr/>
                </a:tc>
                <a:tc>
                  <a:txBody>
                    <a:bodyPr/>
                    <a:lstStyle/>
                    <a:p>
                      <a:pPr algn="r"/>
                      <a:r>
                        <a:rPr lang="en-GB" dirty="0">
                          <a:latin typeface="Verdana" panose="020B0604030504040204" pitchFamily="34" charset="0"/>
                          <a:ea typeface="Verdana" panose="020B0604030504040204" pitchFamily="34" charset="0"/>
                        </a:rPr>
                        <a:t>£9,000</a:t>
                      </a:r>
                    </a:p>
                  </a:txBody>
                  <a:tcPr>
                    <a:solidFill>
                      <a:srgbClr val="FFCC66"/>
                    </a:solidFill>
                  </a:tcPr>
                </a:tc>
                <a:tc>
                  <a:txBody>
                    <a:bodyPr/>
                    <a:lstStyle/>
                    <a:p>
                      <a:pPr algn="r"/>
                      <a:r>
                        <a:rPr lang="en-GB" dirty="0">
                          <a:latin typeface="Verdana" panose="020B0604030504040204" pitchFamily="34" charset="0"/>
                          <a:ea typeface="Verdana" panose="020B0604030504040204" pitchFamily="34" charset="0"/>
                        </a:rPr>
                        <a:t>£0</a:t>
                      </a:r>
                    </a:p>
                  </a:txBody>
                  <a:tcPr>
                    <a:solidFill>
                      <a:schemeClr val="bg1">
                        <a:lumMod val="50000"/>
                      </a:schemeClr>
                    </a:solidFill>
                  </a:tcPr>
                </a:tc>
                <a:tc>
                  <a:txBody>
                    <a:bodyPr/>
                    <a:lstStyle/>
                    <a:p>
                      <a:pPr algn="r"/>
                      <a:r>
                        <a:rPr lang="en-GB" dirty="0">
                          <a:latin typeface="Verdana" panose="020B0604030504040204" pitchFamily="34" charset="0"/>
                          <a:ea typeface="Verdana" panose="020B0604030504040204" pitchFamily="34" charset="0"/>
                        </a:rPr>
                        <a:t>£0</a:t>
                      </a:r>
                    </a:p>
                  </a:txBody>
                  <a:tcPr>
                    <a:solidFill>
                      <a:schemeClr val="bg1">
                        <a:lumMod val="50000"/>
                      </a:schemeClr>
                    </a:solidFill>
                  </a:tcPr>
                </a:tc>
                <a:tc>
                  <a:txBody>
                    <a:bodyPr/>
                    <a:lstStyle/>
                    <a:p>
                      <a:pPr algn="r"/>
                      <a:r>
                        <a:rPr lang="en-GB" dirty="0">
                          <a:latin typeface="Verdana" panose="020B0604030504040204" pitchFamily="34" charset="0"/>
                          <a:ea typeface="Verdana" panose="020B0604030504040204" pitchFamily="34" charset="0"/>
                        </a:rPr>
                        <a:t>£0</a:t>
                      </a:r>
                    </a:p>
                  </a:txBody>
                  <a:tcPr>
                    <a:solidFill>
                      <a:schemeClr val="bg1">
                        <a:lumMod val="50000"/>
                      </a:schemeClr>
                    </a:solidFill>
                  </a:tcPr>
                </a:tc>
                <a:tc>
                  <a:txBody>
                    <a:bodyPr/>
                    <a:lstStyle/>
                    <a:p>
                      <a:pPr algn="r"/>
                      <a:r>
                        <a:rPr lang="en-GB" dirty="0">
                          <a:latin typeface="Verdana" panose="020B0604030504040204" pitchFamily="34" charset="0"/>
                          <a:ea typeface="Verdana" panose="020B0604030504040204" pitchFamily="34" charset="0"/>
                        </a:rPr>
                        <a:t>£10,000</a:t>
                      </a:r>
                    </a:p>
                  </a:txBody>
                  <a:tcPr>
                    <a:solidFill>
                      <a:srgbClr val="FFCC66"/>
                    </a:solidFill>
                  </a:tcPr>
                </a:tc>
                <a:extLst>
                  <a:ext uri="{0D108BD9-81ED-4DB2-BD59-A6C34878D82A}">
                    <a16:rowId xmlns:a16="http://schemas.microsoft.com/office/drawing/2014/main" val="1026238580"/>
                  </a:ext>
                </a:extLst>
              </a:tr>
              <a:tr h="370840">
                <a:tc>
                  <a:txBody>
                    <a:bodyPr/>
                    <a:lstStyle/>
                    <a:p>
                      <a:pPr algn="r"/>
                      <a:r>
                        <a:rPr lang="en-GB" dirty="0">
                          <a:latin typeface="Verdana" panose="020B0604030504040204" pitchFamily="34" charset="0"/>
                          <a:ea typeface="Verdana" panose="020B0604030504040204" pitchFamily="34" charset="0"/>
                        </a:rPr>
                        <a:t>Biology</a:t>
                      </a:r>
                    </a:p>
                  </a:txBody>
                  <a:tcPr/>
                </a:tc>
                <a:tc>
                  <a:txBody>
                    <a:bodyPr/>
                    <a:lstStyle/>
                    <a:p>
                      <a:pPr algn="r"/>
                      <a:r>
                        <a:rPr lang="en-GB" dirty="0">
                          <a:latin typeface="Verdana" panose="020B0604030504040204" pitchFamily="34" charset="0"/>
                          <a:ea typeface="Verdana" panose="020B0604030504040204" pitchFamily="34" charset="0"/>
                        </a:rPr>
                        <a:t>£26,000</a:t>
                      </a:r>
                    </a:p>
                  </a:txBody>
                  <a:tcPr>
                    <a:solidFill>
                      <a:srgbClr val="99FFCC"/>
                    </a:solidFill>
                  </a:tcPr>
                </a:tc>
                <a:tc>
                  <a:txBody>
                    <a:bodyPr/>
                    <a:lstStyle/>
                    <a:p>
                      <a:pPr algn="r"/>
                      <a:r>
                        <a:rPr lang="en-GB" dirty="0">
                          <a:latin typeface="Verdana" panose="020B0604030504040204" pitchFamily="34" charset="0"/>
                          <a:ea typeface="Verdana" panose="020B0604030504040204" pitchFamily="34" charset="0"/>
                        </a:rPr>
                        <a:t>£7,000</a:t>
                      </a:r>
                    </a:p>
                  </a:txBody>
                  <a:tcPr>
                    <a:solidFill>
                      <a:srgbClr val="FFCC66"/>
                    </a:solidFill>
                  </a:tcPr>
                </a:tc>
                <a:tc>
                  <a:txBody>
                    <a:bodyPr/>
                    <a:lstStyle/>
                    <a:p>
                      <a:pPr algn="r"/>
                      <a:r>
                        <a:rPr lang="en-GB" dirty="0">
                          <a:latin typeface="Verdana" panose="020B0604030504040204" pitchFamily="34" charset="0"/>
                          <a:ea typeface="Verdana" panose="020B0604030504040204" pitchFamily="34" charset="0"/>
                        </a:rPr>
                        <a:t>£10,000</a:t>
                      </a:r>
                    </a:p>
                  </a:txBody>
                  <a:tcPr>
                    <a:solidFill>
                      <a:srgbClr val="FFCC66"/>
                    </a:solidFill>
                  </a:tcPr>
                </a:tc>
                <a:tc>
                  <a:txBody>
                    <a:bodyPr/>
                    <a:lstStyle/>
                    <a:p>
                      <a:pPr algn="r"/>
                      <a:r>
                        <a:rPr lang="en-GB" dirty="0">
                          <a:latin typeface="Verdana" panose="020B0604030504040204" pitchFamily="34" charset="0"/>
                          <a:ea typeface="Verdana" panose="020B0604030504040204" pitchFamily="34" charset="0"/>
                        </a:rPr>
                        <a:t>£20,000</a:t>
                      </a:r>
                    </a:p>
                  </a:txBody>
                  <a:tcPr>
                    <a:solidFill>
                      <a:srgbClr val="99FFCC"/>
                    </a:solidFill>
                  </a:tcPr>
                </a:tc>
                <a:tc>
                  <a:txBody>
                    <a:bodyPr/>
                    <a:lstStyle/>
                    <a:p>
                      <a:pPr algn="r"/>
                      <a:r>
                        <a:rPr lang="en-GB" dirty="0">
                          <a:latin typeface="Verdana" panose="020B0604030504040204" pitchFamily="34" charset="0"/>
                          <a:ea typeface="Verdana" panose="020B0604030504040204" pitchFamily="34" charset="0"/>
                        </a:rPr>
                        <a:t>£25,000</a:t>
                      </a:r>
                    </a:p>
                  </a:txBody>
                  <a:tcPr>
                    <a:solidFill>
                      <a:srgbClr val="99FFCC"/>
                    </a:solidFill>
                  </a:tcPr>
                </a:tc>
                <a:extLst>
                  <a:ext uri="{0D108BD9-81ED-4DB2-BD59-A6C34878D82A}">
                    <a16:rowId xmlns:a16="http://schemas.microsoft.com/office/drawing/2014/main" val="2063810809"/>
                  </a:ext>
                </a:extLst>
              </a:tr>
              <a:tr h="370840">
                <a:tc>
                  <a:txBody>
                    <a:bodyPr/>
                    <a:lstStyle/>
                    <a:p>
                      <a:pPr algn="r"/>
                      <a:r>
                        <a:rPr lang="en-GB" dirty="0">
                          <a:latin typeface="Verdana" panose="020B0604030504040204" pitchFamily="34" charset="0"/>
                          <a:ea typeface="Verdana" panose="020B0604030504040204" pitchFamily="34" charset="0"/>
                        </a:rPr>
                        <a:t>Chemistry</a:t>
                      </a:r>
                    </a:p>
                  </a:txBody>
                  <a:tcPr>
                    <a:solidFill>
                      <a:srgbClr val="CDCDDA"/>
                    </a:solidFill>
                  </a:tcPr>
                </a:tc>
                <a:tc>
                  <a:txBody>
                    <a:bodyPr/>
                    <a:lstStyle/>
                    <a:p>
                      <a:pPr algn="r"/>
                      <a:r>
                        <a:rPr lang="en-GB" dirty="0">
                          <a:latin typeface="Verdana" panose="020B0604030504040204" pitchFamily="34" charset="0"/>
                          <a:ea typeface="Verdana" panose="020B0604030504040204" pitchFamily="34" charset="0"/>
                        </a:rPr>
                        <a:t>£26,000</a:t>
                      </a:r>
                    </a:p>
                  </a:txBody>
                  <a:tcPr>
                    <a:solidFill>
                      <a:srgbClr val="99FFCC"/>
                    </a:solidFill>
                  </a:tcPr>
                </a:tc>
                <a:tc>
                  <a:txBody>
                    <a:bodyPr/>
                    <a:lstStyle/>
                    <a:p>
                      <a:pPr algn="r"/>
                      <a:r>
                        <a:rPr lang="en-GB" dirty="0">
                          <a:latin typeface="Verdana" panose="020B0604030504040204" pitchFamily="34" charset="0"/>
                          <a:ea typeface="Verdana" panose="020B0604030504040204" pitchFamily="34" charset="0"/>
                        </a:rPr>
                        <a:t>£24,000</a:t>
                      </a:r>
                    </a:p>
                  </a:txBody>
                  <a:tcPr>
                    <a:solidFill>
                      <a:srgbClr val="99FFCC"/>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rPr>
                        <a:t>£24,000</a:t>
                      </a:r>
                    </a:p>
                  </a:txBody>
                  <a:tcPr>
                    <a:solidFill>
                      <a:srgbClr val="99FFCC"/>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rPr>
                        <a:t>£27,000</a:t>
                      </a:r>
                    </a:p>
                  </a:txBody>
                  <a:tcPr>
                    <a:solidFill>
                      <a:srgbClr val="99FFCC"/>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rPr>
                        <a:t>£28,000</a:t>
                      </a:r>
                    </a:p>
                  </a:txBody>
                  <a:tcPr>
                    <a:solidFill>
                      <a:srgbClr val="99FFCC"/>
                    </a:solidFill>
                  </a:tcPr>
                </a:tc>
                <a:extLst>
                  <a:ext uri="{0D108BD9-81ED-4DB2-BD59-A6C34878D82A}">
                    <a16:rowId xmlns:a16="http://schemas.microsoft.com/office/drawing/2014/main" val="246612521"/>
                  </a:ext>
                </a:extLst>
              </a:tr>
              <a:tr h="148808">
                <a:tc>
                  <a:txBody>
                    <a:bodyPr/>
                    <a:lstStyle/>
                    <a:p>
                      <a:pPr algn="r"/>
                      <a:r>
                        <a:rPr lang="en-GB" dirty="0">
                          <a:latin typeface="Verdana" panose="020B0604030504040204" pitchFamily="34" charset="0"/>
                          <a:ea typeface="Verdana" panose="020B0604030504040204" pitchFamily="34" charset="0"/>
                        </a:rPr>
                        <a:t>English</a:t>
                      </a:r>
                    </a:p>
                  </a:txBody>
                  <a:tcPr/>
                </a:tc>
                <a:tc>
                  <a:txBody>
                    <a:bodyPr/>
                    <a:lstStyle/>
                    <a:p>
                      <a:pPr algn="r"/>
                      <a:r>
                        <a:rPr lang="en-GB" dirty="0">
                          <a:latin typeface="Verdana" panose="020B0604030504040204" pitchFamily="34" charset="0"/>
                          <a:ea typeface="Verdana" panose="020B0604030504040204" pitchFamily="34" charset="0"/>
                        </a:rPr>
                        <a:t>£12,000</a:t>
                      </a:r>
                    </a:p>
                  </a:txBody>
                  <a:tcPr>
                    <a:solidFill>
                      <a:srgbClr val="FFCC66"/>
                    </a:solidFill>
                  </a:tcPr>
                </a:tc>
                <a:tc>
                  <a:txBody>
                    <a:bodyPr/>
                    <a:lstStyle/>
                    <a:p>
                      <a:pPr algn="r"/>
                      <a:r>
                        <a:rPr lang="en-GB" dirty="0">
                          <a:latin typeface="Verdana" panose="020B0604030504040204" pitchFamily="34" charset="0"/>
                          <a:ea typeface="Verdana" panose="020B0604030504040204" pitchFamily="34" charset="0"/>
                        </a:rPr>
                        <a:t>£0</a:t>
                      </a:r>
                    </a:p>
                  </a:txBody>
                  <a:tcPr>
                    <a:solidFill>
                      <a:schemeClr val="bg1">
                        <a:lumMod val="50000"/>
                      </a:schemeClr>
                    </a:solidFill>
                  </a:tcPr>
                </a:tc>
                <a:tc>
                  <a:txBody>
                    <a:bodyPr/>
                    <a:lstStyle/>
                    <a:p>
                      <a:pPr algn="r"/>
                      <a:r>
                        <a:rPr lang="en-GB" dirty="0">
                          <a:latin typeface="Verdana" panose="020B0604030504040204" pitchFamily="34" charset="0"/>
                          <a:ea typeface="Verdana" panose="020B0604030504040204" pitchFamily="34" charset="0"/>
                        </a:rPr>
                        <a:t>£0</a:t>
                      </a:r>
                    </a:p>
                  </a:txBody>
                  <a:tcPr>
                    <a:solidFill>
                      <a:schemeClr val="bg1">
                        <a:lumMod val="50000"/>
                      </a:schemeClr>
                    </a:solidFill>
                  </a:tcPr>
                </a:tc>
                <a:tc>
                  <a:txBody>
                    <a:bodyPr/>
                    <a:lstStyle/>
                    <a:p>
                      <a:pPr algn="r"/>
                      <a:r>
                        <a:rPr lang="en-GB" dirty="0">
                          <a:latin typeface="Verdana" panose="020B0604030504040204" pitchFamily="34" charset="0"/>
                          <a:ea typeface="Verdana" panose="020B0604030504040204" pitchFamily="34" charset="0"/>
                        </a:rPr>
                        <a:t>£15,000</a:t>
                      </a:r>
                    </a:p>
                  </a:txBody>
                  <a:tcPr>
                    <a:solidFill>
                      <a:srgbClr val="FFCC66"/>
                    </a:solidFill>
                  </a:tcPr>
                </a:tc>
                <a:tc>
                  <a:txBody>
                    <a:bodyPr/>
                    <a:lstStyle/>
                    <a:p>
                      <a:pPr algn="r"/>
                      <a:r>
                        <a:rPr lang="en-GB" dirty="0">
                          <a:latin typeface="Verdana" panose="020B0604030504040204" pitchFamily="34" charset="0"/>
                          <a:ea typeface="Verdana" panose="020B0604030504040204" pitchFamily="34" charset="0"/>
                        </a:rPr>
                        <a:t>£10,000</a:t>
                      </a:r>
                    </a:p>
                  </a:txBody>
                  <a:tcPr>
                    <a:solidFill>
                      <a:srgbClr val="FFCC66"/>
                    </a:solidFill>
                  </a:tcPr>
                </a:tc>
                <a:extLst>
                  <a:ext uri="{0D108BD9-81ED-4DB2-BD59-A6C34878D82A}">
                    <a16:rowId xmlns:a16="http://schemas.microsoft.com/office/drawing/2014/main" val="1889395691"/>
                  </a:ext>
                </a:extLst>
              </a:tr>
              <a:tr h="148808">
                <a:tc>
                  <a:txBody>
                    <a:bodyPr/>
                    <a:lstStyle/>
                    <a:p>
                      <a:pPr algn="r"/>
                      <a:r>
                        <a:rPr lang="en-GB" dirty="0">
                          <a:latin typeface="Verdana" panose="020B0604030504040204" pitchFamily="34" charset="0"/>
                          <a:ea typeface="Verdana" panose="020B0604030504040204" pitchFamily="34" charset="0"/>
                        </a:rPr>
                        <a:t>Maths</a:t>
                      </a:r>
                    </a:p>
                  </a:txBody>
                  <a:tcPr/>
                </a:tc>
                <a:tc>
                  <a:txBody>
                    <a:bodyPr/>
                    <a:lstStyle/>
                    <a:p>
                      <a:pPr algn="r"/>
                      <a:r>
                        <a:rPr lang="en-GB" dirty="0">
                          <a:latin typeface="Verdana" panose="020B0604030504040204" pitchFamily="34" charset="0"/>
                          <a:ea typeface="Verdana" panose="020B0604030504040204" pitchFamily="34" charset="0"/>
                        </a:rPr>
                        <a:t>£26,000</a:t>
                      </a:r>
                    </a:p>
                  </a:txBody>
                  <a:tcPr>
                    <a:solidFill>
                      <a:srgbClr val="99FFCC"/>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rPr>
                        <a:t>£24,000</a:t>
                      </a:r>
                    </a:p>
                  </a:txBody>
                  <a:tcPr>
                    <a:solidFill>
                      <a:srgbClr val="99FFCC"/>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rPr>
                        <a:t>£24,000</a:t>
                      </a:r>
                    </a:p>
                  </a:txBody>
                  <a:tcPr>
                    <a:solidFill>
                      <a:srgbClr val="99FFCC"/>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rPr>
                        <a:t>£27,000</a:t>
                      </a:r>
                    </a:p>
                  </a:txBody>
                  <a:tcPr>
                    <a:solidFill>
                      <a:srgbClr val="99FFCC"/>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rPr>
                        <a:t>£28,000</a:t>
                      </a:r>
                    </a:p>
                  </a:txBody>
                  <a:tcPr>
                    <a:solidFill>
                      <a:srgbClr val="99FFCC"/>
                    </a:solidFill>
                  </a:tcPr>
                </a:tc>
                <a:extLst>
                  <a:ext uri="{0D108BD9-81ED-4DB2-BD59-A6C34878D82A}">
                    <a16:rowId xmlns:a16="http://schemas.microsoft.com/office/drawing/2014/main" val="1457637840"/>
                  </a:ext>
                </a:extLst>
              </a:tr>
              <a:tr h="148808">
                <a:tc>
                  <a:txBody>
                    <a:bodyPr/>
                    <a:lstStyle/>
                    <a:p>
                      <a:pPr algn="r"/>
                      <a:r>
                        <a:rPr lang="en-GB" dirty="0">
                          <a:latin typeface="Verdana" panose="020B0604030504040204" pitchFamily="34" charset="0"/>
                          <a:ea typeface="Verdana" panose="020B0604030504040204" pitchFamily="34" charset="0"/>
                        </a:rPr>
                        <a:t>Physics</a:t>
                      </a:r>
                    </a:p>
                  </a:txBody>
                  <a:tcPr/>
                </a:tc>
                <a:tc>
                  <a:txBody>
                    <a:bodyPr/>
                    <a:lstStyle/>
                    <a:p>
                      <a:pPr algn="r"/>
                      <a:r>
                        <a:rPr lang="en-GB" dirty="0">
                          <a:latin typeface="Verdana" panose="020B0604030504040204" pitchFamily="34" charset="0"/>
                          <a:ea typeface="Verdana" panose="020B0604030504040204" pitchFamily="34" charset="0"/>
                        </a:rPr>
                        <a:t>£26,000</a:t>
                      </a:r>
                    </a:p>
                  </a:txBody>
                  <a:tcPr>
                    <a:solidFill>
                      <a:srgbClr val="99FFCC"/>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rPr>
                        <a:t>£24,000</a:t>
                      </a:r>
                    </a:p>
                  </a:txBody>
                  <a:tcPr>
                    <a:solidFill>
                      <a:srgbClr val="99FFCC"/>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rPr>
                        <a:t>£24,000</a:t>
                      </a:r>
                    </a:p>
                  </a:txBody>
                  <a:tcPr>
                    <a:solidFill>
                      <a:srgbClr val="99FFCC"/>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rPr>
                        <a:t>£27,000</a:t>
                      </a:r>
                    </a:p>
                  </a:txBody>
                  <a:tcPr>
                    <a:solidFill>
                      <a:srgbClr val="99FFCC"/>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dirty="0">
                          <a:latin typeface="Verdana" panose="020B0604030504040204" pitchFamily="34" charset="0"/>
                          <a:ea typeface="Verdana" panose="020B0604030504040204" pitchFamily="34" charset="0"/>
                        </a:rPr>
                        <a:t>£28,000</a:t>
                      </a:r>
                    </a:p>
                  </a:txBody>
                  <a:tcPr>
                    <a:solidFill>
                      <a:srgbClr val="99FFCC"/>
                    </a:solidFill>
                  </a:tcPr>
                </a:tc>
                <a:extLst>
                  <a:ext uri="{0D108BD9-81ED-4DB2-BD59-A6C34878D82A}">
                    <a16:rowId xmlns:a16="http://schemas.microsoft.com/office/drawing/2014/main" val="3362884505"/>
                  </a:ext>
                </a:extLst>
              </a:tr>
            </a:tbl>
          </a:graphicData>
        </a:graphic>
      </p:graphicFrame>
      <p:grpSp>
        <p:nvGrpSpPr>
          <p:cNvPr id="36" name="Group 35">
            <a:extLst>
              <a:ext uri="{FF2B5EF4-FFF2-40B4-BE49-F238E27FC236}">
                <a16:creationId xmlns:a16="http://schemas.microsoft.com/office/drawing/2014/main" id="{B5C62ED5-F020-4626-5086-AC663E58CFCF}"/>
              </a:ext>
            </a:extLst>
          </p:cNvPr>
          <p:cNvGrpSpPr/>
          <p:nvPr/>
        </p:nvGrpSpPr>
        <p:grpSpPr>
          <a:xfrm>
            <a:off x="11173704" y="276092"/>
            <a:ext cx="754944" cy="647055"/>
            <a:chOff x="11048178" y="210605"/>
            <a:chExt cx="754944" cy="647055"/>
          </a:xfrm>
        </p:grpSpPr>
        <p:sp>
          <p:nvSpPr>
            <p:cNvPr id="4" name="Graphic 57" descr="Coins with solid fill">
              <a:extLst>
                <a:ext uri="{FF2B5EF4-FFF2-40B4-BE49-F238E27FC236}">
                  <a16:creationId xmlns:a16="http://schemas.microsoft.com/office/drawing/2014/main" id="{27A9FE6C-D19C-1CC9-899C-2FC294872197}"/>
                </a:ext>
              </a:extLst>
            </p:cNvPr>
            <p:cNvSpPr>
              <a:spLocks noChangeAspect="1"/>
            </p:cNvSpPr>
            <p:nvPr/>
          </p:nvSpPr>
          <p:spPr>
            <a:xfrm>
              <a:off x="11048178" y="210605"/>
              <a:ext cx="754944" cy="647055"/>
            </a:xfrm>
            <a:custGeom>
              <a:avLst/>
              <a:gdLst>
                <a:gd name="connsiteX0" fmla="*/ 743903 w 800151"/>
                <a:gd name="connsiteY0" fmla="*/ 571500 h 685800"/>
                <a:gd name="connsiteX1" fmla="*/ 705803 w 800151"/>
                <a:gd name="connsiteY1" fmla="*/ 603885 h 685800"/>
                <a:gd name="connsiteX2" fmla="*/ 705803 w 800151"/>
                <a:gd name="connsiteY2" fmla="*/ 569595 h 685800"/>
                <a:gd name="connsiteX3" fmla="*/ 743903 w 800151"/>
                <a:gd name="connsiteY3" fmla="*/ 554355 h 685800"/>
                <a:gd name="connsiteX4" fmla="*/ 743903 w 800151"/>
                <a:gd name="connsiteY4" fmla="*/ 571500 h 685800"/>
                <a:gd name="connsiteX5" fmla="*/ 667703 w 800151"/>
                <a:gd name="connsiteY5" fmla="*/ 508635 h 685800"/>
                <a:gd name="connsiteX6" fmla="*/ 667703 w 800151"/>
                <a:gd name="connsiteY6" fmla="*/ 474345 h 685800"/>
                <a:gd name="connsiteX7" fmla="*/ 705803 w 800151"/>
                <a:gd name="connsiteY7" fmla="*/ 459105 h 685800"/>
                <a:gd name="connsiteX8" fmla="*/ 705803 w 800151"/>
                <a:gd name="connsiteY8" fmla="*/ 476250 h 685800"/>
                <a:gd name="connsiteX9" fmla="*/ 667703 w 800151"/>
                <a:gd name="connsiteY9" fmla="*/ 508635 h 685800"/>
                <a:gd name="connsiteX10" fmla="*/ 667703 w 800151"/>
                <a:gd name="connsiteY10" fmla="*/ 615315 h 685800"/>
                <a:gd name="connsiteX11" fmla="*/ 629603 w 800151"/>
                <a:gd name="connsiteY11" fmla="*/ 621983 h 685800"/>
                <a:gd name="connsiteX12" fmla="*/ 629603 w 800151"/>
                <a:gd name="connsiteY12" fmla="*/ 584835 h 685800"/>
                <a:gd name="connsiteX13" fmla="*/ 667703 w 800151"/>
                <a:gd name="connsiteY13" fmla="*/ 579120 h 685800"/>
                <a:gd name="connsiteX14" fmla="*/ 667703 w 800151"/>
                <a:gd name="connsiteY14" fmla="*/ 615315 h 685800"/>
                <a:gd name="connsiteX15" fmla="*/ 591503 w 800151"/>
                <a:gd name="connsiteY15" fmla="*/ 489585 h 685800"/>
                <a:gd name="connsiteX16" fmla="*/ 629603 w 800151"/>
                <a:gd name="connsiteY16" fmla="*/ 483870 h 685800"/>
                <a:gd name="connsiteX17" fmla="*/ 629603 w 800151"/>
                <a:gd name="connsiteY17" fmla="*/ 520065 h 685800"/>
                <a:gd name="connsiteX18" fmla="*/ 591503 w 800151"/>
                <a:gd name="connsiteY18" fmla="*/ 526733 h 685800"/>
                <a:gd name="connsiteX19" fmla="*/ 591503 w 800151"/>
                <a:gd name="connsiteY19" fmla="*/ 489585 h 685800"/>
                <a:gd name="connsiteX20" fmla="*/ 591503 w 800151"/>
                <a:gd name="connsiteY20" fmla="*/ 626745 h 685800"/>
                <a:gd name="connsiteX21" fmla="*/ 553403 w 800151"/>
                <a:gd name="connsiteY21" fmla="*/ 628650 h 685800"/>
                <a:gd name="connsiteX22" fmla="*/ 553403 w 800151"/>
                <a:gd name="connsiteY22" fmla="*/ 590550 h 685800"/>
                <a:gd name="connsiteX23" fmla="*/ 591503 w 800151"/>
                <a:gd name="connsiteY23" fmla="*/ 588645 h 685800"/>
                <a:gd name="connsiteX24" fmla="*/ 591503 w 800151"/>
                <a:gd name="connsiteY24" fmla="*/ 626745 h 685800"/>
                <a:gd name="connsiteX25" fmla="*/ 515303 w 800151"/>
                <a:gd name="connsiteY25" fmla="*/ 533400 h 685800"/>
                <a:gd name="connsiteX26" fmla="*/ 515303 w 800151"/>
                <a:gd name="connsiteY26" fmla="*/ 495300 h 685800"/>
                <a:gd name="connsiteX27" fmla="*/ 553403 w 800151"/>
                <a:gd name="connsiteY27" fmla="*/ 493395 h 685800"/>
                <a:gd name="connsiteX28" fmla="*/ 553403 w 800151"/>
                <a:gd name="connsiteY28" fmla="*/ 531495 h 685800"/>
                <a:gd name="connsiteX29" fmla="*/ 515303 w 800151"/>
                <a:gd name="connsiteY29" fmla="*/ 533400 h 685800"/>
                <a:gd name="connsiteX30" fmla="*/ 515303 w 800151"/>
                <a:gd name="connsiteY30" fmla="*/ 628650 h 685800"/>
                <a:gd name="connsiteX31" fmla="*/ 477203 w 800151"/>
                <a:gd name="connsiteY31" fmla="*/ 626745 h 685800"/>
                <a:gd name="connsiteX32" fmla="*/ 477203 w 800151"/>
                <a:gd name="connsiteY32" fmla="*/ 590550 h 685800"/>
                <a:gd name="connsiteX33" fmla="*/ 496253 w 800151"/>
                <a:gd name="connsiteY33" fmla="*/ 590550 h 685800"/>
                <a:gd name="connsiteX34" fmla="*/ 515303 w 800151"/>
                <a:gd name="connsiteY34" fmla="*/ 590550 h 685800"/>
                <a:gd name="connsiteX35" fmla="*/ 515303 w 800151"/>
                <a:gd name="connsiteY35" fmla="*/ 628650 h 685800"/>
                <a:gd name="connsiteX36" fmla="*/ 439103 w 800151"/>
                <a:gd name="connsiteY36" fmla="*/ 493395 h 685800"/>
                <a:gd name="connsiteX37" fmla="*/ 477203 w 800151"/>
                <a:gd name="connsiteY37" fmla="*/ 495300 h 685800"/>
                <a:gd name="connsiteX38" fmla="*/ 477203 w 800151"/>
                <a:gd name="connsiteY38" fmla="*/ 533400 h 685800"/>
                <a:gd name="connsiteX39" fmla="*/ 439103 w 800151"/>
                <a:gd name="connsiteY39" fmla="*/ 531495 h 685800"/>
                <a:gd name="connsiteX40" fmla="*/ 439103 w 800151"/>
                <a:gd name="connsiteY40" fmla="*/ 493395 h 685800"/>
                <a:gd name="connsiteX41" fmla="*/ 439103 w 800151"/>
                <a:gd name="connsiteY41" fmla="*/ 621983 h 685800"/>
                <a:gd name="connsiteX42" fmla="*/ 401003 w 800151"/>
                <a:gd name="connsiteY42" fmla="*/ 615315 h 685800"/>
                <a:gd name="connsiteX43" fmla="*/ 401003 w 800151"/>
                <a:gd name="connsiteY43" fmla="*/ 584835 h 685800"/>
                <a:gd name="connsiteX44" fmla="*/ 439103 w 800151"/>
                <a:gd name="connsiteY44" fmla="*/ 588645 h 685800"/>
                <a:gd name="connsiteX45" fmla="*/ 439103 w 800151"/>
                <a:gd name="connsiteY45" fmla="*/ 621983 h 685800"/>
                <a:gd name="connsiteX46" fmla="*/ 362903 w 800151"/>
                <a:gd name="connsiteY46" fmla="*/ 520065 h 685800"/>
                <a:gd name="connsiteX47" fmla="*/ 362903 w 800151"/>
                <a:gd name="connsiteY47" fmla="*/ 482918 h 685800"/>
                <a:gd name="connsiteX48" fmla="*/ 401003 w 800151"/>
                <a:gd name="connsiteY48" fmla="*/ 488633 h 685800"/>
                <a:gd name="connsiteX49" fmla="*/ 401003 w 800151"/>
                <a:gd name="connsiteY49" fmla="*/ 526733 h 685800"/>
                <a:gd name="connsiteX50" fmla="*/ 362903 w 800151"/>
                <a:gd name="connsiteY50" fmla="*/ 520065 h 685800"/>
                <a:gd name="connsiteX51" fmla="*/ 362903 w 800151"/>
                <a:gd name="connsiteY51" fmla="*/ 603885 h 685800"/>
                <a:gd name="connsiteX52" fmla="*/ 324803 w 800151"/>
                <a:gd name="connsiteY52" fmla="*/ 571500 h 685800"/>
                <a:gd name="connsiteX53" fmla="*/ 324803 w 800151"/>
                <a:gd name="connsiteY53" fmla="*/ 569595 h 685800"/>
                <a:gd name="connsiteX54" fmla="*/ 325755 w 800151"/>
                <a:gd name="connsiteY54" fmla="*/ 569595 h 685800"/>
                <a:gd name="connsiteX55" fmla="*/ 333375 w 800151"/>
                <a:gd name="connsiteY55" fmla="*/ 571500 h 685800"/>
                <a:gd name="connsiteX56" fmla="*/ 362903 w 800151"/>
                <a:gd name="connsiteY56" fmla="*/ 578168 h 685800"/>
                <a:gd name="connsiteX57" fmla="*/ 362903 w 800151"/>
                <a:gd name="connsiteY57" fmla="*/ 603885 h 685800"/>
                <a:gd name="connsiteX58" fmla="*/ 210503 w 800151"/>
                <a:gd name="connsiteY58" fmla="*/ 474345 h 685800"/>
                <a:gd name="connsiteX59" fmla="*/ 229553 w 800151"/>
                <a:gd name="connsiteY59" fmla="*/ 475298 h 685800"/>
                <a:gd name="connsiteX60" fmla="*/ 229553 w 800151"/>
                <a:gd name="connsiteY60" fmla="*/ 476250 h 685800"/>
                <a:gd name="connsiteX61" fmla="*/ 239078 w 800151"/>
                <a:gd name="connsiteY61" fmla="*/ 513398 h 685800"/>
                <a:gd name="connsiteX62" fmla="*/ 210503 w 800151"/>
                <a:gd name="connsiteY62" fmla="*/ 511492 h 685800"/>
                <a:gd name="connsiteX63" fmla="*/ 210503 w 800151"/>
                <a:gd name="connsiteY63" fmla="*/ 474345 h 685800"/>
                <a:gd name="connsiteX64" fmla="*/ 172403 w 800151"/>
                <a:gd name="connsiteY64" fmla="*/ 360045 h 685800"/>
                <a:gd name="connsiteX65" fmla="*/ 210503 w 800151"/>
                <a:gd name="connsiteY65" fmla="*/ 365760 h 685800"/>
                <a:gd name="connsiteX66" fmla="*/ 210503 w 800151"/>
                <a:gd name="connsiteY66" fmla="*/ 403860 h 685800"/>
                <a:gd name="connsiteX67" fmla="*/ 172403 w 800151"/>
                <a:gd name="connsiteY67" fmla="*/ 397193 h 685800"/>
                <a:gd name="connsiteX68" fmla="*/ 172403 w 800151"/>
                <a:gd name="connsiteY68" fmla="*/ 360045 h 685800"/>
                <a:gd name="connsiteX69" fmla="*/ 172403 w 800151"/>
                <a:gd name="connsiteY69" fmla="*/ 507683 h 685800"/>
                <a:gd name="connsiteX70" fmla="*/ 134303 w 800151"/>
                <a:gd name="connsiteY70" fmla="*/ 501015 h 685800"/>
                <a:gd name="connsiteX71" fmla="*/ 134303 w 800151"/>
                <a:gd name="connsiteY71" fmla="*/ 463868 h 685800"/>
                <a:gd name="connsiteX72" fmla="*/ 172403 w 800151"/>
                <a:gd name="connsiteY72" fmla="*/ 469583 h 685800"/>
                <a:gd name="connsiteX73" fmla="*/ 172403 w 800151"/>
                <a:gd name="connsiteY73" fmla="*/ 507683 h 685800"/>
                <a:gd name="connsiteX74" fmla="*/ 96203 w 800151"/>
                <a:gd name="connsiteY74" fmla="*/ 352425 h 685800"/>
                <a:gd name="connsiteX75" fmla="*/ 96203 w 800151"/>
                <a:gd name="connsiteY75" fmla="*/ 335280 h 685800"/>
                <a:gd name="connsiteX76" fmla="*/ 134303 w 800151"/>
                <a:gd name="connsiteY76" fmla="*/ 349568 h 685800"/>
                <a:gd name="connsiteX77" fmla="*/ 134303 w 800151"/>
                <a:gd name="connsiteY77" fmla="*/ 384810 h 685800"/>
                <a:gd name="connsiteX78" fmla="*/ 96203 w 800151"/>
                <a:gd name="connsiteY78" fmla="*/ 352425 h 685800"/>
                <a:gd name="connsiteX79" fmla="*/ 96203 w 800151"/>
                <a:gd name="connsiteY79" fmla="*/ 489585 h 685800"/>
                <a:gd name="connsiteX80" fmla="*/ 58103 w 800151"/>
                <a:gd name="connsiteY80" fmla="*/ 457200 h 685800"/>
                <a:gd name="connsiteX81" fmla="*/ 58103 w 800151"/>
                <a:gd name="connsiteY81" fmla="*/ 440055 h 685800"/>
                <a:gd name="connsiteX82" fmla="*/ 96203 w 800151"/>
                <a:gd name="connsiteY82" fmla="*/ 454343 h 685800"/>
                <a:gd name="connsiteX83" fmla="*/ 96203 w 800151"/>
                <a:gd name="connsiteY83" fmla="*/ 489585 h 685800"/>
                <a:gd name="connsiteX84" fmla="*/ 58103 w 800151"/>
                <a:gd name="connsiteY84" fmla="*/ 192405 h 685800"/>
                <a:gd name="connsiteX85" fmla="*/ 96203 w 800151"/>
                <a:gd name="connsiteY85" fmla="*/ 206693 h 685800"/>
                <a:gd name="connsiteX86" fmla="*/ 96203 w 800151"/>
                <a:gd name="connsiteY86" fmla="*/ 241935 h 685800"/>
                <a:gd name="connsiteX87" fmla="*/ 58103 w 800151"/>
                <a:gd name="connsiteY87" fmla="*/ 209550 h 685800"/>
                <a:gd name="connsiteX88" fmla="*/ 58103 w 800151"/>
                <a:gd name="connsiteY88" fmla="*/ 192405 h 685800"/>
                <a:gd name="connsiteX89" fmla="*/ 172403 w 800151"/>
                <a:gd name="connsiteY89" fmla="*/ 222885 h 685800"/>
                <a:gd name="connsiteX90" fmla="*/ 172403 w 800151"/>
                <a:gd name="connsiteY90" fmla="*/ 260985 h 685800"/>
                <a:gd name="connsiteX91" fmla="*/ 134303 w 800151"/>
                <a:gd name="connsiteY91" fmla="*/ 254318 h 685800"/>
                <a:gd name="connsiteX92" fmla="*/ 134303 w 800151"/>
                <a:gd name="connsiteY92" fmla="*/ 217170 h 685800"/>
                <a:gd name="connsiteX93" fmla="*/ 172403 w 800151"/>
                <a:gd name="connsiteY93" fmla="*/ 222885 h 685800"/>
                <a:gd name="connsiteX94" fmla="*/ 267653 w 800151"/>
                <a:gd name="connsiteY94" fmla="*/ 57150 h 685800"/>
                <a:gd name="connsiteX95" fmla="*/ 477203 w 800151"/>
                <a:gd name="connsiteY95" fmla="*/ 114300 h 685800"/>
                <a:gd name="connsiteX96" fmla="*/ 267653 w 800151"/>
                <a:gd name="connsiteY96" fmla="*/ 171450 h 685800"/>
                <a:gd name="connsiteX97" fmla="*/ 58103 w 800151"/>
                <a:gd name="connsiteY97" fmla="*/ 114300 h 685800"/>
                <a:gd name="connsiteX98" fmla="*/ 267653 w 800151"/>
                <a:gd name="connsiteY98" fmla="*/ 57150 h 685800"/>
                <a:gd name="connsiteX99" fmla="*/ 324803 w 800151"/>
                <a:gd name="connsiteY99" fmla="*/ 508635 h 685800"/>
                <a:gd name="connsiteX100" fmla="*/ 286703 w 800151"/>
                <a:gd name="connsiteY100" fmla="*/ 476250 h 685800"/>
                <a:gd name="connsiteX101" fmla="*/ 286703 w 800151"/>
                <a:gd name="connsiteY101" fmla="*/ 459105 h 685800"/>
                <a:gd name="connsiteX102" fmla="*/ 324803 w 800151"/>
                <a:gd name="connsiteY102" fmla="*/ 473393 h 685800"/>
                <a:gd name="connsiteX103" fmla="*/ 324803 w 800151"/>
                <a:gd name="connsiteY103" fmla="*/ 508635 h 685800"/>
                <a:gd name="connsiteX104" fmla="*/ 439103 w 800151"/>
                <a:gd name="connsiteY104" fmla="*/ 241935 h 685800"/>
                <a:gd name="connsiteX105" fmla="*/ 439103 w 800151"/>
                <a:gd name="connsiteY105" fmla="*/ 207645 h 685800"/>
                <a:gd name="connsiteX106" fmla="*/ 477203 w 800151"/>
                <a:gd name="connsiteY106" fmla="*/ 192405 h 685800"/>
                <a:gd name="connsiteX107" fmla="*/ 477203 w 800151"/>
                <a:gd name="connsiteY107" fmla="*/ 209550 h 685800"/>
                <a:gd name="connsiteX108" fmla="*/ 439103 w 800151"/>
                <a:gd name="connsiteY108" fmla="*/ 241935 h 685800"/>
                <a:gd name="connsiteX109" fmla="*/ 362903 w 800151"/>
                <a:gd name="connsiteY109" fmla="*/ 260033 h 685800"/>
                <a:gd name="connsiteX110" fmla="*/ 362903 w 800151"/>
                <a:gd name="connsiteY110" fmla="*/ 222885 h 685800"/>
                <a:gd name="connsiteX111" fmla="*/ 401003 w 800151"/>
                <a:gd name="connsiteY111" fmla="*/ 217170 h 685800"/>
                <a:gd name="connsiteX112" fmla="*/ 401003 w 800151"/>
                <a:gd name="connsiteY112" fmla="*/ 253365 h 685800"/>
                <a:gd name="connsiteX113" fmla="*/ 362903 w 800151"/>
                <a:gd name="connsiteY113" fmla="*/ 260033 h 685800"/>
                <a:gd name="connsiteX114" fmla="*/ 286703 w 800151"/>
                <a:gd name="connsiteY114" fmla="*/ 266700 h 685800"/>
                <a:gd name="connsiteX115" fmla="*/ 286703 w 800151"/>
                <a:gd name="connsiteY115" fmla="*/ 228600 h 685800"/>
                <a:gd name="connsiteX116" fmla="*/ 324803 w 800151"/>
                <a:gd name="connsiteY116" fmla="*/ 226695 h 685800"/>
                <a:gd name="connsiteX117" fmla="*/ 324803 w 800151"/>
                <a:gd name="connsiteY117" fmla="*/ 264795 h 685800"/>
                <a:gd name="connsiteX118" fmla="*/ 286703 w 800151"/>
                <a:gd name="connsiteY118" fmla="*/ 266700 h 685800"/>
                <a:gd name="connsiteX119" fmla="*/ 210503 w 800151"/>
                <a:gd name="connsiteY119" fmla="*/ 264795 h 685800"/>
                <a:gd name="connsiteX120" fmla="*/ 210503 w 800151"/>
                <a:gd name="connsiteY120" fmla="*/ 226695 h 685800"/>
                <a:gd name="connsiteX121" fmla="*/ 248603 w 800151"/>
                <a:gd name="connsiteY121" fmla="*/ 228600 h 685800"/>
                <a:gd name="connsiteX122" fmla="*/ 248603 w 800151"/>
                <a:gd name="connsiteY122" fmla="*/ 266700 h 685800"/>
                <a:gd name="connsiteX123" fmla="*/ 210503 w 800151"/>
                <a:gd name="connsiteY123" fmla="*/ 264795 h 685800"/>
                <a:gd name="connsiteX124" fmla="*/ 705803 w 800151"/>
                <a:gd name="connsiteY124" fmla="*/ 381000 h 685800"/>
                <a:gd name="connsiteX125" fmla="*/ 496253 w 800151"/>
                <a:gd name="connsiteY125" fmla="*/ 438150 h 685800"/>
                <a:gd name="connsiteX126" fmla="*/ 286703 w 800151"/>
                <a:gd name="connsiteY126" fmla="*/ 381000 h 685800"/>
                <a:gd name="connsiteX127" fmla="*/ 496253 w 800151"/>
                <a:gd name="connsiteY127" fmla="*/ 323850 h 685800"/>
                <a:gd name="connsiteX128" fmla="*/ 705803 w 800151"/>
                <a:gd name="connsiteY128" fmla="*/ 381000 h 685800"/>
                <a:gd name="connsiteX129" fmla="*/ 762953 w 800151"/>
                <a:gd name="connsiteY129" fmla="*/ 409575 h 685800"/>
                <a:gd name="connsiteX130" fmla="*/ 762953 w 800151"/>
                <a:gd name="connsiteY130" fmla="*/ 381000 h 685800"/>
                <a:gd name="connsiteX131" fmla="*/ 659130 w 800151"/>
                <a:gd name="connsiteY131" fmla="*/ 285750 h 685800"/>
                <a:gd name="connsiteX132" fmla="*/ 570548 w 800151"/>
                <a:gd name="connsiteY132" fmla="*/ 270510 h 685800"/>
                <a:gd name="connsiteX133" fmla="*/ 571500 w 800151"/>
                <a:gd name="connsiteY133" fmla="*/ 257175 h 685800"/>
                <a:gd name="connsiteX134" fmla="*/ 533400 w 800151"/>
                <a:gd name="connsiteY134" fmla="*/ 190500 h 685800"/>
                <a:gd name="connsiteX135" fmla="*/ 533400 w 800151"/>
                <a:gd name="connsiteY135" fmla="*/ 114300 h 685800"/>
                <a:gd name="connsiteX136" fmla="*/ 429578 w 800151"/>
                <a:gd name="connsiteY136" fmla="*/ 19050 h 685800"/>
                <a:gd name="connsiteX137" fmla="*/ 266700 w 800151"/>
                <a:gd name="connsiteY137" fmla="*/ 0 h 685800"/>
                <a:gd name="connsiteX138" fmla="*/ 0 w 800151"/>
                <a:gd name="connsiteY138" fmla="*/ 114300 h 685800"/>
                <a:gd name="connsiteX139" fmla="*/ 0 w 800151"/>
                <a:gd name="connsiteY139" fmla="*/ 209550 h 685800"/>
                <a:gd name="connsiteX140" fmla="*/ 38100 w 800151"/>
                <a:gd name="connsiteY140" fmla="*/ 276225 h 685800"/>
                <a:gd name="connsiteX141" fmla="*/ 38100 w 800151"/>
                <a:gd name="connsiteY141" fmla="*/ 294323 h 685800"/>
                <a:gd name="connsiteX142" fmla="*/ 0 w 800151"/>
                <a:gd name="connsiteY142" fmla="*/ 361950 h 685800"/>
                <a:gd name="connsiteX143" fmla="*/ 0 w 800151"/>
                <a:gd name="connsiteY143" fmla="*/ 457200 h 685800"/>
                <a:gd name="connsiteX144" fmla="*/ 103822 w 800151"/>
                <a:gd name="connsiteY144" fmla="*/ 552450 h 685800"/>
                <a:gd name="connsiteX145" fmla="*/ 266700 w 800151"/>
                <a:gd name="connsiteY145" fmla="*/ 571500 h 685800"/>
                <a:gd name="connsiteX146" fmla="*/ 370523 w 800151"/>
                <a:gd name="connsiteY146" fmla="*/ 666750 h 685800"/>
                <a:gd name="connsiteX147" fmla="*/ 533400 w 800151"/>
                <a:gd name="connsiteY147" fmla="*/ 685800 h 685800"/>
                <a:gd name="connsiteX148" fmla="*/ 800100 w 800151"/>
                <a:gd name="connsiteY148" fmla="*/ 571500 h 685800"/>
                <a:gd name="connsiteX149" fmla="*/ 800100 w 800151"/>
                <a:gd name="connsiteY149" fmla="*/ 476250 h 685800"/>
                <a:gd name="connsiteX150" fmla="*/ 762953 w 800151"/>
                <a:gd name="connsiteY150" fmla="*/ 409575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00151" h="685800">
                  <a:moveTo>
                    <a:pt x="743903" y="571500"/>
                  </a:moveTo>
                  <a:cubicBezTo>
                    <a:pt x="743903" y="583883"/>
                    <a:pt x="729615" y="595313"/>
                    <a:pt x="705803" y="603885"/>
                  </a:cubicBezTo>
                  <a:lnTo>
                    <a:pt x="705803" y="569595"/>
                  </a:lnTo>
                  <a:cubicBezTo>
                    <a:pt x="719138" y="565785"/>
                    <a:pt x="732473" y="560070"/>
                    <a:pt x="743903" y="554355"/>
                  </a:cubicBezTo>
                  <a:lnTo>
                    <a:pt x="743903" y="571500"/>
                  </a:lnTo>
                  <a:close/>
                  <a:moveTo>
                    <a:pt x="667703" y="508635"/>
                  </a:moveTo>
                  <a:lnTo>
                    <a:pt x="667703" y="474345"/>
                  </a:lnTo>
                  <a:cubicBezTo>
                    <a:pt x="681038" y="470535"/>
                    <a:pt x="694373" y="464820"/>
                    <a:pt x="705803" y="459105"/>
                  </a:cubicBezTo>
                  <a:lnTo>
                    <a:pt x="705803" y="476250"/>
                  </a:lnTo>
                  <a:cubicBezTo>
                    <a:pt x="705803" y="488633"/>
                    <a:pt x="691515" y="500063"/>
                    <a:pt x="667703" y="508635"/>
                  </a:cubicBezTo>
                  <a:close/>
                  <a:moveTo>
                    <a:pt x="667703" y="615315"/>
                  </a:moveTo>
                  <a:cubicBezTo>
                    <a:pt x="656273" y="618173"/>
                    <a:pt x="642938" y="620078"/>
                    <a:pt x="629603" y="621983"/>
                  </a:cubicBezTo>
                  <a:lnTo>
                    <a:pt x="629603" y="584835"/>
                  </a:lnTo>
                  <a:cubicBezTo>
                    <a:pt x="641985" y="582930"/>
                    <a:pt x="655320" y="581025"/>
                    <a:pt x="667703" y="579120"/>
                  </a:cubicBezTo>
                  <a:lnTo>
                    <a:pt x="667703" y="615315"/>
                  </a:lnTo>
                  <a:close/>
                  <a:moveTo>
                    <a:pt x="591503" y="489585"/>
                  </a:moveTo>
                  <a:cubicBezTo>
                    <a:pt x="603885" y="487680"/>
                    <a:pt x="617220" y="485775"/>
                    <a:pt x="629603" y="483870"/>
                  </a:cubicBezTo>
                  <a:lnTo>
                    <a:pt x="629603" y="520065"/>
                  </a:lnTo>
                  <a:cubicBezTo>
                    <a:pt x="618173" y="522923"/>
                    <a:pt x="604838" y="524828"/>
                    <a:pt x="591503" y="526733"/>
                  </a:cubicBezTo>
                  <a:lnTo>
                    <a:pt x="591503" y="489585"/>
                  </a:lnTo>
                  <a:close/>
                  <a:moveTo>
                    <a:pt x="591503" y="626745"/>
                  </a:moveTo>
                  <a:cubicBezTo>
                    <a:pt x="579120" y="627698"/>
                    <a:pt x="566738" y="628650"/>
                    <a:pt x="553403" y="628650"/>
                  </a:cubicBezTo>
                  <a:lnTo>
                    <a:pt x="553403" y="590550"/>
                  </a:lnTo>
                  <a:cubicBezTo>
                    <a:pt x="564833" y="590550"/>
                    <a:pt x="578168" y="589598"/>
                    <a:pt x="591503" y="588645"/>
                  </a:cubicBezTo>
                  <a:lnTo>
                    <a:pt x="591503" y="626745"/>
                  </a:lnTo>
                  <a:close/>
                  <a:moveTo>
                    <a:pt x="515303" y="533400"/>
                  </a:moveTo>
                  <a:lnTo>
                    <a:pt x="515303" y="495300"/>
                  </a:lnTo>
                  <a:cubicBezTo>
                    <a:pt x="526733" y="495300"/>
                    <a:pt x="540068" y="494348"/>
                    <a:pt x="553403" y="493395"/>
                  </a:cubicBezTo>
                  <a:lnTo>
                    <a:pt x="553403" y="531495"/>
                  </a:lnTo>
                  <a:cubicBezTo>
                    <a:pt x="541020" y="532448"/>
                    <a:pt x="528638" y="532448"/>
                    <a:pt x="515303" y="533400"/>
                  </a:cubicBezTo>
                  <a:close/>
                  <a:moveTo>
                    <a:pt x="515303" y="628650"/>
                  </a:moveTo>
                  <a:cubicBezTo>
                    <a:pt x="501968" y="628650"/>
                    <a:pt x="489585" y="627698"/>
                    <a:pt x="477203" y="626745"/>
                  </a:cubicBezTo>
                  <a:lnTo>
                    <a:pt x="477203" y="590550"/>
                  </a:lnTo>
                  <a:cubicBezTo>
                    <a:pt x="483870" y="590550"/>
                    <a:pt x="489585" y="590550"/>
                    <a:pt x="496253" y="590550"/>
                  </a:cubicBezTo>
                  <a:cubicBezTo>
                    <a:pt x="501968" y="590550"/>
                    <a:pt x="508635" y="590550"/>
                    <a:pt x="515303" y="590550"/>
                  </a:cubicBezTo>
                  <a:lnTo>
                    <a:pt x="515303" y="628650"/>
                  </a:lnTo>
                  <a:close/>
                  <a:moveTo>
                    <a:pt x="439103" y="493395"/>
                  </a:moveTo>
                  <a:cubicBezTo>
                    <a:pt x="451485" y="494348"/>
                    <a:pt x="463868" y="495300"/>
                    <a:pt x="477203" y="495300"/>
                  </a:cubicBezTo>
                  <a:lnTo>
                    <a:pt x="477203" y="533400"/>
                  </a:lnTo>
                  <a:cubicBezTo>
                    <a:pt x="463868" y="533400"/>
                    <a:pt x="451485" y="532448"/>
                    <a:pt x="439103" y="531495"/>
                  </a:cubicBezTo>
                  <a:lnTo>
                    <a:pt x="439103" y="493395"/>
                  </a:lnTo>
                  <a:close/>
                  <a:moveTo>
                    <a:pt x="439103" y="621983"/>
                  </a:moveTo>
                  <a:cubicBezTo>
                    <a:pt x="425768" y="620078"/>
                    <a:pt x="412433" y="618173"/>
                    <a:pt x="401003" y="615315"/>
                  </a:cubicBezTo>
                  <a:lnTo>
                    <a:pt x="401003" y="584835"/>
                  </a:lnTo>
                  <a:cubicBezTo>
                    <a:pt x="413385" y="586740"/>
                    <a:pt x="425768" y="587693"/>
                    <a:pt x="439103" y="588645"/>
                  </a:cubicBezTo>
                  <a:lnTo>
                    <a:pt x="439103" y="621983"/>
                  </a:lnTo>
                  <a:close/>
                  <a:moveTo>
                    <a:pt x="362903" y="520065"/>
                  </a:moveTo>
                  <a:lnTo>
                    <a:pt x="362903" y="482918"/>
                  </a:lnTo>
                  <a:cubicBezTo>
                    <a:pt x="375285" y="484823"/>
                    <a:pt x="387668" y="487680"/>
                    <a:pt x="401003" y="488633"/>
                  </a:cubicBezTo>
                  <a:lnTo>
                    <a:pt x="401003" y="526733"/>
                  </a:lnTo>
                  <a:cubicBezTo>
                    <a:pt x="387668" y="524828"/>
                    <a:pt x="374333" y="522923"/>
                    <a:pt x="362903" y="520065"/>
                  </a:cubicBezTo>
                  <a:close/>
                  <a:moveTo>
                    <a:pt x="362903" y="603885"/>
                  </a:moveTo>
                  <a:cubicBezTo>
                    <a:pt x="339090" y="594360"/>
                    <a:pt x="324803" y="582930"/>
                    <a:pt x="324803" y="571500"/>
                  </a:cubicBezTo>
                  <a:lnTo>
                    <a:pt x="324803" y="569595"/>
                  </a:lnTo>
                  <a:cubicBezTo>
                    <a:pt x="324803" y="569595"/>
                    <a:pt x="324803" y="569595"/>
                    <a:pt x="325755" y="569595"/>
                  </a:cubicBezTo>
                  <a:cubicBezTo>
                    <a:pt x="328613" y="570548"/>
                    <a:pt x="330518" y="571500"/>
                    <a:pt x="333375" y="571500"/>
                  </a:cubicBezTo>
                  <a:cubicBezTo>
                    <a:pt x="342900" y="574358"/>
                    <a:pt x="352425" y="576263"/>
                    <a:pt x="362903" y="578168"/>
                  </a:cubicBezTo>
                  <a:lnTo>
                    <a:pt x="362903" y="603885"/>
                  </a:lnTo>
                  <a:close/>
                  <a:moveTo>
                    <a:pt x="210503" y="474345"/>
                  </a:moveTo>
                  <a:cubicBezTo>
                    <a:pt x="217170" y="474345"/>
                    <a:pt x="222885" y="475298"/>
                    <a:pt x="229553" y="475298"/>
                  </a:cubicBezTo>
                  <a:lnTo>
                    <a:pt x="229553" y="476250"/>
                  </a:lnTo>
                  <a:cubicBezTo>
                    <a:pt x="229553" y="489585"/>
                    <a:pt x="232410" y="502920"/>
                    <a:pt x="239078" y="513398"/>
                  </a:cubicBezTo>
                  <a:cubicBezTo>
                    <a:pt x="229553" y="513398"/>
                    <a:pt x="220028" y="512445"/>
                    <a:pt x="210503" y="511492"/>
                  </a:cubicBezTo>
                  <a:lnTo>
                    <a:pt x="210503" y="474345"/>
                  </a:lnTo>
                  <a:close/>
                  <a:moveTo>
                    <a:pt x="172403" y="360045"/>
                  </a:moveTo>
                  <a:cubicBezTo>
                    <a:pt x="184785" y="361950"/>
                    <a:pt x="197168" y="364808"/>
                    <a:pt x="210503" y="365760"/>
                  </a:cubicBezTo>
                  <a:lnTo>
                    <a:pt x="210503" y="403860"/>
                  </a:lnTo>
                  <a:cubicBezTo>
                    <a:pt x="197168" y="401955"/>
                    <a:pt x="183833" y="400050"/>
                    <a:pt x="172403" y="397193"/>
                  </a:cubicBezTo>
                  <a:lnTo>
                    <a:pt x="172403" y="360045"/>
                  </a:lnTo>
                  <a:close/>
                  <a:moveTo>
                    <a:pt x="172403" y="507683"/>
                  </a:moveTo>
                  <a:cubicBezTo>
                    <a:pt x="159068" y="505778"/>
                    <a:pt x="145733" y="503873"/>
                    <a:pt x="134303" y="501015"/>
                  </a:cubicBezTo>
                  <a:lnTo>
                    <a:pt x="134303" y="463868"/>
                  </a:lnTo>
                  <a:cubicBezTo>
                    <a:pt x="146685" y="465773"/>
                    <a:pt x="159068" y="468630"/>
                    <a:pt x="172403" y="469583"/>
                  </a:cubicBezTo>
                  <a:lnTo>
                    <a:pt x="172403" y="507683"/>
                  </a:lnTo>
                  <a:close/>
                  <a:moveTo>
                    <a:pt x="96203" y="352425"/>
                  </a:moveTo>
                  <a:lnTo>
                    <a:pt x="96203" y="335280"/>
                  </a:lnTo>
                  <a:cubicBezTo>
                    <a:pt x="107633" y="340995"/>
                    <a:pt x="120015" y="345758"/>
                    <a:pt x="134303" y="349568"/>
                  </a:cubicBezTo>
                  <a:lnTo>
                    <a:pt x="134303" y="384810"/>
                  </a:lnTo>
                  <a:cubicBezTo>
                    <a:pt x="110490" y="376238"/>
                    <a:pt x="96203" y="364808"/>
                    <a:pt x="96203" y="352425"/>
                  </a:cubicBezTo>
                  <a:close/>
                  <a:moveTo>
                    <a:pt x="96203" y="489585"/>
                  </a:moveTo>
                  <a:cubicBezTo>
                    <a:pt x="72390" y="480060"/>
                    <a:pt x="58103" y="468630"/>
                    <a:pt x="58103" y="457200"/>
                  </a:cubicBezTo>
                  <a:lnTo>
                    <a:pt x="58103" y="440055"/>
                  </a:lnTo>
                  <a:cubicBezTo>
                    <a:pt x="69533" y="445770"/>
                    <a:pt x="81915" y="450533"/>
                    <a:pt x="96203" y="454343"/>
                  </a:cubicBezTo>
                  <a:lnTo>
                    <a:pt x="96203" y="489585"/>
                  </a:lnTo>
                  <a:close/>
                  <a:moveTo>
                    <a:pt x="58103" y="192405"/>
                  </a:moveTo>
                  <a:cubicBezTo>
                    <a:pt x="69533" y="198120"/>
                    <a:pt x="81915" y="202883"/>
                    <a:pt x="96203" y="206693"/>
                  </a:cubicBezTo>
                  <a:lnTo>
                    <a:pt x="96203" y="241935"/>
                  </a:lnTo>
                  <a:cubicBezTo>
                    <a:pt x="72390" y="232410"/>
                    <a:pt x="58103" y="220980"/>
                    <a:pt x="58103" y="209550"/>
                  </a:cubicBezTo>
                  <a:lnTo>
                    <a:pt x="58103" y="192405"/>
                  </a:lnTo>
                  <a:close/>
                  <a:moveTo>
                    <a:pt x="172403" y="222885"/>
                  </a:moveTo>
                  <a:lnTo>
                    <a:pt x="172403" y="260985"/>
                  </a:lnTo>
                  <a:cubicBezTo>
                    <a:pt x="159068" y="259080"/>
                    <a:pt x="145733" y="257175"/>
                    <a:pt x="134303" y="254318"/>
                  </a:cubicBezTo>
                  <a:lnTo>
                    <a:pt x="134303" y="217170"/>
                  </a:lnTo>
                  <a:cubicBezTo>
                    <a:pt x="146685" y="219075"/>
                    <a:pt x="159068" y="220980"/>
                    <a:pt x="172403" y="222885"/>
                  </a:cubicBezTo>
                  <a:close/>
                  <a:moveTo>
                    <a:pt x="267653" y="57150"/>
                  </a:moveTo>
                  <a:cubicBezTo>
                    <a:pt x="383858" y="57150"/>
                    <a:pt x="477203" y="82868"/>
                    <a:pt x="477203" y="114300"/>
                  </a:cubicBezTo>
                  <a:cubicBezTo>
                    <a:pt x="477203" y="145733"/>
                    <a:pt x="383858" y="171450"/>
                    <a:pt x="267653" y="171450"/>
                  </a:cubicBezTo>
                  <a:cubicBezTo>
                    <a:pt x="151447" y="171450"/>
                    <a:pt x="58103" y="145733"/>
                    <a:pt x="58103" y="114300"/>
                  </a:cubicBezTo>
                  <a:cubicBezTo>
                    <a:pt x="58103" y="82868"/>
                    <a:pt x="151447" y="57150"/>
                    <a:pt x="267653" y="57150"/>
                  </a:cubicBezTo>
                  <a:close/>
                  <a:moveTo>
                    <a:pt x="324803" y="508635"/>
                  </a:moveTo>
                  <a:cubicBezTo>
                    <a:pt x="300990" y="499110"/>
                    <a:pt x="286703" y="487680"/>
                    <a:pt x="286703" y="476250"/>
                  </a:cubicBezTo>
                  <a:lnTo>
                    <a:pt x="286703" y="459105"/>
                  </a:lnTo>
                  <a:cubicBezTo>
                    <a:pt x="298133" y="464820"/>
                    <a:pt x="310515" y="469583"/>
                    <a:pt x="324803" y="473393"/>
                  </a:cubicBezTo>
                  <a:lnTo>
                    <a:pt x="324803" y="508635"/>
                  </a:lnTo>
                  <a:close/>
                  <a:moveTo>
                    <a:pt x="439103" y="241935"/>
                  </a:moveTo>
                  <a:lnTo>
                    <a:pt x="439103" y="207645"/>
                  </a:lnTo>
                  <a:cubicBezTo>
                    <a:pt x="452438" y="203835"/>
                    <a:pt x="465773" y="198120"/>
                    <a:pt x="477203" y="192405"/>
                  </a:cubicBezTo>
                  <a:lnTo>
                    <a:pt x="477203" y="209550"/>
                  </a:lnTo>
                  <a:cubicBezTo>
                    <a:pt x="477203" y="221933"/>
                    <a:pt x="462915" y="233363"/>
                    <a:pt x="439103" y="241935"/>
                  </a:cubicBezTo>
                  <a:close/>
                  <a:moveTo>
                    <a:pt x="362903" y="260033"/>
                  </a:moveTo>
                  <a:lnTo>
                    <a:pt x="362903" y="222885"/>
                  </a:lnTo>
                  <a:cubicBezTo>
                    <a:pt x="375285" y="220980"/>
                    <a:pt x="388620" y="219075"/>
                    <a:pt x="401003" y="217170"/>
                  </a:cubicBezTo>
                  <a:lnTo>
                    <a:pt x="401003" y="253365"/>
                  </a:lnTo>
                  <a:cubicBezTo>
                    <a:pt x="389573" y="256223"/>
                    <a:pt x="376238" y="258127"/>
                    <a:pt x="362903" y="260033"/>
                  </a:cubicBezTo>
                  <a:close/>
                  <a:moveTo>
                    <a:pt x="286703" y="266700"/>
                  </a:moveTo>
                  <a:lnTo>
                    <a:pt x="286703" y="228600"/>
                  </a:lnTo>
                  <a:cubicBezTo>
                    <a:pt x="298133" y="228600"/>
                    <a:pt x="311468" y="227648"/>
                    <a:pt x="324803" y="226695"/>
                  </a:cubicBezTo>
                  <a:lnTo>
                    <a:pt x="324803" y="264795"/>
                  </a:lnTo>
                  <a:cubicBezTo>
                    <a:pt x="312420" y="265748"/>
                    <a:pt x="300038" y="265748"/>
                    <a:pt x="286703" y="266700"/>
                  </a:cubicBezTo>
                  <a:close/>
                  <a:moveTo>
                    <a:pt x="210503" y="264795"/>
                  </a:moveTo>
                  <a:lnTo>
                    <a:pt x="210503" y="226695"/>
                  </a:lnTo>
                  <a:cubicBezTo>
                    <a:pt x="222885" y="227648"/>
                    <a:pt x="235267" y="228600"/>
                    <a:pt x="248603" y="228600"/>
                  </a:cubicBezTo>
                  <a:lnTo>
                    <a:pt x="248603" y="266700"/>
                  </a:lnTo>
                  <a:cubicBezTo>
                    <a:pt x="235267" y="265748"/>
                    <a:pt x="222885" y="265748"/>
                    <a:pt x="210503" y="264795"/>
                  </a:cubicBezTo>
                  <a:close/>
                  <a:moveTo>
                    <a:pt x="705803" y="381000"/>
                  </a:moveTo>
                  <a:cubicBezTo>
                    <a:pt x="705803" y="412433"/>
                    <a:pt x="612458" y="438150"/>
                    <a:pt x="496253" y="438150"/>
                  </a:cubicBezTo>
                  <a:cubicBezTo>
                    <a:pt x="380048" y="438150"/>
                    <a:pt x="286703" y="412433"/>
                    <a:pt x="286703" y="381000"/>
                  </a:cubicBezTo>
                  <a:cubicBezTo>
                    <a:pt x="286703" y="349568"/>
                    <a:pt x="380048" y="323850"/>
                    <a:pt x="496253" y="323850"/>
                  </a:cubicBezTo>
                  <a:cubicBezTo>
                    <a:pt x="612458" y="323850"/>
                    <a:pt x="705803" y="349568"/>
                    <a:pt x="705803" y="381000"/>
                  </a:cubicBezTo>
                  <a:close/>
                  <a:moveTo>
                    <a:pt x="762953" y="409575"/>
                  </a:moveTo>
                  <a:lnTo>
                    <a:pt x="762953" y="381000"/>
                  </a:lnTo>
                  <a:cubicBezTo>
                    <a:pt x="762953" y="336233"/>
                    <a:pt x="727710" y="303848"/>
                    <a:pt x="659130" y="285750"/>
                  </a:cubicBezTo>
                  <a:cubicBezTo>
                    <a:pt x="633413" y="279083"/>
                    <a:pt x="603885" y="273368"/>
                    <a:pt x="570548" y="270510"/>
                  </a:cubicBezTo>
                  <a:cubicBezTo>
                    <a:pt x="571500" y="266700"/>
                    <a:pt x="571500" y="261938"/>
                    <a:pt x="571500" y="257175"/>
                  </a:cubicBezTo>
                  <a:cubicBezTo>
                    <a:pt x="571500" y="230505"/>
                    <a:pt x="559118" y="207645"/>
                    <a:pt x="533400" y="190500"/>
                  </a:cubicBezTo>
                  <a:lnTo>
                    <a:pt x="533400" y="114300"/>
                  </a:lnTo>
                  <a:cubicBezTo>
                    <a:pt x="533400" y="69532"/>
                    <a:pt x="498158" y="37147"/>
                    <a:pt x="429578" y="19050"/>
                  </a:cubicBezTo>
                  <a:cubicBezTo>
                    <a:pt x="384810" y="6667"/>
                    <a:pt x="327660" y="0"/>
                    <a:pt x="266700" y="0"/>
                  </a:cubicBezTo>
                  <a:cubicBezTo>
                    <a:pt x="186690" y="0"/>
                    <a:pt x="0" y="11430"/>
                    <a:pt x="0" y="114300"/>
                  </a:cubicBezTo>
                  <a:lnTo>
                    <a:pt x="0" y="209550"/>
                  </a:lnTo>
                  <a:cubicBezTo>
                    <a:pt x="0" y="236220"/>
                    <a:pt x="12382" y="259080"/>
                    <a:pt x="38100" y="276225"/>
                  </a:cubicBezTo>
                  <a:lnTo>
                    <a:pt x="38100" y="294323"/>
                  </a:lnTo>
                  <a:cubicBezTo>
                    <a:pt x="15240" y="310515"/>
                    <a:pt x="0" y="332423"/>
                    <a:pt x="0" y="361950"/>
                  </a:cubicBezTo>
                  <a:lnTo>
                    <a:pt x="0" y="457200"/>
                  </a:lnTo>
                  <a:cubicBezTo>
                    <a:pt x="0" y="501967"/>
                    <a:pt x="35243" y="534353"/>
                    <a:pt x="103822" y="552450"/>
                  </a:cubicBezTo>
                  <a:cubicBezTo>
                    <a:pt x="148590" y="564833"/>
                    <a:pt x="205740" y="571500"/>
                    <a:pt x="266700" y="571500"/>
                  </a:cubicBezTo>
                  <a:cubicBezTo>
                    <a:pt x="266700" y="616268"/>
                    <a:pt x="301943" y="648653"/>
                    <a:pt x="370523" y="666750"/>
                  </a:cubicBezTo>
                  <a:cubicBezTo>
                    <a:pt x="415290" y="679133"/>
                    <a:pt x="472440" y="685800"/>
                    <a:pt x="533400" y="685800"/>
                  </a:cubicBezTo>
                  <a:cubicBezTo>
                    <a:pt x="613410" y="685800"/>
                    <a:pt x="800100" y="674370"/>
                    <a:pt x="800100" y="571500"/>
                  </a:cubicBezTo>
                  <a:lnTo>
                    <a:pt x="800100" y="476250"/>
                  </a:lnTo>
                  <a:cubicBezTo>
                    <a:pt x="801053" y="449580"/>
                    <a:pt x="788670" y="426720"/>
                    <a:pt x="762953" y="409575"/>
                  </a:cubicBezTo>
                  <a:close/>
                </a:path>
              </a:pathLst>
            </a:custGeom>
            <a:solidFill>
              <a:srgbClr val="FFC000"/>
            </a:solidFill>
            <a:ln w="9525" cap="flat">
              <a:noFill/>
              <a:prstDash val="solid"/>
              <a:miter/>
            </a:ln>
          </p:spPr>
          <p:txBody>
            <a:bodyPr rtlCol="0" anchor="ctr"/>
            <a:lstStyle/>
            <a:p>
              <a:endParaRPr lang="en-GB" dirty="0"/>
            </a:p>
          </p:txBody>
        </p:sp>
        <p:sp>
          <p:nvSpPr>
            <p:cNvPr id="33" name="Freeform: Shape 32" descr="Coins with solid fill">
              <a:extLst>
                <a:ext uri="{FF2B5EF4-FFF2-40B4-BE49-F238E27FC236}">
                  <a16:creationId xmlns:a16="http://schemas.microsoft.com/office/drawing/2014/main" id="{DE4D59EB-FD6E-ED2A-899D-0A6E1F315BF9}"/>
                </a:ext>
              </a:extLst>
            </p:cNvPr>
            <p:cNvSpPr>
              <a:spLocks noChangeAspect="1"/>
            </p:cNvSpPr>
            <p:nvPr/>
          </p:nvSpPr>
          <p:spPr>
            <a:xfrm>
              <a:off x="11102123" y="264526"/>
              <a:ext cx="395422" cy="107843"/>
            </a:xfrm>
            <a:custGeom>
              <a:avLst/>
              <a:gdLst>
                <a:gd name="connsiteX0" fmla="*/ 197711 w 395422"/>
                <a:gd name="connsiteY0" fmla="*/ 0 h 107843"/>
                <a:gd name="connsiteX1" fmla="*/ 395422 w 395422"/>
                <a:gd name="connsiteY1" fmla="*/ 53922 h 107843"/>
                <a:gd name="connsiteX2" fmla="*/ 197711 w 395422"/>
                <a:gd name="connsiteY2" fmla="*/ 107843 h 107843"/>
                <a:gd name="connsiteX3" fmla="*/ 0 w 395422"/>
                <a:gd name="connsiteY3" fmla="*/ 53922 h 107843"/>
                <a:gd name="connsiteX4" fmla="*/ 197711 w 395422"/>
                <a:gd name="connsiteY4" fmla="*/ 0 h 107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422" h="107843">
                  <a:moveTo>
                    <a:pt x="197711" y="0"/>
                  </a:moveTo>
                  <a:cubicBezTo>
                    <a:pt x="307351" y="0"/>
                    <a:pt x="395422" y="24265"/>
                    <a:pt x="395422" y="53922"/>
                  </a:cubicBezTo>
                  <a:cubicBezTo>
                    <a:pt x="395422" y="83579"/>
                    <a:pt x="307351" y="107843"/>
                    <a:pt x="197711" y="107843"/>
                  </a:cubicBezTo>
                  <a:cubicBezTo>
                    <a:pt x="88071" y="107843"/>
                    <a:pt x="0" y="83579"/>
                    <a:pt x="0" y="53922"/>
                  </a:cubicBezTo>
                  <a:cubicBezTo>
                    <a:pt x="0" y="24265"/>
                    <a:pt x="88071" y="0"/>
                    <a:pt x="197711"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32" name="Freeform: Shape 31" descr="Coins with solid fill">
              <a:extLst>
                <a:ext uri="{FF2B5EF4-FFF2-40B4-BE49-F238E27FC236}">
                  <a16:creationId xmlns:a16="http://schemas.microsoft.com/office/drawing/2014/main" id="{FFD3C1CC-C09C-8E31-A103-6C05FF43C7DA}"/>
                </a:ext>
              </a:extLst>
            </p:cNvPr>
            <p:cNvSpPr>
              <a:spLocks noChangeAspect="1"/>
            </p:cNvSpPr>
            <p:nvPr/>
          </p:nvSpPr>
          <p:spPr>
            <a:xfrm>
              <a:off x="11102123" y="392140"/>
              <a:ext cx="35948" cy="46732"/>
            </a:xfrm>
            <a:custGeom>
              <a:avLst/>
              <a:gdLst>
                <a:gd name="connsiteX0" fmla="*/ 0 w 35948"/>
                <a:gd name="connsiteY0" fmla="*/ 0 h 46732"/>
                <a:gd name="connsiteX1" fmla="*/ 35948 w 35948"/>
                <a:gd name="connsiteY1" fmla="*/ 13481 h 46732"/>
                <a:gd name="connsiteX2" fmla="*/ 35948 w 35948"/>
                <a:gd name="connsiteY2" fmla="*/ 46732 h 46732"/>
                <a:gd name="connsiteX3" fmla="*/ 0 w 35948"/>
                <a:gd name="connsiteY3" fmla="*/ 16176 h 46732"/>
                <a:gd name="connsiteX4" fmla="*/ 0 w 35948"/>
                <a:gd name="connsiteY4" fmla="*/ 0 h 4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 h="46732">
                  <a:moveTo>
                    <a:pt x="0" y="0"/>
                  </a:moveTo>
                  <a:cubicBezTo>
                    <a:pt x="10785" y="5392"/>
                    <a:pt x="22467" y="9886"/>
                    <a:pt x="35948" y="13481"/>
                  </a:cubicBezTo>
                  <a:lnTo>
                    <a:pt x="35948" y="46732"/>
                  </a:lnTo>
                  <a:cubicBezTo>
                    <a:pt x="13480" y="37745"/>
                    <a:pt x="0" y="26961"/>
                    <a:pt x="0" y="16176"/>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31" name="Freeform: Shape 30" descr="Coins with solid fill">
              <a:extLst>
                <a:ext uri="{FF2B5EF4-FFF2-40B4-BE49-F238E27FC236}">
                  <a16:creationId xmlns:a16="http://schemas.microsoft.com/office/drawing/2014/main" id="{4E8DD979-7098-7FBE-E829-E2B3DD619B4E}"/>
                </a:ext>
              </a:extLst>
            </p:cNvPr>
            <p:cNvSpPr>
              <a:spLocks noChangeAspect="1"/>
            </p:cNvSpPr>
            <p:nvPr/>
          </p:nvSpPr>
          <p:spPr>
            <a:xfrm>
              <a:off x="11461599" y="392140"/>
              <a:ext cx="35947" cy="46732"/>
            </a:xfrm>
            <a:custGeom>
              <a:avLst/>
              <a:gdLst>
                <a:gd name="connsiteX0" fmla="*/ 35947 w 35947"/>
                <a:gd name="connsiteY0" fmla="*/ 0 h 46732"/>
                <a:gd name="connsiteX1" fmla="*/ 35947 w 35947"/>
                <a:gd name="connsiteY1" fmla="*/ 16176 h 46732"/>
                <a:gd name="connsiteX2" fmla="*/ 0 w 35947"/>
                <a:gd name="connsiteY2" fmla="*/ 46732 h 46732"/>
                <a:gd name="connsiteX3" fmla="*/ 0 w 35947"/>
                <a:gd name="connsiteY3" fmla="*/ 14379 h 46732"/>
                <a:gd name="connsiteX4" fmla="*/ 35947 w 35947"/>
                <a:gd name="connsiteY4" fmla="*/ 0 h 4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46732">
                  <a:moveTo>
                    <a:pt x="35947" y="0"/>
                  </a:moveTo>
                  <a:lnTo>
                    <a:pt x="35947" y="16176"/>
                  </a:lnTo>
                  <a:cubicBezTo>
                    <a:pt x="35947" y="27860"/>
                    <a:pt x="22466" y="38644"/>
                    <a:pt x="0" y="46732"/>
                  </a:cubicBezTo>
                  <a:lnTo>
                    <a:pt x="0" y="14379"/>
                  </a:lnTo>
                  <a:cubicBezTo>
                    <a:pt x="12581" y="10784"/>
                    <a:pt x="25163" y="5392"/>
                    <a:pt x="35947"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30" name="Freeform: Shape 29" descr="Coins with solid fill">
              <a:extLst>
                <a:ext uri="{FF2B5EF4-FFF2-40B4-BE49-F238E27FC236}">
                  <a16:creationId xmlns:a16="http://schemas.microsoft.com/office/drawing/2014/main" id="{283CC8ED-712B-7334-3276-9736A52C35A5}"/>
                </a:ext>
              </a:extLst>
            </p:cNvPr>
            <p:cNvSpPr>
              <a:spLocks noChangeAspect="1"/>
            </p:cNvSpPr>
            <p:nvPr/>
          </p:nvSpPr>
          <p:spPr>
            <a:xfrm>
              <a:off x="11174018" y="415506"/>
              <a:ext cx="35948" cy="41339"/>
            </a:xfrm>
            <a:custGeom>
              <a:avLst/>
              <a:gdLst>
                <a:gd name="connsiteX0" fmla="*/ 0 w 35948"/>
                <a:gd name="connsiteY0" fmla="*/ 0 h 41339"/>
                <a:gd name="connsiteX1" fmla="*/ 35948 w 35948"/>
                <a:gd name="connsiteY1" fmla="*/ 5392 h 41339"/>
                <a:gd name="connsiteX2" fmla="*/ 35948 w 35948"/>
                <a:gd name="connsiteY2" fmla="*/ 41339 h 41339"/>
                <a:gd name="connsiteX3" fmla="*/ 0 w 35948"/>
                <a:gd name="connsiteY3" fmla="*/ 35049 h 41339"/>
                <a:gd name="connsiteX4" fmla="*/ 0 w 35948"/>
                <a:gd name="connsiteY4" fmla="*/ 0 h 41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 h="41339">
                  <a:moveTo>
                    <a:pt x="0" y="0"/>
                  </a:moveTo>
                  <a:cubicBezTo>
                    <a:pt x="11683" y="1797"/>
                    <a:pt x="23366" y="3595"/>
                    <a:pt x="35948" y="5392"/>
                  </a:cubicBezTo>
                  <a:lnTo>
                    <a:pt x="35948" y="41339"/>
                  </a:lnTo>
                  <a:cubicBezTo>
                    <a:pt x="23366" y="39542"/>
                    <a:pt x="10784" y="37745"/>
                    <a:pt x="0" y="35049"/>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29" name="Freeform: Shape 28" descr="Coins with solid fill">
              <a:extLst>
                <a:ext uri="{FF2B5EF4-FFF2-40B4-BE49-F238E27FC236}">
                  <a16:creationId xmlns:a16="http://schemas.microsoft.com/office/drawing/2014/main" id="{53341642-94FA-1892-B6F1-840B0D4508AD}"/>
                </a:ext>
              </a:extLst>
            </p:cNvPr>
            <p:cNvSpPr>
              <a:spLocks noChangeAspect="1"/>
            </p:cNvSpPr>
            <p:nvPr/>
          </p:nvSpPr>
          <p:spPr>
            <a:xfrm>
              <a:off x="11389704" y="415506"/>
              <a:ext cx="35947" cy="40441"/>
            </a:xfrm>
            <a:custGeom>
              <a:avLst/>
              <a:gdLst>
                <a:gd name="connsiteX0" fmla="*/ 35947 w 35947"/>
                <a:gd name="connsiteY0" fmla="*/ 0 h 40441"/>
                <a:gd name="connsiteX1" fmla="*/ 35947 w 35947"/>
                <a:gd name="connsiteY1" fmla="*/ 34150 h 40441"/>
                <a:gd name="connsiteX2" fmla="*/ 0 w 35947"/>
                <a:gd name="connsiteY2" fmla="*/ 40441 h 40441"/>
                <a:gd name="connsiteX3" fmla="*/ 0 w 35947"/>
                <a:gd name="connsiteY3" fmla="*/ 5392 h 40441"/>
                <a:gd name="connsiteX4" fmla="*/ 35947 w 35947"/>
                <a:gd name="connsiteY4" fmla="*/ 0 h 40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40441">
                  <a:moveTo>
                    <a:pt x="35947" y="0"/>
                  </a:moveTo>
                  <a:lnTo>
                    <a:pt x="35947" y="34150"/>
                  </a:lnTo>
                  <a:cubicBezTo>
                    <a:pt x="25163" y="36846"/>
                    <a:pt x="12581" y="38643"/>
                    <a:pt x="0" y="40441"/>
                  </a:cubicBezTo>
                  <a:lnTo>
                    <a:pt x="0" y="5392"/>
                  </a:lnTo>
                  <a:cubicBezTo>
                    <a:pt x="11682" y="3595"/>
                    <a:pt x="24264" y="1797"/>
                    <a:pt x="35947"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28" name="Freeform: Shape 27" descr="Coins with solid fill">
              <a:extLst>
                <a:ext uri="{FF2B5EF4-FFF2-40B4-BE49-F238E27FC236}">
                  <a16:creationId xmlns:a16="http://schemas.microsoft.com/office/drawing/2014/main" id="{F755EEE1-D4BA-E688-DB0C-229E922EF1A1}"/>
                </a:ext>
              </a:extLst>
            </p:cNvPr>
            <p:cNvSpPr>
              <a:spLocks noChangeAspect="1"/>
            </p:cNvSpPr>
            <p:nvPr/>
          </p:nvSpPr>
          <p:spPr>
            <a:xfrm>
              <a:off x="11245914" y="424493"/>
              <a:ext cx="35947" cy="37745"/>
            </a:xfrm>
            <a:custGeom>
              <a:avLst/>
              <a:gdLst>
                <a:gd name="connsiteX0" fmla="*/ 0 w 35947"/>
                <a:gd name="connsiteY0" fmla="*/ 0 h 37745"/>
                <a:gd name="connsiteX1" fmla="*/ 35947 w 35947"/>
                <a:gd name="connsiteY1" fmla="*/ 1797 h 37745"/>
                <a:gd name="connsiteX2" fmla="*/ 35947 w 35947"/>
                <a:gd name="connsiteY2" fmla="*/ 37745 h 37745"/>
                <a:gd name="connsiteX3" fmla="*/ 0 w 35947"/>
                <a:gd name="connsiteY3" fmla="*/ 35947 h 37745"/>
                <a:gd name="connsiteX4" fmla="*/ 0 w 35947"/>
                <a:gd name="connsiteY4" fmla="*/ 0 h 3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37745">
                  <a:moveTo>
                    <a:pt x="0" y="0"/>
                  </a:moveTo>
                  <a:cubicBezTo>
                    <a:pt x="11682" y="899"/>
                    <a:pt x="23365" y="1797"/>
                    <a:pt x="35947" y="1797"/>
                  </a:cubicBezTo>
                  <a:lnTo>
                    <a:pt x="35947" y="37745"/>
                  </a:lnTo>
                  <a:cubicBezTo>
                    <a:pt x="23365" y="36846"/>
                    <a:pt x="11682" y="36846"/>
                    <a:pt x="0" y="35947"/>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27" name="Freeform: Shape 26" descr="Coins with solid fill">
              <a:extLst>
                <a:ext uri="{FF2B5EF4-FFF2-40B4-BE49-F238E27FC236}">
                  <a16:creationId xmlns:a16="http://schemas.microsoft.com/office/drawing/2014/main" id="{03B6753E-8C20-D507-919F-4FDF64007ED5}"/>
                </a:ext>
              </a:extLst>
            </p:cNvPr>
            <p:cNvSpPr>
              <a:spLocks noChangeAspect="1"/>
            </p:cNvSpPr>
            <p:nvPr/>
          </p:nvSpPr>
          <p:spPr>
            <a:xfrm>
              <a:off x="11317809" y="424493"/>
              <a:ext cx="35947" cy="37745"/>
            </a:xfrm>
            <a:custGeom>
              <a:avLst/>
              <a:gdLst>
                <a:gd name="connsiteX0" fmla="*/ 35947 w 35947"/>
                <a:gd name="connsiteY0" fmla="*/ 0 h 37745"/>
                <a:gd name="connsiteX1" fmla="*/ 35947 w 35947"/>
                <a:gd name="connsiteY1" fmla="*/ 35947 h 37745"/>
                <a:gd name="connsiteX2" fmla="*/ 0 w 35947"/>
                <a:gd name="connsiteY2" fmla="*/ 37745 h 37745"/>
                <a:gd name="connsiteX3" fmla="*/ 0 w 35947"/>
                <a:gd name="connsiteY3" fmla="*/ 1797 h 37745"/>
                <a:gd name="connsiteX4" fmla="*/ 35947 w 35947"/>
                <a:gd name="connsiteY4" fmla="*/ 0 h 3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37745">
                  <a:moveTo>
                    <a:pt x="35947" y="0"/>
                  </a:moveTo>
                  <a:lnTo>
                    <a:pt x="35947" y="35947"/>
                  </a:lnTo>
                  <a:cubicBezTo>
                    <a:pt x="24264" y="36846"/>
                    <a:pt x="12581" y="36846"/>
                    <a:pt x="0" y="37745"/>
                  </a:cubicBezTo>
                  <a:lnTo>
                    <a:pt x="0" y="1797"/>
                  </a:lnTo>
                  <a:cubicBezTo>
                    <a:pt x="10784" y="1797"/>
                    <a:pt x="23366" y="899"/>
                    <a:pt x="35947"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26" name="Freeform: Shape 25" descr="Coins with solid fill">
              <a:extLst>
                <a:ext uri="{FF2B5EF4-FFF2-40B4-BE49-F238E27FC236}">
                  <a16:creationId xmlns:a16="http://schemas.microsoft.com/office/drawing/2014/main" id="{161193B4-98C6-35CF-F61D-6E8D2232AFE8}"/>
                </a:ext>
              </a:extLst>
            </p:cNvPr>
            <p:cNvSpPr>
              <a:spLocks noChangeAspect="1"/>
            </p:cNvSpPr>
            <p:nvPr/>
          </p:nvSpPr>
          <p:spPr>
            <a:xfrm>
              <a:off x="11317808" y="516159"/>
              <a:ext cx="395422" cy="107842"/>
            </a:xfrm>
            <a:custGeom>
              <a:avLst/>
              <a:gdLst>
                <a:gd name="connsiteX0" fmla="*/ 197711 w 395422"/>
                <a:gd name="connsiteY0" fmla="*/ 0 h 107842"/>
                <a:gd name="connsiteX1" fmla="*/ 395422 w 395422"/>
                <a:gd name="connsiteY1" fmla="*/ 53921 h 107842"/>
                <a:gd name="connsiteX2" fmla="*/ 197711 w 395422"/>
                <a:gd name="connsiteY2" fmla="*/ 107842 h 107842"/>
                <a:gd name="connsiteX3" fmla="*/ 0 w 395422"/>
                <a:gd name="connsiteY3" fmla="*/ 53921 h 107842"/>
                <a:gd name="connsiteX4" fmla="*/ 197711 w 395422"/>
                <a:gd name="connsiteY4" fmla="*/ 0 h 107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422" h="107842">
                  <a:moveTo>
                    <a:pt x="197711" y="0"/>
                  </a:moveTo>
                  <a:cubicBezTo>
                    <a:pt x="307350" y="0"/>
                    <a:pt x="395422" y="24265"/>
                    <a:pt x="395422" y="53921"/>
                  </a:cubicBezTo>
                  <a:cubicBezTo>
                    <a:pt x="395422" y="83578"/>
                    <a:pt x="307350" y="107842"/>
                    <a:pt x="197711" y="107842"/>
                  </a:cubicBezTo>
                  <a:cubicBezTo>
                    <a:pt x="88071" y="107842"/>
                    <a:pt x="0" y="83578"/>
                    <a:pt x="0" y="53921"/>
                  </a:cubicBezTo>
                  <a:cubicBezTo>
                    <a:pt x="0" y="24265"/>
                    <a:pt x="88071" y="0"/>
                    <a:pt x="197711"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25" name="Freeform: Shape 24" descr="Coins with solid fill">
              <a:extLst>
                <a:ext uri="{FF2B5EF4-FFF2-40B4-BE49-F238E27FC236}">
                  <a16:creationId xmlns:a16="http://schemas.microsoft.com/office/drawing/2014/main" id="{24BC8EE0-49FC-822D-5B58-F858E1917D39}"/>
                </a:ext>
              </a:extLst>
            </p:cNvPr>
            <p:cNvSpPr>
              <a:spLocks noChangeAspect="1"/>
            </p:cNvSpPr>
            <p:nvPr/>
          </p:nvSpPr>
          <p:spPr>
            <a:xfrm>
              <a:off x="11138072" y="526943"/>
              <a:ext cx="35947" cy="46732"/>
            </a:xfrm>
            <a:custGeom>
              <a:avLst/>
              <a:gdLst>
                <a:gd name="connsiteX0" fmla="*/ 0 w 35947"/>
                <a:gd name="connsiteY0" fmla="*/ 0 h 46732"/>
                <a:gd name="connsiteX1" fmla="*/ 35947 w 35947"/>
                <a:gd name="connsiteY1" fmla="*/ 13481 h 46732"/>
                <a:gd name="connsiteX2" fmla="*/ 35947 w 35947"/>
                <a:gd name="connsiteY2" fmla="*/ 46732 h 46732"/>
                <a:gd name="connsiteX3" fmla="*/ 0 w 35947"/>
                <a:gd name="connsiteY3" fmla="*/ 16176 h 46732"/>
                <a:gd name="connsiteX4" fmla="*/ 0 w 35947"/>
                <a:gd name="connsiteY4" fmla="*/ 0 h 4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46732">
                  <a:moveTo>
                    <a:pt x="0" y="0"/>
                  </a:moveTo>
                  <a:cubicBezTo>
                    <a:pt x="10784" y="5392"/>
                    <a:pt x="22466" y="9886"/>
                    <a:pt x="35947" y="13481"/>
                  </a:cubicBezTo>
                  <a:lnTo>
                    <a:pt x="35947" y="46732"/>
                  </a:lnTo>
                  <a:cubicBezTo>
                    <a:pt x="13480" y="38644"/>
                    <a:pt x="0" y="27860"/>
                    <a:pt x="0" y="16176"/>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24" name="Freeform: Shape 23" descr="Coins with solid fill">
              <a:extLst>
                <a:ext uri="{FF2B5EF4-FFF2-40B4-BE49-F238E27FC236}">
                  <a16:creationId xmlns:a16="http://schemas.microsoft.com/office/drawing/2014/main" id="{2427C946-9424-890F-BBF1-7D3B2C753202}"/>
                </a:ext>
              </a:extLst>
            </p:cNvPr>
            <p:cNvSpPr>
              <a:spLocks noChangeAspect="1"/>
            </p:cNvSpPr>
            <p:nvPr/>
          </p:nvSpPr>
          <p:spPr>
            <a:xfrm>
              <a:off x="11209967" y="550309"/>
              <a:ext cx="35947" cy="41340"/>
            </a:xfrm>
            <a:custGeom>
              <a:avLst/>
              <a:gdLst>
                <a:gd name="connsiteX0" fmla="*/ 0 w 35947"/>
                <a:gd name="connsiteY0" fmla="*/ 0 h 41340"/>
                <a:gd name="connsiteX1" fmla="*/ 35947 w 35947"/>
                <a:gd name="connsiteY1" fmla="*/ 5392 h 41340"/>
                <a:gd name="connsiteX2" fmla="*/ 35947 w 35947"/>
                <a:gd name="connsiteY2" fmla="*/ 41340 h 41340"/>
                <a:gd name="connsiteX3" fmla="*/ 0 w 35947"/>
                <a:gd name="connsiteY3" fmla="*/ 35049 h 41340"/>
                <a:gd name="connsiteX4" fmla="*/ 0 w 35947"/>
                <a:gd name="connsiteY4" fmla="*/ 0 h 4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41340">
                  <a:moveTo>
                    <a:pt x="0" y="0"/>
                  </a:moveTo>
                  <a:cubicBezTo>
                    <a:pt x="11682" y="1797"/>
                    <a:pt x="23365" y="4494"/>
                    <a:pt x="35947" y="5392"/>
                  </a:cubicBezTo>
                  <a:lnTo>
                    <a:pt x="35947" y="41340"/>
                  </a:lnTo>
                  <a:cubicBezTo>
                    <a:pt x="23365" y="39542"/>
                    <a:pt x="10784" y="37745"/>
                    <a:pt x="0" y="35049"/>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23" name="Freeform: Shape 22" descr="Coins with solid fill">
              <a:extLst>
                <a:ext uri="{FF2B5EF4-FFF2-40B4-BE49-F238E27FC236}">
                  <a16:creationId xmlns:a16="http://schemas.microsoft.com/office/drawing/2014/main" id="{C9DC6EFC-BE1D-62A9-AF09-3ED44953E1E9}"/>
                </a:ext>
              </a:extLst>
            </p:cNvPr>
            <p:cNvSpPr>
              <a:spLocks noChangeAspect="1"/>
            </p:cNvSpPr>
            <p:nvPr/>
          </p:nvSpPr>
          <p:spPr>
            <a:xfrm>
              <a:off x="11102123" y="625799"/>
              <a:ext cx="35948" cy="46731"/>
            </a:xfrm>
            <a:custGeom>
              <a:avLst/>
              <a:gdLst>
                <a:gd name="connsiteX0" fmla="*/ 0 w 35948"/>
                <a:gd name="connsiteY0" fmla="*/ 0 h 46731"/>
                <a:gd name="connsiteX1" fmla="*/ 35948 w 35948"/>
                <a:gd name="connsiteY1" fmla="*/ 13480 h 46731"/>
                <a:gd name="connsiteX2" fmla="*/ 35948 w 35948"/>
                <a:gd name="connsiteY2" fmla="*/ 46731 h 46731"/>
                <a:gd name="connsiteX3" fmla="*/ 0 w 35948"/>
                <a:gd name="connsiteY3" fmla="*/ 16176 h 46731"/>
                <a:gd name="connsiteX4" fmla="*/ 0 w 35948"/>
                <a:gd name="connsiteY4" fmla="*/ 0 h 4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 h="46731">
                  <a:moveTo>
                    <a:pt x="0" y="0"/>
                  </a:moveTo>
                  <a:cubicBezTo>
                    <a:pt x="10785" y="5392"/>
                    <a:pt x="22467" y="9886"/>
                    <a:pt x="35948" y="13480"/>
                  </a:cubicBezTo>
                  <a:lnTo>
                    <a:pt x="35948" y="46731"/>
                  </a:lnTo>
                  <a:cubicBezTo>
                    <a:pt x="13480" y="37745"/>
                    <a:pt x="0" y="26960"/>
                    <a:pt x="0" y="16176"/>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22" name="Freeform: Shape 21" descr="Coins with solid fill">
              <a:extLst>
                <a:ext uri="{FF2B5EF4-FFF2-40B4-BE49-F238E27FC236}">
                  <a16:creationId xmlns:a16="http://schemas.microsoft.com/office/drawing/2014/main" id="{5C5C8F7D-DB0F-61DF-AB63-F2A475711772}"/>
                </a:ext>
              </a:extLst>
            </p:cNvPr>
            <p:cNvSpPr>
              <a:spLocks noChangeAspect="1"/>
            </p:cNvSpPr>
            <p:nvPr/>
          </p:nvSpPr>
          <p:spPr>
            <a:xfrm>
              <a:off x="11317809" y="643772"/>
              <a:ext cx="35947" cy="46732"/>
            </a:xfrm>
            <a:custGeom>
              <a:avLst/>
              <a:gdLst>
                <a:gd name="connsiteX0" fmla="*/ 0 w 35947"/>
                <a:gd name="connsiteY0" fmla="*/ 0 h 46732"/>
                <a:gd name="connsiteX1" fmla="*/ 35947 w 35947"/>
                <a:gd name="connsiteY1" fmla="*/ 13481 h 46732"/>
                <a:gd name="connsiteX2" fmla="*/ 35947 w 35947"/>
                <a:gd name="connsiteY2" fmla="*/ 46732 h 46732"/>
                <a:gd name="connsiteX3" fmla="*/ 0 w 35947"/>
                <a:gd name="connsiteY3" fmla="*/ 16177 h 46732"/>
                <a:gd name="connsiteX4" fmla="*/ 0 w 35947"/>
                <a:gd name="connsiteY4" fmla="*/ 0 h 4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46732">
                  <a:moveTo>
                    <a:pt x="0" y="0"/>
                  </a:moveTo>
                  <a:cubicBezTo>
                    <a:pt x="10784" y="5393"/>
                    <a:pt x="22466" y="9886"/>
                    <a:pt x="35947" y="13481"/>
                  </a:cubicBezTo>
                  <a:lnTo>
                    <a:pt x="35947" y="46732"/>
                  </a:lnTo>
                  <a:cubicBezTo>
                    <a:pt x="13480" y="37745"/>
                    <a:pt x="0" y="26961"/>
                    <a:pt x="0" y="16177"/>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21" name="Freeform: Shape 20" descr="Coins with solid fill">
              <a:extLst>
                <a:ext uri="{FF2B5EF4-FFF2-40B4-BE49-F238E27FC236}">
                  <a16:creationId xmlns:a16="http://schemas.microsoft.com/office/drawing/2014/main" id="{89BFB828-46AF-E79B-F504-444F6F8A08CD}"/>
                </a:ext>
              </a:extLst>
            </p:cNvPr>
            <p:cNvSpPr>
              <a:spLocks noChangeAspect="1"/>
            </p:cNvSpPr>
            <p:nvPr/>
          </p:nvSpPr>
          <p:spPr>
            <a:xfrm>
              <a:off x="11677282" y="643772"/>
              <a:ext cx="35948" cy="46732"/>
            </a:xfrm>
            <a:custGeom>
              <a:avLst/>
              <a:gdLst>
                <a:gd name="connsiteX0" fmla="*/ 35948 w 35948"/>
                <a:gd name="connsiteY0" fmla="*/ 0 h 46732"/>
                <a:gd name="connsiteX1" fmla="*/ 35948 w 35948"/>
                <a:gd name="connsiteY1" fmla="*/ 16177 h 46732"/>
                <a:gd name="connsiteX2" fmla="*/ 0 w 35948"/>
                <a:gd name="connsiteY2" fmla="*/ 46732 h 46732"/>
                <a:gd name="connsiteX3" fmla="*/ 0 w 35948"/>
                <a:gd name="connsiteY3" fmla="*/ 14379 h 46732"/>
                <a:gd name="connsiteX4" fmla="*/ 35948 w 35948"/>
                <a:gd name="connsiteY4" fmla="*/ 0 h 4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 h="46732">
                  <a:moveTo>
                    <a:pt x="35948" y="0"/>
                  </a:moveTo>
                  <a:lnTo>
                    <a:pt x="35948" y="16177"/>
                  </a:lnTo>
                  <a:cubicBezTo>
                    <a:pt x="35948" y="27860"/>
                    <a:pt x="22467" y="38644"/>
                    <a:pt x="0" y="46732"/>
                  </a:cubicBezTo>
                  <a:lnTo>
                    <a:pt x="0" y="14379"/>
                  </a:lnTo>
                  <a:cubicBezTo>
                    <a:pt x="12582" y="10785"/>
                    <a:pt x="25163" y="5393"/>
                    <a:pt x="35948"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20" name="Freeform: Shape 19" descr="Coins with solid fill">
              <a:extLst>
                <a:ext uri="{FF2B5EF4-FFF2-40B4-BE49-F238E27FC236}">
                  <a16:creationId xmlns:a16="http://schemas.microsoft.com/office/drawing/2014/main" id="{C5C28A83-E277-45ED-2695-DBDECF324F84}"/>
                </a:ext>
              </a:extLst>
            </p:cNvPr>
            <p:cNvSpPr>
              <a:spLocks noChangeAspect="1"/>
            </p:cNvSpPr>
            <p:nvPr/>
          </p:nvSpPr>
          <p:spPr>
            <a:xfrm>
              <a:off x="11174018" y="648266"/>
              <a:ext cx="35948" cy="41340"/>
            </a:xfrm>
            <a:custGeom>
              <a:avLst/>
              <a:gdLst>
                <a:gd name="connsiteX0" fmla="*/ 0 w 35948"/>
                <a:gd name="connsiteY0" fmla="*/ 0 h 41340"/>
                <a:gd name="connsiteX1" fmla="*/ 35948 w 35948"/>
                <a:gd name="connsiteY1" fmla="*/ 5392 h 41340"/>
                <a:gd name="connsiteX2" fmla="*/ 35948 w 35948"/>
                <a:gd name="connsiteY2" fmla="*/ 41340 h 41340"/>
                <a:gd name="connsiteX3" fmla="*/ 0 w 35948"/>
                <a:gd name="connsiteY3" fmla="*/ 35049 h 41340"/>
                <a:gd name="connsiteX4" fmla="*/ 0 w 35948"/>
                <a:gd name="connsiteY4" fmla="*/ 0 h 4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 h="41340">
                  <a:moveTo>
                    <a:pt x="0" y="0"/>
                  </a:moveTo>
                  <a:cubicBezTo>
                    <a:pt x="11683" y="1798"/>
                    <a:pt x="23366" y="4493"/>
                    <a:pt x="35948" y="5392"/>
                  </a:cubicBezTo>
                  <a:lnTo>
                    <a:pt x="35948" y="41340"/>
                  </a:lnTo>
                  <a:cubicBezTo>
                    <a:pt x="23366" y="39543"/>
                    <a:pt x="10784" y="37745"/>
                    <a:pt x="0" y="35049"/>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19" name="Freeform: Shape 18" descr="Coins with solid fill">
              <a:extLst>
                <a:ext uri="{FF2B5EF4-FFF2-40B4-BE49-F238E27FC236}">
                  <a16:creationId xmlns:a16="http://schemas.microsoft.com/office/drawing/2014/main" id="{1B964D97-DF56-F08F-529E-8889180E64DF}"/>
                </a:ext>
              </a:extLst>
            </p:cNvPr>
            <p:cNvSpPr>
              <a:spLocks noChangeAspect="1"/>
            </p:cNvSpPr>
            <p:nvPr/>
          </p:nvSpPr>
          <p:spPr>
            <a:xfrm>
              <a:off x="11245914" y="658151"/>
              <a:ext cx="26961" cy="36847"/>
            </a:xfrm>
            <a:custGeom>
              <a:avLst/>
              <a:gdLst>
                <a:gd name="connsiteX0" fmla="*/ 0 w 26961"/>
                <a:gd name="connsiteY0" fmla="*/ 0 h 36847"/>
                <a:gd name="connsiteX1" fmla="*/ 17974 w 26961"/>
                <a:gd name="connsiteY1" fmla="*/ 900 h 36847"/>
                <a:gd name="connsiteX2" fmla="*/ 17974 w 26961"/>
                <a:gd name="connsiteY2" fmla="*/ 1798 h 36847"/>
                <a:gd name="connsiteX3" fmla="*/ 26961 w 26961"/>
                <a:gd name="connsiteY3" fmla="*/ 36847 h 36847"/>
                <a:gd name="connsiteX4" fmla="*/ 0 w 26961"/>
                <a:gd name="connsiteY4" fmla="*/ 35049 h 36847"/>
                <a:gd name="connsiteX5" fmla="*/ 0 w 26961"/>
                <a:gd name="connsiteY5" fmla="*/ 0 h 3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61" h="36847">
                  <a:moveTo>
                    <a:pt x="0" y="0"/>
                  </a:moveTo>
                  <a:cubicBezTo>
                    <a:pt x="6290" y="0"/>
                    <a:pt x="11682" y="900"/>
                    <a:pt x="17974" y="900"/>
                  </a:cubicBezTo>
                  <a:lnTo>
                    <a:pt x="17974" y="1798"/>
                  </a:lnTo>
                  <a:cubicBezTo>
                    <a:pt x="17974" y="14379"/>
                    <a:pt x="20669" y="26961"/>
                    <a:pt x="26961" y="36847"/>
                  </a:cubicBezTo>
                  <a:cubicBezTo>
                    <a:pt x="17974" y="36847"/>
                    <a:pt x="8987" y="35948"/>
                    <a:pt x="0" y="35049"/>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18" name="Freeform: Shape 17" descr="Coins with solid fill">
              <a:extLst>
                <a:ext uri="{FF2B5EF4-FFF2-40B4-BE49-F238E27FC236}">
                  <a16:creationId xmlns:a16="http://schemas.microsoft.com/office/drawing/2014/main" id="{59EC4581-C5D6-85B5-0970-11BD1EA6ED69}"/>
                </a:ext>
              </a:extLst>
            </p:cNvPr>
            <p:cNvSpPr>
              <a:spLocks noChangeAspect="1"/>
            </p:cNvSpPr>
            <p:nvPr/>
          </p:nvSpPr>
          <p:spPr>
            <a:xfrm>
              <a:off x="11389704" y="666240"/>
              <a:ext cx="35947" cy="41340"/>
            </a:xfrm>
            <a:custGeom>
              <a:avLst/>
              <a:gdLst>
                <a:gd name="connsiteX0" fmla="*/ 0 w 35947"/>
                <a:gd name="connsiteY0" fmla="*/ 0 h 41340"/>
                <a:gd name="connsiteX1" fmla="*/ 35947 w 35947"/>
                <a:gd name="connsiteY1" fmla="*/ 5392 h 41340"/>
                <a:gd name="connsiteX2" fmla="*/ 35947 w 35947"/>
                <a:gd name="connsiteY2" fmla="*/ 41340 h 41340"/>
                <a:gd name="connsiteX3" fmla="*/ 0 w 35947"/>
                <a:gd name="connsiteY3" fmla="*/ 35048 h 41340"/>
                <a:gd name="connsiteX4" fmla="*/ 0 w 35947"/>
                <a:gd name="connsiteY4" fmla="*/ 0 h 4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41340">
                  <a:moveTo>
                    <a:pt x="0" y="0"/>
                  </a:moveTo>
                  <a:cubicBezTo>
                    <a:pt x="11682" y="1797"/>
                    <a:pt x="23365" y="4493"/>
                    <a:pt x="35947" y="5392"/>
                  </a:cubicBezTo>
                  <a:lnTo>
                    <a:pt x="35947" y="41340"/>
                  </a:lnTo>
                  <a:cubicBezTo>
                    <a:pt x="23365" y="39542"/>
                    <a:pt x="10784" y="37745"/>
                    <a:pt x="0" y="35048"/>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17" name="Freeform: Shape 16" descr="Coins with solid fill">
              <a:extLst>
                <a:ext uri="{FF2B5EF4-FFF2-40B4-BE49-F238E27FC236}">
                  <a16:creationId xmlns:a16="http://schemas.microsoft.com/office/drawing/2014/main" id="{B20648B9-E0EE-2FF3-EB38-02583A3D7652}"/>
                </a:ext>
              </a:extLst>
            </p:cNvPr>
            <p:cNvSpPr>
              <a:spLocks noChangeAspect="1"/>
            </p:cNvSpPr>
            <p:nvPr/>
          </p:nvSpPr>
          <p:spPr>
            <a:xfrm>
              <a:off x="11605387" y="667138"/>
              <a:ext cx="35948" cy="40442"/>
            </a:xfrm>
            <a:custGeom>
              <a:avLst/>
              <a:gdLst>
                <a:gd name="connsiteX0" fmla="*/ 35948 w 35948"/>
                <a:gd name="connsiteY0" fmla="*/ 0 h 40442"/>
                <a:gd name="connsiteX1" fmla="*/ 35948 w 35948"/>
                <a:gd name="connsiteY1" fmla="*/ 34150 h 40442"/>
                <a:gd name="connsiteX2" fmla="*/ 0 w 35948"/>
                <a:gd name="connsiteY2" fmla="*/ 40442 h 40442"/>
                <a:gd name="connsiteX3" fmla="*/ 0 w 35948"/>
                <a:gd name="connsiteY3" fmla="*/ 5392 h 40442"/>
                <a:gd name="connsiteX4" fmla="*/ 35948 w 35948"/>
                <a:gd name="connsiteY4" fmla="*/ 0 h 40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 h="40442">
                  <a:moveTo>
                    <a:pt x="35948" y="0"/>
                  </a:moveTo>
                  <a:lnTo>
                    <a:pt x="35948" y="34150"/>
                  </a:lnTo>
                  <a:cubicBezTo>
                    <a:pt x="25163" y="36847"/>
                    <a:pt x="12582" y="38644"/>
                    <a:pt x="0" y="40442"/>
                  </a:cubicBezTo>
                  <a:lnTo>
                    <a:pt x="0" y="5392"/>
                  </a:lnTo>
                  <a:cubicBezTo>
                    <a:pt x="11683" y="3595"/>
                    <a:pt x="24264" y="1798"/>
                    <a:pt x="35948"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16" name="Freeform: Shape 15" descr="Coins with solid fill">
              <a:extLst>
                <a:ext uri="{FF2B5EF4-FFF2-40B4-BE49-F238E27FC236}">
                  <a16:creationId xmlns:a16="http://schemas.microsoft.com/office/drawing/2014/main" id="{56251E47-1142-272B-928C-63CE9E5C4F21}"/>
                </a:ext>
              </a:extLst>
            </p:cNvPr>
            <p:cNvSpPr>
              <a:spLocks noChangeAspect="1"/>
            </p:cNvSpPr>
            <p:nvPr/>
          </p:nvSpPr>
          <p:spPr>
            <a:xfrm>
              <a:off x="11461599" y="676125"/>
              <a:ext cx="35947" cy="37745"/>
            </a:xfrm>
            <a:custGeom>
              <a:avLst/>
              <a:gdLst>
                <a:gd name="connsiteX0" fmla="*/ 0 w 35947"/>
                <a:gd name="connsiteY0" fmla="*/ 0 h 37745"/>
                <a:gd name="connsiteX1" fmla="*/ 35947 w 35947"/>
                <a:gd name="connsiteY1" fmla="*/ 1798 h 37745"/>
                <a:gd name="connsiteX2" fmla="*/ 35947 w 35947"/>
                <a:gd name="connsiteY2" fmla="*/ 37745 h 37745"/>
                <a:gd name="connsiteX3" fmla="*/ 0 w 35947"/>
                <a:gd name="connsiteY3" fmla="*/ 35948 h 37745"/>
                <a:gd name="connsiteX4" fmla="*/ 0 w 35947"/>
                <a:gd name="connsiteY4" fmla="*/ 0 h 3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37745">
                  <a:moveTo>
                    <a:pt x="0" y="0"/>
                  </a:moveTo>
                  <a:cubicBezTo>
                    <a:pt x="11682" y="899"/>
                    <a:pt x="23365" y="1798"/>
                    <a:pt x="35947" y="1798"/>
                  </a:cubicBezTo>
                  <a:lnTo>
                    <a:pt x="35947" y="37745"/>
                  </a:lnTo>
                  <a:cubicBezTo>
                    <a:pt x="23365" y="37745"/>
                    <a:pt x="11682" y="36847"/>
                    <a:pt x="0" y="35948"/>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15" name="Freeform: Shape 14" descr="Coins with solid fill">
              <a:extLst>
                <a:ext uri="{FF2B5EF4-FFF2-40B4-BE49-F238E27FC236}">
                  <a16:creationId xmlns:a16="http://schemas.microsoft.com/office/drawing/2014/main" id="{2CFBA400-EF38-54F3-8C47-C2C89978642C}"/>
                </a:ext>
              </a:extLst>
            </p:cNvPr>
            <p:cNvSpPr>
              <a:spLocks noChangeAspect="1"/>
            </p:cNvSpPr>
            <p:nvPr/>
          </p:nvSpPr>
          <p:spPr>
            <a:xfrm>
              <a:off x="11533492" y="676125"/>
              <a:ext cx="35948" cy="37745"/>
            </a:xfrm>
            <a:custGeom>
              <a:avLst/>
              <a:gdLst>
                <a:gd name="connsiteX0" fmla="*/ 35948 w 35948"/>
                <a:gd name="connsiteY0" fmla="*/ 0 h 37745"/>
                <a:gd name="connsiteX1" fmla="*/ 35948 w 35948"/>
                <a:gd name="connsiteY1" fmla="*/ 35948 h 37745"/>
                <a:gd name="connsiteX2" fmla="*/ 0 w 35948"/>
                <a:gd name="connsiteY2" fmla="*/ 37745 h 37745"/>
                <a:gd name="connsiteX3" fmla="*/ 0 w 35948"/>
                <a:gd name="connsiteY3" fmla="*/ 1798 h 37745"/>
                <a:gd name="connsiteX4" fmla="*/ 35948 w 35948"/>
                <a:gd name="connsiteY4" fmla="*/ 0 h 3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 h="37745">
                  <a:moveTo>
                    <a:pt x="35948" y="0"/>
                  </a:moveTo>
                  <a:lnTo>
                    <a:pt x="35948" y="35948"/>
                  </a:lnTo>
                  <a:cubicBezTo>
                    <a:pt x="24264" y="36847"/>
                    <a:pt x="12582" y="36847"/>
                    <a:pt x="0" y="37745"/>
                  </a:cubicBezTo>
                  <a:lnTo>
                    <a:pt x="0" y="1798"/>
                  </a:lnTo>
                  <a:cubicBezTo>
                    <a:pt x="10785" y="1798"/>
                    <a:pt x="23366" y="899"/>
                    <a:pt x="35948"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14" name="Freeform: Shape 13" descr="Coins with solid fill">
              <a:extLst>
                <a:ext uri="{FF2B5EF4-FFF2-40B4-BE49-F238E27FC236}">
                  <a16:creationId xmlns:a16="http://schemas.microsoft.com/office/drawing/2014/main" id="{034BA29B-E0F2-F362-33CC-E454C7BB10F9}"/>
                </a:ext>
              </a:extLst>
            </p:cNvPr>
            <p:cNvSpPr>
              <a:spLocks noChangeAspect="1"/>
            </p:cNvSpPr>
            <p:nvPr/>
          </p:nvSpPr>
          <p:spPr>
            <a:xfrm>
              <a:off x="11713231" y="733641"/>
              <a:ext cx="35947" cy="46732"/>
            </a:xfrm>
            <a:custGeom>
              <a:avLst/>
              <a:gdLst>
                <a:gd name="connsiteX0" fmla="*/ 35947 w 35947"/>
                <a:gd name="connsiteY0" fmla="*/ 0 h 46732"/>
                <a:gd name="connsiteX1" fmla="*/ 35947 w 35947"/>
                <a:gd name="connsiteY1" fmla="*/ 16177 h 46732"/>
                <a:gd name="connsiteX2" fmla="*/ 0 w 35947"/>
                <a:gd name="connsiteY2" fmla="*/ 46732 h 46732"/>
                <a:gd name="connsiteX3" fmla="*/ 0 w 35947"/>
                <a:gd name="connsiteY3" fmla="*/ 14379 h 46732"/>
                <a:gd name="connsiteX4" fmla="*/ 35947 w 35947"/>
                <a:gd name="connsiteY4" fmla="*/ 0 h 4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46732">
                  <a:moveTo>
                    <a:pt x="35947" y="0"/>
                  </a:moveTo>
                  <a:lnTo>
                    <a:pt x="35947" y="16177"/>
                  </a:lnTo>
                  <a:cubicBezTo>
                    <a:pt x="35947" y="27860"/>
                    <a:pt x="22466" y="38644"/>
                    <a:pt x="0" y="46732"/>
                  </a:cubicBezTo>
                  <a:lnTo>
                    <a:pt x="0" y="14379"/>
                  </a:lnTo>
                  <a:cubicBezTo>
                    <a:pt x="12581" y="10784"/>
                    <a:pt x="25163" y="5392"/>
                    <a:pt x="35947"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13" name="Freeform: Shape 12" descr="Coins with solid fill">
              <a:extLst>
                <a:ext uri="{FF2B5EF4-FFF2-40B4-BE49-F238E27FC236}">
                  <a16:creationId xmlns:a16="http://schemas.microsoft.com/office/drawing/2014/main" id="{054C10C4-B6E8-70E9-2E67-1D8B01C0CDF5}"/>
                </a:ext>
              </a:extLst>
            </p:cNvPr>
            <p:cNvSpPr>
              <a:spLocks noChangeAspect="1"/>
            </p:cNvSpPr>
            <p:nvPr/>
          </p:nvSpPr>
          <p:spPr>
            <a:xfrm>
              <a:off x="11353755" y="748020"/>
              <a:ext cx="35948" cy="32353"/>
            </a:xfrm>
            <a:custGeom>
              <a:avLst/>
              <a:gdLst>
                <a:gd name="connsiteX0" fmla="*/ 0 w 35948"/>
                <a:gd name="connsiteY0" fmla="*/ 0 h 32353"/>
                <a:gd name="connsiteX1" fmla="*/ 898 w 35948"/>
                <a:gd name="connsiteY1" fmla="*/ 0 h 32353"/>
                <a:gd name="connsiteX2" fmla="*/ 8088 w 35948"/>
                <a:gd name="connsiteY2" fmla="*/ 1798 h 32353"/>
                <a:gd name="connsiteX3" fmla="*/ 35948 w 35948"/>
                <a:gd name="connsiteY3" fmla="*/ 8089 h 32353"/>
                <a:gd name="connsiteX4" fmla="*/ 35948 w 35948"/>
                <a:gd name="connsiteY4" fmla="*/ 32353 h 32353"/>
                <a:gd name="connsiteX5" fmla="*/ 0 w 35948"/>
                <a:gd name="connsiteY5" fmla="*/ 1798 h 32353"/>
                <a:gd name="connsiteX6" fmla="*/ 0 w 35948"/>
                <a:gd name="connsiteY6" fmla="*/ 0 h 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48" h="32353">
                  <a:moveTo>
                    <a:pt x="0" y="0"/>
                  </a:moveTo>
                  <a:cubicBezTo>
                    <a:pt x="0" y="0"/>
                    <a:pt x="0" y="0"/>
                    <a:pt x="898" y="0"/>
                  </a:cubicBezTo>
                  <a:cubicBezTo>
                    <a:pt x="3595" y="899"/>
                    <a:pt x="5392" y="1798"/>
                    <a:pt x="8088" y="1798"/>
                  </a:cubicBezTo>
                  <a:cubicBezTo>
                    <a:pt x="17075" y="4494"/>
                    <a:pt x="26062" y="6291"/>
                    <a:pt x="35948" y="8089"/>
                  </a:cubicBezTo>
                  <a:lnTo>
                    <a:pt x="35948" y="32353"/>
                  </a:lnTo>
                  <a:cubicBezTo>
                    <a:pt x="13480" y="23366"/>
                    <a:pt x="0" y="12582"/>
                    <a:pt x="0" y="1798"/>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12" name="Freeform: Shape 11" descr="Coins with solid fill">
              <a:extLst>
                <a:ext uri="{FF2B5EF4-FFF2-40B4-BE49-F238E27FC236}">
                  <a16:creationId xmlns:a16="http://schemas.microsoft.com/office/drawing/2014/main" id="{AE356CBA-3466-5617-1FCB-D534C2577A49}"/>
                </a:ext>
              </a:extLst>
            </p:cNvPr>
            <p:cNvSpPr>
              <a:spLocks noChangeAspect="1"/>
            </p:cNvSpPr>
            <p:nvPr/>
          </p:nvSpPr>
          <p:spPr>
            <a:xfrm>
              <a:off x="11641336" y="757007"/>
              <a:ext cx="35947" cy="40441"/>
            </a:xfrm>
            <a:custGeom>
              <a:avLst/>
              <a:gdLst>
                <a:gd name="connsiteX0" fmla="*/ 35947 w 35947"/>
                <a:gd name="connsiteY0" fmla="*/ 0 h 40441"/>
                <a:gd name="connsiteX1" fmla="*/ 35947 w 35947"/>
                <a:gd name="connsiteY1" fmla="*/ 34150 h 40441"/>
                <a:gd name="connsiteX2" fmla="*/ 0 w 35947"/>
                <a:gd name="connsiteY2" fmla="*/ 40441 h 40441"/>
                <a:gd name="connsiteX3" fmla="*/ 0 w 35947"/>
                <a:gd name="connsiteY3" fmla="*/ 5392 h 40441"/>
                <a:gd name="connsiteX4" fmla="*/ 35947 w 35947"/>
                <a:gd name="connsiteY4" fmla="*/ 0 h 40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40441">
                  <a:moveTo>
                    <a:pt x="35947" y="0"/>
                  </a:moveTo>
                  <a:lnTo>
                    <a:pt x="35947" y="34150"/>
                  </a:lnTo>
                  <a:cubicBezTo>
                    <a:pt x="25163" y="36847"/>
                    <a:pt x="12581" y="38644"/>
                    <a:pt x="0" y="40441"/>
                  </a:cubicBezTo>
                  <a:lnTo>
                    <a:pt x="0" y="5392"/>
                  </a:lnTo>
                  <a:cubicBezTo>
                    <a:pt x="11682" y="3595"/>
                    <a:pt x="24264" y="1797"/>
                    <a:pt x="35947"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11" name="Freeform: Shape 10" descr="Coins with solid fill">
              <a:extLst>
                <a:ext uri="{FF2B5EF4-FFF2-40B4-BE49-F238E27FC236}">
                  <a16:creationId xmlns:a16="http://schemas.microsoft.com/office/drawing/2014/main" id="{2629CBB9-AD77-03DB-8B2E-8FD0B2C2B628}"/>
                </a:ext>
              </a:extLst>
            </p:cNvPr>
            <p:cNvSpPr>
              <a:spLocks noChangeAspect="1"/>
            </p:cNvSpPr>
            <p:nvPr/>
          </p:nvSpPr>
          <p:spPr>
            <a:xfrm>
              <a:off x="11425650" y="762399"/>
              <a:ext cx="35948" cy="35049"/>
            </a:xfrm>
            <a:custGeom>
              <a:avLst/>
              <a:gdLst>
                <a:gd name="connsiteX0" fmla="*/ 0 w 35948"/>
                <a:gd name="connsiteY0" fmla="*/ 0 h 35049"/>
                <a:gd name="connsiteX1" fmla="*/ 35948 w 35948"/>
                <a:gd name="connsiteY1" fmla="*/ 3595 h 35049"/>
                <a:gd name="connsiteX2" fmla="*/ 35948 w 35948"/>
                <a:gd name="connsiteY2" fmla="*/ 35049 h 35049"/>
                <a:gd name="connsiteX3" fmla="*/ 0 w 35948"/>
                <a:gd name="connsiteY3" fmla="*/ 28758 h 35049"/>
                <a:gd name="connsiteX4" fmla="*/ 0 w 35948"/>
                <a:gd name="connsiteY4" fmla="*/ 0 h 35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 h="35049">
                  <a:moveTo>
                    <a:pt x="0" y="0"/>
                  </a:moveTo>
                  <a:cubicBezTo>
                    <a:pt x="11683" y="1798"/>
                    <a:pt x="23366" y="2697"/>
                    <a:pt x="35948" y="3595"/>
                  </a:cubicBezTo>
                  <a:lnTo>
                    <a:pt x="35948" y="35049"/>
                  </a:lnTo>
                  <a:cubicBezTo>
                    <a:pt x="23366" y="33252"/>
                    <a:pt x="10784" y="31455"/>
                    <a:pt x="0" y="28758"/>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10" name="Freeform: Shape 9" descr="Coins with solid fill">
              <a:extLst>
                <a:ext uri="{FF2B5EF4-FFF2-40B4-BE49-F238E27FC236}">
                  <a16:creationId xmlns:a16="http://schemas.microsoft.com/office/drawing/2014/main" id="{ECC1BAD8-8AEA-D1C2-EDD8-BE5858A3148C}"/>
                </a:ext>
              </a:extLst>
            </p:cNvPr>
            <p:cNvSpPr>
              <a:spLocks noChangeAspect="1"/>
            </p:cNvSpPr>
            <p:nvPr/>
          </p:nvSpPr>
          <p:spPr>
            <a:xfrm>
              <a:off x="11569441" y="765994"/>
              <a:ext cx="35947" cy="37745"/>
            </a:xfrm>
            <a:custGeom>
              <a:avLst/>
              <a:gdLst>
                <a:gd name="connsiteX0" fmla="*/ 35947 w 35947"/>
                <a:gd name="connsiteY0" fmla="*/ 0 h 37745"/>
                <a:gd name="connsiteX1" fmla="*/ 35947 w 35947"/>
                <a:gd name="connsiteY1" fmla="*/ 35947 h 37745"/>
                <a:gd name="connsiteX2" fmla="*/ 0 w 35947"/>
                <a:gd name="connsiteY2" fmla="*/ 37745 h 37745"/>
                <a:gd name="connsiteX3" fmla="*/ 0 w 35947"/>
                <a:gd name="connsiteY3" fmla="*/ 1797 h 37745"/>
                <a:gd name="connsiteX4" fmla="*/ 35947 w 35947"/>
                <a:gd name="connsiteY4" fmla="*/ 0 h 3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37745">
                  <a:moveTo>
                    <a:pt x="35947" y="0"/>
                  </a:moveTo>
                  <a:lnTo>
                    <a:pt x="35947" y="35947"/>
                  </a:lnTo>
                  <a:cubicBezTo>
                    <a:pt x="24264" y="36847"/>
                    <a:pt x="12581" y="37745"/>
                    <a:pt x="0" y="37745"/>
                  </a:cubicBezTo>
                  <a:lnTo>
                    <a:pt x="0" y="1797"/>
                  </a:lnTo>
                  <a:cubicBezTo>
                    <a:pt x="10784" y="1797"/>
                    <a:pt x="23366" y="899"/>
                    <a:pt x="35947"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9" name="Freeform: Shape 8" descr="Coins with solid fill">
              <a:extLst>
                <a:ext uri="{FF2B5EF4-FFF2-40B4-BE49-F238E27FC236}">
                  <a16:creationId xmlns:a16="http://schemas.microsoft.com/office/drawing/2014/main" id="{28C06529-98CA-09A2-5F91-3941FCD078B4}"/>
                </a:ext>
              </a:extLst>
            </p:cNvPr>
            <p:cNvSpPr>
              <a:spLocks noChangeAspect="1"/>
            </p:cNvSpPr>
            <p:nvPr/>
          </p:nvSpPr>
          <p:spPr>
            <a:xfrm>
              <a:off x="11497546" y="767791"/>
              <a:ext cx="35947" cy="35948"/>
            </a:xfrm>
            <a:custGeom>
              <a:avLst/>
              <a:gdLst>
                <a:gd name="connsiteX0" fmla="*/ 0 w 35947"/>
                <a:gd name="connsiteY0" fmla="*/ 0 h 35948"/>
                <a:gd name="connsiteX1" fmla="*/ 17974 w 35947"/>
                <a:gd name="connsiteY1" fmla="*/ 0 h 35948"/>
                <a:gd name="connsiteX2" fmla="*/ 35947 w 35947"/>
                <a:gd name="connsiteY2" fmla="*/ 0 h 35948"/>
                <a:gd name="connsiteX3" fmla="*/ 35947 w 35947"/>
                <a:gd name="connsiteY3" fmla="*/ 35948 h 35948"/>
                <a:gd name="connsiteX4" fmla="*/ 0 w 35947"/>
                <a:gd name="connsiteY4" fmla="*/ 34150 h 35948"/>
                <a:gd name="connsiteX5" fmla="*/ 0 w 35947"/>
                <a:gd name="connsiteY5" fmla="*/ 0 h 3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47" h="35948">
                  <a:moveTo>
                    <a:pt x="0" y="0"/>
                  </a:moveTo>
                  <a:cubicBezTo>
                    <a:pt x="6290" y="0"/>
                    <a:pt x="11682" y="0"/>
                    <a:pt x="17974" y="0"/>
                  </a:cubicBezTo>
                  <a:cubicBezTo>
                    <a:pt x="23366" y="0"/>
                    <a:pt x="29656" y="0"/>
                    <a:pt x="35947" y="0"/>
                  </a:cubicBezTo>
                  <a:lnTo>
                    <a:pt x="35947" y="35948"/>
                  </a:lnTo>
                  <a:cubicBezTo>
                    <a:pt x="23366" y="35948"/>
                    <a:pt x="11682" y="35050"/>
                    <a:pt x="0" y="34150"/>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grpSp>
    </p:spTree>
    <p:extLst>
      <p:ext uri="{BB962C8B-B14F-4D97-AF65-F5344CB8AC3E}">
        <p14:creationId xmlns:p14="http://schemas.microsoft.com/office/powerpoint/2010/main" val="4354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0C2B29-FB78-D632-BCFC-04DB1C14D94A}"/>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rcRect l="-706" r="59769"/>
          <a:stretch/>
        </p:blipFill>
        <p:spPr>
          <a:xfrm>
            <a:off x="676275" y="837982"/>
            <a:ext cx="3114675" cy="5029636"/>
          </a:xfrm>
          <a:prstGeom prst="rect">
            <a:avLst/>
          </a:prstGeom>
        </p:spPr>
      </p:pic>
      <p:sp>
        <p:nvSpPr>
          <p:cNvPr id="2" name="Title 1">
            <a:extLst>
              <a:ext uri="{FF2B5EF4-FFF2-40B4-BE49-F238E27FC236}">
                <a16:creationId xmlns:a16="http://schemas.microsoft.com/office/drawing/2014/main" id="{A884BBCC-4789-2870-8A5A-2B416095B791}"/>
              </a:ext>
            </a:extLst>
          </p:cNvPr>
          <p:cNvSpPr>
            <a:spLocks noGrp="1"/>
          </p:cNvSpPr>
          <p:nvPr>
            <p:ph type="title"/>
          </p:nvPr>
        </p:nvSpPr>
        <p:spPr/>
        <p:txBody>
          <a:bodyPr/>
          <a:lstStyle/>
          <a:p>
            <a:r>
              <a:rPr lang="en-GB" dirty="0"/>
              <a:t>Physics ITT </a:t>
            </a:r>
            <a:r>
              <a:rPr lang="en-GB" b="0" dirty="0"/>
              <a:t>2017-18 to 2023-24</a:t>
            </a:r>
            <a:endParaRPr lang="en-GB" dirty="0"/>
          </a:p>
        </p:txBody>
      </p:sp>
      <p:pic>
        <p:nvPicPr>
          <p:cNvPr id="14" name="Picture 13">
            <a:extLst>
              <a:ext uri="{FF2B5EF4-FFF2-40B4-BE49-F238E27FC236}">
                <a16:creationId xmlns:a16="http://schemas.microsoft.com/office/drawing/2014/main" id="{3B5C7070-01BA-CD96-7A15-97495780C3D8}"/>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Lst>
          </a:blip>
          <a:srcRect l="-706" r="6188"/>
          <a:stretch/>
        </p:blipFill>
        <p:spPr>
          <a:xfrm>
            <a:off x="3733800" y="837982"/>
            <a:ext cx="7191375" cy="5029636"/>
          </a:xfrm>
          <a:prstGeom prst="rect">
            <a:avLst/>
          </a:prstGeom>
        </p:spPr>
      </p:pic>
      <p:sp>
        <p:nvSpPr>
          <p:cNvPr id="22" name="Speech Bubble: Rectangle 21">
            <a:extLst>
              <a:ext uri="{FF2B5EF4-FFF2-40B4-BE49-F238E27FC236}">
                <a16:creationId xmlns:a16="http://schemas.microsoft.com/office/drawing/2014/main" id="{79CAF35A-9D3C-E46D-DFC4-4B7569A3C0A0}"/>
              </a:ext>
            </a:extLst>
          </p:cNvPr>
          <p:cNvSpPr/>
          <p:nvPr/>
        </p:nvSpPr>
        <p:spPr bwMode="auto">
          <a:xfrm>
            <a:off x="8238898" y="2787667"/>
            <a:ext cx="2678657" cy="903950"/>
          </a:xfrm>
          <a:prstGeom prst="wedgeRectCallout">
            <a:avLst>
              <a:gd name="adj1" fmla="val -76460"/>
              <a:gd name="adj2" fmla="val 24128"/>
            </a:avLst>
          </a:prstGeom>
          <a:solidFill>
            <a:srgbClr val="BECACA"/>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144000" rIns="91440" bIns="144000" numCol="1" rtlCol="0" anchor="ctr" anchorCtr="0" compatLnSpc="1">
            <a:prstTxWarp prst="textNoShape">
              <a:avLst/>
            </a:prstTxWarp>
          </a:bodyPr>
          <a:lstStyle/>
          <a:p>
            <a:pPr eaLnBrk="0" fontAlgn="base" hangingPunct="0">
              <a:spcBef>
                <a:spcPct val="0"/>
              </a:spcBef>
              <a:spcAft>
                <a:spcPct val="0"/>
              </a:spcAft>
            </a:pPr>
            <a:r>
              <a:rPr lang="en-GB" sz="2000" b="1" dirty="0">
                <a:latin typeface="Verdana" pitchFamily="34" charset="0"/>
                <a:cs typeface="Arial" charset="0"/>
              </a:rPr>
              <a:t>3,860</a:t>
            </a:r>
            <a:r>
              <a:rPr kumimoji="0" lang="en-GB" sz="2000" b="0" i="0" u="none" strike="noStrike" cap="none" normalizeH="0" baseline="0" dirty="0">
                <a:ln>
                  <a:noFill/>
                </a:ln>
                <a:effectLst/>
                <a:latin typeface="Verdana" pitchFamily="34" charset="0"/>
                <a:cs typeface="Arial" charset="0"/>
              </a:rPr>
              <a:t> trainees </a:t>
            </a:r>
            <a:r>
              <a:rPr lang="en-GB" sz="2000" dirty="0">
                <a:latin typeface="Verdana" pitchFamily="34" charset="0"/>
                <a:cs typeface="Arial" charset="0"/>
              </a:rPr>
              <a:t>in </a:t>
            </a:r>
            <a:r>
              <a:rPr kumimoji="0" lang="en-GB" sz="2000" b="0" i="0" u="none" strike="noStrike" cap="none" normalizeH="0" baseline="0" dirty="0">
                <a:ln>
                  <a:noFill/>
                </a:ln>
                <a:effectLst/>
                <a:latin typeface="Verdana" pitchFamily="34" charset="0"/>
                <a:cs typeface="Arial" charset="0"/>
              </a:rPr>
              <a:t>DfE </a:t>
            </a:r>
            <a:r>
              <a:rPr lang="en-GB" sz="2000" dirty="0">
                <a:latin typeface="Verdana" pitchFamily="34" charset="0"/>
                <a:cs typeface="Arial" charset="0"/>
              </a:rPr>
              <a:t>census (30%) </a:t>
            </a:r>
            <a:endParaRPr kumimoji="0" lang="en-GB" sz="2000" b="0" i="0" u="none" strike="noStrike" cap="none" normalizeH="0" baseline="0" dirty="0">
              <a:ln>
                <a:noFill/>
              </a:ln>
              <a:effectLst/>
              <a:latin typeface="Verdana" pitchFamily="34" charset="0"/>
              <a:cs typeface="Arial" charset="0"/>
            </a:endParaRPr>
          </a:p>
        </p:txBody>
      </p:sp>
      <p:sp>
        <p:nvSpPr>
          <p:cNvPr id="23" name="Speech Bubble: Rectangle 22">
            <a:extLst>
              <a:ext uri="{FF2B5EF4-FFF2-40B4-BE49-F238E27FC236}">
                <a16:creationId xmlns:a16="http://schemas.microsoft.com/office/drawing/2014/main" id="{407F35E7-6052-498D-D0B7-0F23361F71C1}"/>
              </a:ext>
            </a:extLst>
          </p:cNvPr>
          <p:cNvSpPr/>
          <p:nvPr/>
        </p:nvSpPr>
        <p:spPr bwMode="auto">
          <a:xfrm>
            <a:off x="368108" y="812126"/>
            <a:ext cx="2678657" cy="794875"/>
          </a:xfrm>
          <a:prstGeom prst="wedgeRectCallout">
            <a:avLst>
              <a:gd name="adj1" fmla="val 64557"/>
              <a:gd name="adj2" fmla="val 48520"/>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144000" rIns="91440" bIns="1440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2000" dirty="0">
                <a:latin typeface="Verdana" pitchFamily="34" charset="0"/>
                <a:cs typeface="Arial" charset="0"/>
              </a:rPr>
              <a:t>Target of </a:t>
            </a:r>
            <a:r>
              <a:rPr lang="en-GB" sz="2000" b="1" dirty="0">
                <a:latin typeface="Verdana" pitchFamily="34" charset="0"/>
                <a:cs typeface="Arial" charset="0"/>
              </a:rPr>
              <a:t>12,800</a:t>
            </a:r>
            <a:r>
              <a:rPr kumimoji="0" lang="en-GB" sz="2000" b="0" i="0" u="none" strike="noStrike" cap="none" normalizeH="0" baseline="0" dirty="0">
                <a:ln>
                  <a:noFill/>
                </a:ln>
                <a:effectLst/>
                <a:latin typeface="Verdana" pitchFamily="34" charset="0"/>
                <a:cs typeface="Arial" charset="0"/>
              </a:rPr>
              <a:t> trainees</a:t>
            </a:r>
          </a:p>
        </p:txBody>
      </p:sp>
      <p:grpSp>
        <p:nvGrpSpPr>
          <p:cNvPr id="25" name="Group 24">
            <a:extLst>
              <a:ext uri="{FF2B5EF4-FFF2-40B4-BE49-F238E27FC236}">
                <a16:creationId xmlns:a16="http://schemas.microsoft.com/office/drawing/2014/main" id="{20A044AE-94E7-C7D0-E133-1AA5C698AAA8}"/>
              </a:ext>
            </a:extLst>
          </p:cNvPr>
          <p:cNvGrpSpPr/>
          <p:nvPr/>
        </p:nvGrpSpPr>
        <p:grpSpPr>
          <a:xfrm>
            <a:off x="11173704" y="276092"/>
            <a:ext cx="754944" cy="647055"/>
            <a:chOff x="11048178" y="210605"/>
            <a:chExt cx="754944" cy="647055"/>
          </a:xfrm>
        </p:grpSpPr>
        <p:sp>
          <p:nvSpPr>
            <p:cNvPr id="26" name="Graphic 57" descr="Coins with solid fill">
              <a:extLst>
                <a:ext uri="{FF2B5EF4-FFF2-40B4-BE49-F238E27FC236}">
                  <a16:creationId xmlns:a16="http://schemas.microsoft.com/office/drawing/2014/main" id="{C27B3EAF-C71E-3C56-7CA6-CACB2A0016D0}"/>
                </a:ext>
              </a:extLst>
            </p:cNvPr>
            <p:cNvSpPr>
              <a:spLocks noChangeAspect="1"/>
            </p:cNvSpPr>
            <p:nvPr/>
          </p:nvSpPr>
          <p:spPr>
            <a:xfrm>
              <a:off x="11048178" y="210605"/>
              <a:ext cx="754944" cy="647055"/>
            </a:xfrm>
            <a:custGeom>
              <a:avLst/>
              <a:gdLst>
                <a:gd name="connsiteX0" fmla="*/ 743903 w 800151"/>
                <a:gd name="connsiteY0" fmla="*/ 571500 h 685800"/>
                <a:gd name="connsiteX1" fmla="*/ 705803 w 800151"/>
                <a:gd name="connsiteY1" fmla="*/ 603885 h 685800"/>
                <a:gd name="connsiteX2" fmla="*/ 705803 w 800151"/>
                <a:gd name="connsiteY2" fmla="*/ 569595 h 685800"/>
                <a:gd name="connsiteX3" fmla="*/ 743903 w 800151"/>
                <a:gd name="connsiteY3" fmla="*/ 554355 h 685800"/>
                <a:gd name="connsiteX4" fmla="*/ 743903 w 800151"/>
                <a:gd name="connsiteY4" fmla="*/ 571500 h 685800"/>
                <a:gd name="connsiteX5" fmla="*/ 667703 w 800151"/>
                <a:gd name="connsiteY5" fmla="*/ 508635 h 685800"/>
                <a:gd name="connsiteX6" fmla="*/ 667703 w 800151"/>
                <a:gd name="connsiteY6" fmla="*/ 474345 h 685800"/>
                <a:gd name="connsiteX7" fmla="*/ 705803 w 800151"/>
                <a:gd name="connsiteY7" fmla="*/ 459105 h 685800"/>
                <a:gd name="connsiteX8" fmla="*/ 705803 w 800151"/>
                <a:gd name="connsiteY8" fmla="*/ 476250 h 685800"/>
                <a:gd name="connsiteX9" fmla="*/ 667703 w 800151"/>
                <a:gd name="connsiteY9" fmla="*/ 508635 h 685800"/>
                <a:gd name="connsiteX10" fmla="*/ 667703 w 800151"/>
                <a:gd name="connsiteY10" fmla="*/ 615315 h 685800"/>
                <a:gd name="connsiteX11" fmla="*/ 629603 w 800151"/>
                <a:gd name="connsiteY11" fmla="*/ 621983 h 685800"/>
                <a:gd name="connsiteX12" fmla="*/ 629603 w 800151"/>
                <a:gd name="connsiteY12" fmla="*/ 584835 h 685800"/>
                <a:gd name="connsiteX13" fmla="*/ 667703 w 800151"/>
                <a:gd name="connsiteY13" fmla="*/ 579120 h 685800"/>
                <a:gd name="connsiteX14" fmla="*/ 667703 w 800151"/>
                <a:gd name="connsiteY14" fmla="*/ 615315 h 685800"/>
                <a:gd name="connsiteX15" fmla="*/ 591503 w 800151"/>
                <a:gd name="connsiteY15" fmla="*/ 489585 h 685800"/>
                <a:gd name="connsiteX16" fmla="*/ 629603 w 800151"/>
                <a:gd name="connsiteY16" fmla="*/ 483870 h 685800"/>
                <a:gd name="connsiteX17" fmla="*/ 629603 w 800151"/>
                <a:gd name="connsiteY17" fmla="*/ 520065 h 685800"/>
                <a:gd name="connsiteX18" fmla="*/ 591503 w 800151"/>
                <a:gd name="connsiteY18" fmla="*/ 526733 h 685800"/>
                <a:gd name="connsiteX19" fmla="*/ 591503 w 800151"/>
                <a:gd name="connsiteY19" fmla="*/ 489585 h 685800"/>
                <a:gd name="connsiteX20" fmla="*/ 591503 w 800151"/>
                <a:gd name="connsiteY20" fmla="*/ 626745 h 685800"/>
                <a:gd name="connsiteX21" fmla="*/ 553403 w 800151"/>
                <a:gd name="connsiteY21" fmla="*/ 628650 h 685800"/>
                <a:gd name="connsiteX22" fmla="*/ 553403 w 800151"/>
                <a:gd name="connsiteY22" fmla="*/ 590550 h 685800"/>
                <a:gd name="connsiteX23" fmla="*/ 591503 w 800151"/>
                <a:gd name="connsiteY23" fmla="*/ 588645 h 685800"/>
                <a:gd name="connsiteX24" fmla="*/ 591503 w 800151"/>
                <a:gd name="connsiteY24" fmla="*/ 626745 h 685800"/>
                <a:gd name="connsiteX25" fmla="*/ 515303 w 800151"/>
                <a:gd name="connsiteY25" fmla="*/ 533400 h 685800"/>
                <a:gd name="connsiteX26" fmla="*/ 515303 w 800151"/>
                <a:gd name="connsiteY26" fmla="*/ 495300 h 685800"/>
                <a:gd name="connsiteX27" fmla="*/ 553403 w 800151"/>
                <a:gd name="connsiteY27" fmla="*/ 493395 h 685800"/>
                <a:gd name="connsiteX28" fmla="*/ 553403 w 800151"/>
                <a:gd name="connsiteY28" fmla="*/ 531495 h 685800"/>
                <a:gd name="connsiteX29" fmla="*/ 515303 w 800151"/>
                <a:gd name="connsiteY29" fmla="*/ 533400 h 685800"/>
                <a:gd name="connsiteX30" fmla="*/ 515303 w 800151"/>
                <a:gd name="connsiteY30" fmla="*/ 628650 h 685800"/>
                <a:gd name="connsiteX31" fmla="*/ 477203 w 800151"/>
                <a:gd name="connsiteY31" fmla="*/ 626745 h 685800"/>
                <a:gd name="connsiteX32" fmla="*/ 477203 w 800151"/>
                <a:gd name="connsiteY32" fmla="*/ 590550 h 685800"/>
                <a:gd name="connsiteX33" fmla="*/ 496253 w 800151"/>
                <a:gd name="connsiteY33" fmla="*/ 590550 h 685800"/>
                <a:gd name="connsiteX34" fmla="*/ 515303 w 800151"/>
                <a:gd name="connsiteY34" fmla="*/ 590550 h 685800"/>
                <a:gd name="connsiteX35" fmla="*/ 515303 w 800151"/>
                <a:gd name="connsiteY35" fmla="*/ 628650 h 685800"/>
                <a:gd name="connsiteX36" fmla="*/ 439103 w 800151"/>
                <a:gd name="connsiteY36" fmla="*/ 493395 h 685800"/>
                <a:gd name="connsiteX37" fmla="*/ 477203 w 800151"/>
                <a:gd name="connsiteY37" fmla="*/ 495300 h 685800"/>
                <a:gd name="connsiteX38" fmla="*/ 477203 w 800151"/>
                <a:gd name="connsiteY38" fmla="*/ 533400 h 685800"/>
                <a:gd name="connsiteX39" fmla="*/ 439103 w 800151"/>
                <a:gd name="connsiteY39" fmla="*/ 531495 h 685800"/>
                <a:gd name="connsiteX40" fmla="*/ 439103 w 800151"/>
                <a:gd name="connsiteY40" fmla="*/ 493395 h 685800"/>
                <a:gd name="connsiteX41" fmla="*/ 439103 w 800151"/>
                <a:gd name="connsiteY41" fmla="*/ 621983 h 685800"/>
                <a:gd name="connsiteX42" fmla="*/ 401003 w 800151"/>
                <a:gd name="connsiteY42" fmla="*/ 615315 h 685800"/>
                <a:gd name="connsiteX43" fmla="*/ 401003 w 800151"/>
                <a:gd name="connsiteY43" fmla="*/ 584835 h 685800"/>
                <a:gd name="connsiteX44" fmla="*/ 439103 w 800151"/>
                <a:gd name="connsiteY44" fmla="*/ 588645 h 685800"/>
                <a:gd name="connsiteX45" fmla="*/ 439103 w 800151"/>
                <a:gd name="connsiteY45" fmla="*/ 621983 h 685800"/>
                <a:gd name="connsiteX46" fmla="*/ 362903 w 800151"/>
                <a:gd name="connsiteY46" fmla="*/ 520065 h 685800"/>
                <a:gd name="connsiteX47" fmla="*/ 362903 w 800151"/>
                <a:gd name="connsiteY47" fmla="*/ 482918 h 685800"/>
                <a:gd name="connsiteX48" fmla="*/ 401003 w 800151"/>
                <a:gd name="connsiteY48" fmla="*/ 488633 h 685800"/>
                <a:gd name="connsiteX49" fmla="*/ 401003 w 800151"/>
                <a:gd name="connsiteY49" fmla="*/ 526733 h 685800"/>
                <a:gd name="connsiteX50" fmla="*/ 362903 w 800151"/>
                <a:gd name="connsiteY50" fmla="*/ 520065 h 685800"/>
                <a:gd name="connsiteX51" fmla="*/ 362903 w 800151"/>
                <a:gd name="connsiteY51" fmla="*/ 603885 h 685800"/>
                <a:gd name="connsiteX52" fmla="*/ 324803 w 800151"/>
                <a:gd name="connsiteY52" fmla="*/ 571500 h 685800"/>
                <a:gd name="connsiteX53" fmla="*/ 324803 w 800151"/>
                <a:gd name="connsiteY53" fmla="*/ 569595 h 685800"/>
                <a:gd name="connsiteX54" fmla="*/ 325755 w 800151"/>
                <a:gd name="connsiteY54" fmla="*/ 569595 h 685800"/>
                <a:gd name="connsiteX55" fmla="*/ 333375 w 800151"/>
                <a:gd name="connsiteY55" fmla="*/ 571500 h 685800"/>
                <a:gd name="connsiteX56" fmla="*/ 362903 w 800151"/>
                <a:gd name="connsiteY56" fmla="*/ 578168 h 685800"/>
                <a:gd name="connsiteX57" fmla="*/ 362903 w 800151"/>
                <a:gd name="connsiteY57" fmla="*/ 603885 h 685800"/>
                <a:gd name="connsiteX58" fmla="*/ 210503 w 800151"/>
                <a:gd name="connsiteY58" fmla="*/ 474345 h 685800"/>
                <a:gd name="connsiteX59" fmla="*/ 229553 w 800151"/>
                <a:gd name="connsiteY59" fmla="*/ 475298 h 685800"/>
                <a:gd name="connsiteX60" fmla="*/ 229553 w 800151"/>
                <a:gd name="connsiteY60" fmla="*/ 476250 h 685800"/>
                <a:gd name="connsiteX61" fmla="*/ 239078 w 800151"/>
                <a:gd name="connsiteY61" fmla="*/ 513398 h 685800"/>
                <a:gd name="connsiteX62" fmla="*/ 210503 w 800151"/>
                <a:gd name="connsiteY62" fmla="*/ 511492 h 685800"/>
                <a:gd name="connsiteX63" fmla="*/ 210503 w 800151"/>
                <a:gd name="connsiteY63" fmla="*/ 474345 h 685800"/>
                <a:gd name="connsiteX64" fmla="*/ 172403 w 800151"/>
                <a:gd name="connsiteY64" fmla="*/ 360045 h 685800"/>
                <a:gd name="connsiteX65" fmla="*/ 210503 w 800151"/>
                <a:gd name="connsiteY65" fmla="*/ 365760 h 685800"/>
                <a:gd name="connsiteX66" fmla="*/ 210503 w 800151"/>
                <a:gd name="connsiteY66" fmla="*/ 403860 h 685800"/>
                <a:gd name="connsiteX67" fmla="*/ 172403 w 800151"/>
                <a:gd name="connsiteY67" fmla="*/ 397193 h 685800"/>
                <a:gd name="connsiteX68" fmla="*/ 172403 w 800151"/>
                <a:gd name="connsiteY68" fmla="*/ 360045 h 685800"/>
                <a:gd name="connsiteX69" fmla="*/ 172403 w 800151"/>
                <a:gd name="connsiteY69" fmla="*/ 507683 h 685800"/>
                <a:gd name="connsiteX70" fmla="*/ 134303 w 800151"/>
                <a:gd name="connsiteY70" fmla="*/ 501015 h 685800"/>
                <a:gd name="connsiteX71" fmla="*/ 134303 w 800151"/>
                <a:gd name="connsiteY71" fmla="*/ 463868 h 685800"/>
                <a:gd name="connsiteX72" fmla="*/ 172403 w 800151"/>
                <a:gd name="connsiteY72" fmla="*/ 469583 h 685800"/>
                <a:gd name="connsiteX73" fmla="*/ 172403 w 800151"/>
                <a:gd name="connsiteY73" fmla="*/ 507683 h 685800"/>
                <a:gd name="connsiteX74" fmla="*/ 96203 w 800151"/>
                <a:gd name="connsiteY74" fmla="*/ 352425 h 685800"/>
                <a:gd name="connsiteX75" fmla="*/ 96203 w 800151"/>
                <a:gd name="connsiteY75" fmla="*/ 335280 h 685800"/>
                <a:gd name="connsiteX76" fmla="*/ 134303 w 800151"/>
                <a:gd name="connsiteY76" fmla="*/ 349568 h 685800"/>
                <a:gd name="connsiteX77" fmla="*/ 134303 w 800151"/>
                <a:gd name="connsiteY77" fmla="*/ 384810 h 685800"/>
                <a:gd name="connsiteX78" fmla="*/ 96203 w 800151"/>
                <a:gd name="connsiteY78" fmla="*/ 352425 h 685800"/>
                <a:gd name="connsiteX79" fmla="*/ 96203 w 800151"/>
                <a:gd name="connsiteY79" fmla="*/ 489585 h 685800"/>
                <a:gd name="connsiteX80" fmla="*/ 58103 w 800151"/>
                <a:gd name="connsiteY80" fmla="*/ 457200 h 685800"/>
                <a:gd name="connsiteX81" fmla="*/ 58103 w 800151"/>
                <a:gd name="connsiteY81" fmla="*/ 440055 h 685800"/>
                <a:gd name="connsiteX82" fmla="*/ 96203 w 800151"/>
                <a:gd name="connsiteY82" fmla="*/ 454343 h 685800"/>
                <a:gd name="connsiteX83" fmla="*/ 96203 w 800151"/>
                <a:gd name="connsiteY83" fmla="*/ 489585 h 685800"/>
                <a:gd name="connsiteX84" fmla="*/ 58103 w 800151"/>
                <a:gd name="connsiteY84" fmla="*/ 192405 h 685800"/>
                <a:gd name="connsiteX85" fmla="*/ 96203 w 800151"/>
                <a:gd name="connsiteY85" fmla="*/ 206693 h 685800"/>
                <a:gd name="connsiteX86" fmla="*/ 96203 w 800151"/>
                <a:gd name="connsiteY86" fmla="*/ 241935 h 685800"/>
                <a:gd name="connsiteX87" fmla="*/ 58103 w 800151"/>
                <a:gd name="connsiteY87" fmla="*/ 209550 h 685800"/>
                <a:gd name="connsiteX88" fmla="*/ 58103 w 800151"/>
                <a:gd name="connsiteY88" fmla="*/ 192405 h 685800"/>
                <a:gd name="connsiteX89" fmla="*/ 172403 w 800151"/>
                <a:gd name="connsiteY89" fmla="*/ 222885 h 685800"/>
                <a:gd name="connsiteX90" fmla="*/ 172403 w 800151"/>
                <a:gd name="connsiteY90" fmla="*/ 260985 h 685800"/>
                <a:gd name="connsiteX91" fmla="*/ 134303 w 800151"/>
                <a:gd name="connsiteY91" fmla="*/ 254318 h 685800"/>
                <a:gd name="connsiteX92" fmla="*/ 134303 w 800151"/>
                <a:gd name="connsiteY92" fmla="*/ 217170 h 685800"/>
                <a:gd name="connsiteX93" fmla="*/ 172403 w 800151"/>
                <a:gd name="connsiteY93" fmla="*/ 222885 h 685800"/>
                <a:gd name="connsiteX94" fmla="*/ 267653 w 800151"/>
                <a:gd name="connsiteY94" fmla="*/ 57150 h 685800"/>
                <a:gd name="connsiteX95" fmla="*/ 477203 w 800151"/>
                <a:gd name="connsiteY95" fmla="*/ 114300 h 685800"/>
                <a:gd name="connsiteX96" fmla="*/ 267653 w 800151"/>
                <a:gd name="connsiteY96" fmla="*/ 171450 h 685800"/>
                <a:gd name="connsiteX97" fmla="*/ 58103 w 800151"/>
                <a:gd name="connsiteY97" fmla="*/ 114300 h 685800"/>
                <a:gd name="connsiteX98" fmla="*/ 267653 w 800151"/>
                <a:gd name="connsiteY98" fmla="*/ 57150 h 685800"/>
                <a:gd name="connsiteX99" fmla="*/ 324803 w 800151"/>
                <a:gd name="connsiteY99" fmla="*/ 508635 h 685800"/>
                <a:gd name="connsiteX100" fmla="*/ 286703 w 800151"/>
                <a:gd name="connsiteY100" fmla="*/ 476250 h 685800"/>
                <a:gd name="connsiteX101" fmla="*/ 286703 w 800151"/>
                <a:gd name="connsiteY101" fmla="*/ 459105 h 685800"/>
                <a:gd name="connsiteX102" fmla="*/ 324803 w 800151"/>
                <a:gd name="connsiteY102" fmla="*/ 473393 h 685800"/>
                <a:gd name="connsiteX103" fmla="*/ 324803 w 800151"/>
                <a:gd name="connsiteY103" fmla="*/ 508635 h 685800"/>
                <a:gd name="connsiteX104" fmla="*/ 439103 w 800151"/>
                <a:gd name="connsiteY104" fmla="*/ 241935 h 685800"/>
                <a:gd name="connsiteX105" fmla="*/ 439103 w 800151"/>
                <a:gd name="connsiteY105" fmla="*/ 207645 h 685800"/>
                <a:gd name="connsiteX106" fmla="*/ 477203 w 800151"/>
                <a:gd name="connsiteY106" fmla="*/ 192405 h 685800"/>
                <a:gd name="connsiteX107" fmla="*/ 477203 w 800151"/>
                <a:gd name="connsiteY107" fmla="*/ 209550 h 685800"/>
                <a:gd name="connsiteX108" fmla="*/ 439103 w 800151"/>
                <a:gd name="connsiteY108" fmla="*/ 241935 h 685800"/>
                <a:gd name="connsiteX109" fmla="*/ 362903 w 800151"/>
                <a:gd name="connsiteY109" fmla="*/ 260033 h 685800"/>
                <a:gd name="connsiteX110" fmla="*/ 362903 w 800151"/>
                <a:gd name="connsiteY110" fmla="*/ 222885 h 685800"/>
                <a:gd name="connsiteX111" fmla="*/ 401003 w 800151"/>
                <a:gd name="connsiteY111" fmla="*/ 217170 h 685800"/>
                <a:gd name="connsiteX112" fmla="*/ 401003 w 800151"/>
                <a:gd name="connsiteY112" fmla="*/ 253365 h 685800"/>
                <a:gd name="connsiteX113" fmla="*/ 362903 w 800151"/>
                <a:gd name="connsiteY113" fmla="*/ 260033 h 685800"/>
                <a:gd name="connsiteX114" fmla="*/ 286703 w 800151"/>
                <a:gd name="connsiteY114" fmla="*/ 266700 h 685800"/>
                <a:gd name="connsiteX115" fmla="*/ 286703 w 800151"/>
                <a:gd name="connsiteY115" fmla="*/ 228600 h 685800"/>
                <a:gd name="connsiteX116" fmla="*/ 324803 w 800151"/>
                <a:gd name="connsiteY116" fmla="*/ 226695 h 685800"/>
                <a:gd name="connsiteX117" fmla="*/ 324803 w 800151"/>
                <a:gd name="connsiteY117" fmla="*/ 264795 h 685800"/>
                <a:gd name="connsiteX118" fmla="*/ 286703 w 800151"/>
                <a:gd name="connsiteY118" fmla="*/ 266700 h 685800"/>
                <a:gd name="connsiteX119" fmla="*/ 210503 w 800151"/>
                <a:gd name="connsiteY119" fmla="*/ 264795 h 685800"/>
                <a:gd name="connsiteX120" fmla="*/ 210503 w 800151"/>
                <a:gd name="connsiteY120" fmla="*/ 226695 h 685800"/>
                <a:gd name="connsiteX121" fmla="*/ 248603 w 800151"/>
                <a:gd name="connsiteY121" fmla="*/ 228600 h 685800"/>
                <a:gd name="connsiteX122" fmla="*/ 248603 w 800151"/>
                <a:gd name="connsiteY122" fmla="*/ 266700 h 685800"/>
                <a:gd name="connsiteX123" fmla="*/ 210503 w 800151"/>
                <a:gd name="connsiteY123" fmla="*/ 264795 h 685800"/>
                <a:gd name="connsiteX124" fmla="*/ 705803 w 800151"/>
                <a:gd name="connsiteY124" fmla="*/ 381000 h 685800"/>
                <a:gd name="connsiteX125" fmla="*/ 496253 w 800151"/>
                <a:gd name="connsiteY125" fmla="*/ 438150 h 685800"/>
                <a:gd name="connsiteX126" fmla="*/ 286703 w 800151"/>
                <a:gd name="connsiteY126" fmla="*/ 381000 h 685800"/>
                <a:gd name="connsiteX127" fmla="*/ 496253 w 800151"/>
                <a:gd name="connsiteY127" fmla="*/ 323850 h 685800"/>
                <a:gd name="connsiteX128" fmla="*/ 705803 w 800151"/>
                <a:gd name="connsiteY128" fmla="*/ 381000 h 685800"/>
                <a:gd name="connsiteX129" fmla="*/ 762953 w 800151"/>
                <a:gd name="connsiteY129" fmla="*/ 409575 h 685800"/>
                <a:gd name="connsiteX130" fmla="*/ 762953 w 800151"/>
                <a:gd name="connsiteY130" fmla="*/ 381000 h 685800"/>
                <a:gd name="connsiteX131" fmla="*/ 659130 w 800151"/>
                <a:gd name="connsiteY131" fmla="*/ 285750 h 685800"/>
                <a:gd name="connsiteX132" fmla="*/ 570548 w 800151"/>
                <a:gd name="connsiteY132" fmla="*/ 270510 h 685800"/>
                <a:gd name="connsiteX133" fmla="*/ 571500 w 800151"/>
                <a:gd name="connsiteY133" fmla="*/ 257175 h 685800"/>
                <a:gd name="connsiteX134" fmla="*/ 533400 w 800151"/>
                <a:gd name="connsiteY134" fmla="*/ 190500 h 685800"/>
                <a:gd name="connsiteX135" fmla="*/ 533400 w 800151"/>
                <a:gd name="connsiteY135" fmla="*/ 114300 h 685800"/>
                <a:gd name="connsiteX136" fmla="*/ 429578 w 800151"/>
                <a:gd name="connsiteY136" fmla="*/ 19050 h 685800"/>
                <a:gd name="connsiteX137" fmla="*/ 266700 w 800151"/>
                <a:gd name="connsiteY137" fmla="*/ 0 h 685800"/>
                <a:gd name="connsiteX138" fmla="*/ 0 w 800151"/>
                <a:gd name="connsiteY138" fmla="*/ 114300 h 685800"/>
                <a:gd name="connsiteX139" fmla="*/ 0 w 800151"/>
                <a:gd name="connsiteY139" fmla="*/ 209550 h 685800"/>
                <a:gd name="connsiteX140" fmla="*/ 38100 w 800151"/>
                <a:gd name="connsiteY140" fmla="*/ 276225 h 685800"/>
                <a:gd name="connsiteX141" fmla="*/ 38100 w 800151"/>
                <a:gd name="connsiteY141" fmla="*/ 294323 h 685800"/>
                <a:gd name="connsiteX142" fmla="*/ 0 w 800151"/>
                <a:gd name="connsiteY142" fmla="*/ 361950 h 685800"/>
                <a:gd name="connsiteX143" fmla="*/ 0 w 800151"/>
                <a:gd name="connsiteY143" fmla="*/ 457200 h 685800"/>
                <a:gd name="connsiteX144" fmla="*/ 103822 w 800151"/>
                <a:gd name="connsiteY144" fmla="*/ 552450 h 685800"/>
                <a:gd name="connsiteX145" fmla="*/ 266700 w 800151"/>
                <a:gd name="connsiteY145" fmla="*/ 571500 h 685800"/>
                <a:gd name="connsiteX146" fmla="*/ 370523 w 800151"/>
                <a:gd name="connsiteY146" fmla="*/ 666750 h 685800"/>
                <a:gd name="connsiteX147" fmla="*/ 533400 w 800151"/>
                <a:gd name="connsiteY147" fmla="*/ 685800 h 685800"/>
                <a:gd name="connsiteX148" fmla="*/ 800100 w 800151"/>
                <a:gd name="connsiteY148" fmla="*/ 571500 h 685800"/>
                <a:gd name="connsiteX149" fmla="*/ 800100 w 800151"/>
                <a:gd name="connsiteY149" fmla="*/ 476250 h 685800"/>
                <a:gd name="connsiteX150" fmla="*/ 762953 w 800151"/>
                <a:gd name="connsiteY150" fmla="*/ 409575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00151" h="685800">
                  <a:moveTo>
                    <a:pt x="743903" y="571500"/>
                  </a:moveTo>
                  <a:cubicBezTo>
                    <a:pt x="743903" y="583883"/>
                    <a:pt x="729615" y="595313"/>
                    <a:pt x="705803" y="603885"/>
                  </a:cubicBezTo>
                  <a:lnTo>
                    <a:pt x="705803" y="569595"/>
                  </a:lnTo>
                  <a:cubicBezTo>
                    <a:pt x="719138" y="565785"/>
                    <a:pt x="732473" y="560070"/>
                    <a:pt x="743903" y="554355"/>
                  </a:cubicBezTo>
                  <a:lnTo>
                    <a:pt x="743903" y="571500"/>
                  </a:lnTo>
                  <a:close/>
                  <a:moveTo>
                    <a:pt x="667703" y="508635"/>
                  </a:moveTo>
                  <a:lnTo>
                    <a:pt x="667703" y="474345"/>
                  </a:lnTo>
                  <a:cubicBezTo>
                    <a:pt x="681038" y="470535"/>
                    <a:pt x="694373" y="464820"/>
                    <a:pt x="705803" y="459105"/>
                  </a:cubicBezTo>
                  <a:lnTo>
                    <a:pt x="705803" y="476250"/>
                  </a:lnTo>
                  <a:cubicBezTo>
                    <a:pt x="705803" y="488633"/>
                    <a:pt x="691515" y="500063"/>
                    <a:pt x="667703" y="508635"/>
                  </a:cubicBezTo>
                  <a:close/>
                  <a:moveTo>
                    <a:pt x="667703" y="615315"/>
                  </a:moveTo>
                  <a:cubicBezTo>
                    <a:pt x="656273" y="618173"/>
                    <a:pt x="642938" y="620078"/>
                    <a:pt x="629603" y="621983"/>
                  </a:cubicBezTo>
                  <a:lnTo>
                    <a:pt x="629603" y="584835"/>
                  </a:lnTo>
                  <a:cubicBezTo>
                    <a:pt x="641985" y="582930"/>
                    <a:pt x="655320" y="581025"/>
                    <a:pt x="667703" y="579120"/>
                  </a:cubicBezTo>
                  <a:lnTo>
                    <a:pt x="667703" y="615315"/>
                  </a:lnTo>
                  <a:close/>
                  <a:moveTo>
                    <a:pt x="591503" y="489585"/>
                  </a:moveTo>
                  <a:cubicBezTo>
                    <a:pt x="603885" y="487680"/>
                    <a:pt x="617220" y="485775"/>
                    <a:pt x="629603" y="483870"/>
                  </a:cubicBezTo>
                  <a:lnTo>
                    <a:pt x="629603" y="520065"/>
                  </a:lnTo>
                  <a:cubicBezTo>
                    <a:pt x="618173" y="522923"/>
                    <a:pt x="604838" y="524828"/>
                    <a:pt x="591503" y="526733"/>
                  </a:cubicBezTo>
                  <a:lnTo>
                    <a:pt x="591503" y="489585"/>
                  </a:lnTo>
                  <a:close/>
                  <a:moveTo>
                    <a:pt x="591503" y="626745"/>
                  </a:moveTo>
                  <a:cubicBezTo>
                    <a:pt x="579120" y="627698"/>
                    <a:pt x="566738" y="628650"/>
                    <a:pt x="553403" y="628650"/>
                  </a:cubicBezTo>
                  <a:lnTo>
                    <a:pt x="553403" y="590550"/>
                  </a:lnTo>
                  <a:cubicBezTo>
                    <a:pt x="564833" y="590550"/>
                    <a:pt x="578168" y="589598"/>
                    <a:pt x="591503" y="588645"/>
                  </a:cubicBezTo>
                  <a:lnTo>
                    <a:pt x="591503" y="626745"/>
                  </a:lnTo>
                  <a:close/>
                  <a:moveTo>
                    <a:pt x="515303" y="533400"/>
                  </a:moveTo>
                  <a:lnTo>
                    <a:pt x="515303" y="495300"/>
                  </a:lnTo>
                  <a:cubicBezTo>
                    <a:pt x="526733" y="495300"/>
                    <a:pt x="540068" y="494348"/>
                    <a:pt x="553403" y="493395"/>
                  </a:cubicBezTo>
                  <a:lnTo>
                    <a:pt x="553403" y="531495"/>
                  </a:lnTo>
                  <a:cubicBezTo>
                    <a:pt x="541020" y="532448"/>
                    <a:pt x="528638" y="532448"/>
                    <a:pt x="515303" y="533400"/>
                  </a:cubicBezTo>
                  <a:close/>
                  <a:moveTo>
                    <a:pt x="515303" y="628650"/>
                  </a:moveTo>
                  <a:cubicBezTo>
                    <a:pt x="501968" y="628650"/>
                    <a:pt x="489585" y="627698"/>
                    <a:pt x="477203" y="626745"/>
                  </a:cubicBezTo>
                  <a:lnTo>
                    <a:pt x="477203" y="590550"/>
                  </a:lnTo>
                  <a:cubicBezTo>
                    <a:pt x="483870" y="590550"/>
                    <a:pt x="489585" y="590550"/>
                    <a:pt x="496253" y="590550"/>
                  </a:cubicBezTo>
                  <a:cubicBezTo>
                    <a:pt x="501968" y="590550"/>
                    <a:pt x="508635" y="590550"/>
                    <a:pt x="515303" y="590550"/>
                  </a:cubicBezTo>
                  <a:lnTo>
                    <a:pt x="515303" y="628650"/>
                  </a:lnTo>
                  <a:close/>
                  <a:moveTo>
                    <a:pt x="439103" y="493395"/>
                  </a:moveTo>
                  <a:cubicBezTo>
                    <a:pt x="451485" y="494348"/>
                    <a:pt x="463868" y="495300"/>
                    <a:pt x="477203" y="495300"/>
                  </a:cubicBezTo>
                  <a:lnTo>
                    <a:pt x="477203" y="533400"/>
                  </a:lnTo>
                  <a:cubicBezTo>
                    <a:pt x="463868" y="533400"/>
                    <a:pt x="451485" y="532448"/>
                    <a:pt x="439103" y="531495"/>
                  </a:cubicBezTo>
                  <a:lnTo>
                    <a:pt x="439103" y="493395"/>
                  </a:lnTo>
                  <a:close/>
                  <a:moveTo>
                    <a:pt x="439103" y="621983"/>
                  </a:moveTo>
                  <a:cubicBezTo>
                    <a:pt x="425768" y="620078"/>
                    <a:pt x="412433" y="618173"/>
                    <a:pt x="401003" y="615315"/>
                  </a:cubicBezTo>
                  <a:lnTo>
                    <a:pt x="401003" y="584835"/>
                  </a:lnTo>
                  <a:cubicBezTo>
                    <a:pt x="413385" y="586740"/>
                    <a:pt x="425768" y="587693"/>
                    <a:pt x="439103" y="588645"/>
                  </a:cubicBezTo>
                  <a:lnTo>
                    <a:pt x="439103" y="621983"/>
                  </a:lnTo>
                  <a:close/>
                  <a:moveTo>
                    <a:pt x="362903" y="520065"/>
                  </a:moveTo>
                  <a:lnTo>
                    <a:pt x="362903" y="482918"/>
                  </a:lnTo>
                  <a:cubicBezTo>
                    <a:pt x="375285" y="484823"/>
                    <a:pt x="387668" y="487680"/>
                    <a:pt x="401003" y="488633"/>
                  </a:cubicBezTo>
                  <a:lnTo>
                    <a:pt x="401003" y="526733"/>
                  </a:lnTo>
                  <a:cubicBezTo>
                    <a:pt x="387668" y="524828"/>
                    <a:pt x="374333" y="522923"/>
                    <a:pt x="362903" y="520065"/>
                  </a:cubicBezTo>
                  <a:close/>
                  <a:moveTo>
                    <a:pt x="362903" y="603885"/>
                  </a:moveTo>
                  <a:cubicBezTo>
                    <a:pt x="339090" y="594360"/>
                    <a:pt x="324803" y="582930"/>
                    <a:pt x="324803" y="571500"/>
                  </a:cubicBezTo>
                  <a:lnTo>
                    <a:pt x="324803" y="569595"/>
                  </a:lnTo>
                  <a:cubicBezTo>
                    <a:pt x="324803" y="569595"/>
                    <a:pt x="324803" y="569595"/>
                    <a:pt x="325755" y="569595"/>
                  </a:cubicBezTo>
                  <a:cubicBezTo>
                    <a:pt x="328613" y="570548"/>
                    <a:pt x="330518" y="571500"/>
                    <a:pt x="333375" y="571500"/>
                  </a:cubicBezTo>
                  <a:cubicBezTo>
                    <a:pt x="342900" y="574358"/>
                    <a:pt x="352425" y="576263"/>
                    <a:pt x="362903" y="578168"/>
                  </a:cubicBezTo>
                  <a:lnTo>
                    <a:pt x="362903" y="603885"/>
                  </a:lnTo>
                  <a:close/>
                  <a:moveTo>
                    <a:pt x="210503" y="474345"/>
                  </a:moveTo>
                  <a:cubicBezTo>
                    <a:pt x="217170" y="474345"/>
                    <a:pt x="222885" y="475298"/>
                    <a:pt x="229553" y="475298"/>
                  </a:cubicBezTo>
                  <a:lnTo>
                    <a:pt x="229553" y="476250"/>
                  </a:lnTo>
                  <a:cubicBezTo>
                    <a:pt x="229553" y="489585"/>
                    <a:pt x="232410" y="502920"/>
                    <a:pt x="239078" y="513398"/>
                  </a:cubicBezTo>
                  <a:cubicBezTo>
                    <a:pt x="229553" y="513398"/>
                    <a:pt x="220028" y="512445"/>
                    <a:pt x="210503" y="511492"/>
                  </a:cubicBezTo>
                  <a:lnTo>
                    <a:pt x="210503" y="474345"/>
                  </a:lnTo>
                  <a:close/>
                  <a:moveTo>
                    <a:pt x="172403" y="360045"/>
                  </a:moveTo>
                  <a:cubicBezTo>
                    <a:pt x="184785" y="361950"/>
                    <a:pt x="197168" y="364808"/>
                    <a:pt x="210503" y="365760"/>
                  </a:cubicBezTo>
                  <a:lnTo>
                    <a:pt x="210503" y="403860"/>
                  </a:lnTo>
                  <a:cubicBezTo>
                    <a:pt x="197168" y="401955"/>
                    <a:pt x="183833" y="400050"/>
                    <a:pt x="172403" y="397193"/>
                  </a:cubicBezTo>
                  <a:lnTo>
                    <a:pt x="172403" y="360045"/>
                  </a:lnTo>
                  <a:close/>
                  <a:moveTo>
                    <a:pt x="172403" y="507683"/>
                  </a:moveTo>
                  <a:cubicBezTo>
                    <a:pt x="159068" y="505778"/>
                    <a:pt x="145733" y="503873"/>
                    <a:pt x="134303" y="501015"/>
                  </a:cubicBezTo>
                  <a:lnTo>
                    <a:pt x="134303" y="463868"/>
                  </a:lnTo>
                  <a:cubicBezTo>
                    <a:pt x="146685" y="465773"/>
                    <a:pt x="159068" y="468630"/>
                    <a:pt x="172403" y="469583"/>
                  </a:cubicBezTo>
                  <a:lnTo>
                    <a:pt x="172403" y="507683"/>
                  </a:lnTo>
                  <a:close/>
                  <a:moveTo>
                    <a:pt x="96203" y="352425"/>
                  </a:moveTo>
                  <a:lnTo>
                    <a:pt x="96203" y="335280"/>
                  </a:lnTo>
                  <a:cubicBezTo>
                    <a:pt x="107633" y="340995"/>
                    <a:pt x="120015" y="345758"/>
                    <a:pt x="134303" y="349568"/>
                  </a:cubicBezTo>
                  <a:lnTo>
                    <a:pt x="134303" y="384810"/>
                  </a:lnTo>
                  <a:cubicBezTo>
                    <a:pt x="110490" y="376238"/>
                    <a:pt x="96203" y="364808"/>
                    <a:pt x="96203" y="352425"/>
                  </a:cubicBezTo>
                  <a:close/>
                  <a:moveTo>
                    <a:pt x="96203" y="489585"/>
                  </a:moveTo>
                  <a:cubicBezTo>
                    <a:pt x="72390" y="480060"/>
                    <a:pt x="58103" y="468630"/>
                    <a:pt x="58103" y="457200"/>
                  </a:cubicBezTo>
                  <a:lnTo>
                    <a:pt x="58103" y="440055"/>
                  </a:lnTo>
                  <a:cubicBezTo>
                    <a:pt x="69533" y="445770"/>
                    <a:pt x="81915" y="450533"/>
                    <a:pt x="96203" y="454343"/>
                  </a:cubicBezTo>
                  <a:lnTo>
                    <a:pt x="96203" y="489585"/>
                  </a:lnTo>
                  <a:close/>
                  <a:moveTo>
                    <a:pt x="58103" y="192405"/>
                  </a:moveTo>
                  <a:cubicBezTo>
                    <a:pt x="69533" y="198120"/>
                    <a:pt x="81915" y="202883"/>
                    <a:pt x="96203" y="206693"/>
                  </a:cubicBezTo>
                  <a:lnTo>
                    <a:pt x="96203" y="241935"/>
                  </a:lnTo>
                  <a:cubicBezTo>
                    <a:pt x="72390" y="232410"/>
                    <a:pt x="58103" y="220980"/>
                    <a:pt x="58103" y="209550"/>
                  </a:cubicBezTo>
                  <a:lnTo>
                    <a:pt x="58103" y="192405"/>
                  </a:lnTo>
                  <a:close/>
                  <a:moveTo>
                    <a:pt x="172403" y="222885"/>
                  </a:moveTo>
                  <a:lnTo>
                    <a:pt x="172403" y="260985"/>
                  </a:lnTo>
                  <a:cubicBezTo>
                    <a:pt x="159068" y="259080"/>
                    <a:pt x="145733" y="257175"/>
                    <a:pt x="134303" y="254318"/>
                  </a:cubicBezTo>
                  <a:lnTo>
                    <a:pt x="134303" y="217170"/>
                  </a:lnTo>
                  <a:cubicBezTo>
                    <a:pt x="146685" y="219075"/>
                    <a:pt x="159068" y="220980"/>
                    <a:pt x="172403" y="222885"/>
                  </a:cubicBezTo>
                  <a:close/>
                  <a:moveTo>
                    <a:pt x="267653" y="57150"/>
                  </a:moveTo>
                  <a:cubicBezTo>
                    <a:pt x="383858" y="57150"/>
                    <a:pt x="477203" y="82868"/>
                    <a:pt x="477203" y="114300"/>
                  </a:cubicBezTo>
                  <a:cubicBezTo>
                    <a:pt x="477203" y="145733"/>
                    <a:pt x="383858" y="171450"/>
                    <a:pt x="267653" y="171450"/>
                  </a:cubicBezTo>
                  <a:cubicBezTo>
                    <a:pt x="151447" y="171450"/>
                    <a:pt x="58103" y="145733"/>
                    <a:pt x="58103" y="114300"/>
                  </a:cubicBezTo>
                  <a:cubicBezTo>
                    <a:pt x="58103" y="82868"/>
                    <a:pt x="151447" y="57150"/>
                    <a:pt x="267653" y="57150"/>
                  </a:cubicBezTo>
                  <a:close/>
                  <a:moveTo>
                    <a:pt x="324803" y="508635"/>
                  </a:moveTo>
                  <a:cubicBezTo>
                    <a:pt x="300990" y="499110"/>
                    <a:pt x="286703" y="487680"/>
                    <a:pt x="286703" y="476250"/>
                  </a:cubicBezTo>
                  <a:lnTo>
                    <a:pt x="286703" y="459105"/>
                  </a:lnTo>
                  <a:cubicBezTo>
                    <a:pt x="298133" y="464820"/>
                    <a:pt x="310515" y="469583"/>
                    <a:pt x="324803" y="473393"/>
                  </a:cubicBezTo>
                  <a:lnTo>
                    <a:pt x="324803" y="508635"/>
                  </a:lnTo>
                  <a:close/>
                  <a:moveTo>
                    <a:pt x="439103" y="241935"/>
                  </a:moveTo>
                  <a:lnTo>
                    <a:pt x="439103" y="207645"/>
                  </a:lnTo>
                  <a:cubicBezTo>
                    <a:pt x="452438" y="203835"/>
                    <a:pt x="465773" y="198120"/>
                    <a:pt x="477203" y="192405"/>
                  </a:cubicBezTo>
                  <a:lnTo>
                    <a:pt x="477203" y="209550"/>
                  </a:lnTo>
                  <a:cubicBezTo>
                    <a:pt x="477203" y="221933"/>
                    <a:pt x="462915" y="233363"/>
                    <a:pt x="439103" y="241935"/>
                  </a:cubicBezTo>
                  <a:close/>
                  <a:moveTo>
                    <a:pt x="362903" y="260033"/>
                  </a:moveTo>
                  <a:lnTo>
                    <a:pt x="362903" y="222885"/>
                  </a:lnTo>
                  <a:cubicBezTo>
                    <a:pt x="375285" y="220980"/>
                    <a:pt x="388620" y="219075"/>
                    <a:pt x="401003" y="217170"/>
                  </a:cubicBezTo>
                  <a:lnTo>
                    <a:pt x="401003" y="253365"/>
                  </a:lnTo>
                  <a:cubicBezTo>
                    <a:pt x="389573" y="256223"/>
                    <a:pt x="376238" y="258127"/>
                    <a:pt x="362903" y="260033"/>
                  </a:cubicBezTo>
                  <a:close/>
                  <a:moveTo>
                    <a:pt x="286703" y="266700"/>
                  </a:moveTo>
                  <a:lnTo>
                    <a:pt x="286703" y="228600"/>
                  </a:lnTo>
                  <a:cubicBezTo>
                    <a:pt x="298133" y="228600"/>
                    <a:pt x="311468" y="227648"/>
                    <a:pt x="324803" y="226695"/>
                  </a:cubicBezTo>
                  <a:lnTo>
                    <a:pt x="324803" y="264795"/>
                  </a:lnTo>
                  <a:cubicBezTo>
                    <a:pt x="312420" y="265748"/>
                    <a:pt x="300038" y="265748"/>
                    <a:pt x="286703" y="266700"/>
                  </a:cubicBezTo>
                  <a:close/>
                  <a:moveTo>
                    <a:pt x="210503" y="264795"/>
                  </a:moveTo>
                  <a:lnTo>
                    <a:pt x="210503" y="226695"/>
                  </a:lnTo>
                  <a:cubicBezTo>
                    <a:pt x="222885" y="227648"/>
                    <a:pt x="235267" y="228600"/>
                    <a:pt x="248603" y="228600"/>
                  </a:cubicBezTo>
                  <a:lnTo>
                    <a:pt x="248603" y="266700"/>
                  </a:lnTo>
                  <a:cubicBezTo>
                    <a:pt x="235267" y="265748"/>
                    <a:pt x="222885" y="265748"/>
                    <a:pt x="210503" y="264795"/>
                  </a:cubicBezTo>
                  <a:close/>
                  <a:moveTo>
                    <a:pt x="705803" y="381000"/>
                  </a:moveTo>
                  <a:cubicBezTo>
                    <a:pt x="705803" y="412433"/>
                    <a:pt x="612458" y="438150"/>
                    <a:pt x="496253" y="438150"/>
                  </a:cubicBezTo>
                  <a:cubicBezTo>
                    <a:pt x="380048" y="438150"/>
                    <a:pt x="286703" y="412433"/>
                    <a:pt x="286703" y="381000"/>
                  </a:cubicBezTo>
                  <a:cubicBezTo>
                    <a:pt x="286703" y="349568"/>
                    <a:pt x="380048" y="323850"/>
                    <a:pt x="496253" y="323850"/>
                  </a:cubicBezTo>
                  <a:cubicBezTo>
                    <a:pt x="612458" y="323850"/>
                    <a:pt x="705803" y="349568"/>
                    <a:pt x="705803" y="381000"/>
                  </a:cubicBezTo>
                  <a:close/>
                  <a:moveTo>
                    <a:pt x="762953" y="409575"/>
                  </a:moveTo>
                  <a:lnTo>
                    <a:pt x="762953" y="381000"/>
                  </a:lnTo>
                  <a:cubicBezTo>
                    <a:pt x="762953" y="336233"/>
                    <a:pt x="727710" y="303848"/>
                    <a:pt x="659130" y="285750"/>
                  </a:cubicBezTo>
                  <a:cubicBezTo>
                    <a:pt x="633413" y="279083"/>
                    <a:pt x="603885" y="273368"/>
                    <a:pt x="570548" y="270510"/>
                  </a:cubicBezTo>
                  <a:cubicBezTo>
                    <a:pt x="571500" y="266700"/>
                    <a:pt x="571500" y="261938"/>
                    <a:pt x="571500" y="257175"/>
                  </a:cubicBezTo>
                  <a:cubicBezTo>
                    <a:pt x="571500" y="230505"/>
                    <a:pt x="559118" y="207645"/>
                    <a:pt x="533400" y="190500"/>
                  </a:cubicBezTo>
                  <a:lnTo>
                    <a:pt x="533400" y="114300"/>
                  </a:lnTo>
                  <a:cubicBezTo>
                    <a:pt x="533400" y="69532"/>
                    <a:pt x="498158" y="37147"/>
                    <a:pt x="429578" y="19050"/>
                  </a:cubicBezTo>
                  <a:cubicBezTo>
                    <a:pt x="384810" y="6667"/>
                    <a:pt x="327660" y="0"/>
                    <a:pt x="266700" y="0"/>
                  </a:cubicBezTo>
                  <a:cubicBezTo>
                    <a:pt x="186690" y="0"/>
                    <a:pt x="0" y="11430"/>
                    <a:pt x="0" y="114300"/>
                  </a:cubicBezTo>
                  <a:lnTo>
                    <a:pt x="0" y="209550"/>
                  </a:lnTo>
                  <a:cubicBezTo>
                    <a:pt x="0" y="236220"/>
                    <a:pt x="12382" y="259080"/>
                    <a:pt x="38100" y="276225"/>
                  </a:cubicBezTo>
                  <a:lnTo>
                    <a:pt x="38100" y="294323"/>
                  </a:lnTo>
                  <a:cubicBezTo>
                    <a:pt x="15240" y="310515"/>
                    <a:pt x="0" y="332423"/>
                    <a:pt x="0" y="361950"/>
                  </a:cubicBezTo>
                  <a:lnTo>
                    <a:pt x="0" y="457200"/>
                  </a:lnTo>
                  <a:cubicBezTo>
                    <a:pt x="0" y="501967"/>
                    <a:pt x="35243" y="534353"/>
                    <a:pt x="103822" y="552450"/>
                  </a:cubicBezTo>
                  <a:cubicBezTo>
                    <a:pt x="148590" y="564833"/>
                    <a:pt x="205740" y="571500"/>
                    <a:pt x="266700" y="571500"/>
                  </a:cubicBezTo>
                  <a:cubicBezTo>
                    <a:pt x="266700" y="616268"/>
                    <a:pt x="301943" y="648653"/>
                    <a:pt x="370523" y="666750"/>
                  </a:cubicBezTo>
                  <a:cubicBezTo>
                    <a:pt x="415290" y="679133"/>
                    <a:pt x="472440" y="685800"/>
                    <a:pt x="533400" y="685800"/>
                  </a:cubicBezTo>
                  <a:cubicBezTo>
                    <a:pt x="613410" y="685800"/>
                    <a:pt x="800100" y="674370"/>
                    <a:pt x="800100" y="571500"/>
                  </a:cubicBezTo>
                  <a:lnTo>
                    <a:pt x="800100" y="476250"/>
                  </a:lnTo>
                  <a:cubicBezTo>
                    <a:pt x="801053" y="449580"/>
                    <a:pt x="788670" y="426720"/>
                    <a:pt x="762953" y="409575"/>
                  </a:cubicBezTo>
                  <a:close/>
                </a:path>
              </a:pathLst>
            </a:custGeom>
            <a:solidFill>
              <a:srgbClr val="FFC000"/>
            </a:solidFill>
            <a:ln w="9525" cap="flat">
              <a:noFill/>
              <a:prstDash val="solid"/>
              <a:miter/>
            </a:ln>
          </p:spPr>
          <p:txBody>
            <a:bodyPr rtlCol="0" anchor="ctr"/>
            <a:lstStyle/>
            <a:p>
              <a:endParaRPr lang="en-GB" dirty="0"/>
            </a:p>
          </p:txBody>
        </p:sp>
        <p:sp>
          <p:nvSpPr>
            <p:cNvPr id="27" name="Freeform: Shape 26" descr="Coins with solid fill">
              <a:extLst>
                <a:ext uri="{FF2B5EF4-FFF2-40B4-BE49-F238E27FC236}">
                  <a16:creationId xmlns:a16="http://schemas.microsoft.com/office/drawing/2014/main" id="{69DF7C37-501F-D67B-F739-E06EF25DEC74}"/>
                </a:ext>
              </a:extLst>
            </p:cNvPr>
            <p:cNvSpPr>
              <a:spLocks noChangeAspect="1"/>
            </p:cNvSpPr>
            <p:nvPr/>
          </p:nvSpPr>
          <p:spPr>
            <a:xfrm>
              <a:off x="11102123" y="264526"/>
              <a:ext cx="395422" cy="107843"/>
            </a:xfrm>
            <a:custGeom>
              <a:avLst/>
              <a:gdLst>
                <a:gd name="connsiteX0" fmla="*/ 197711 w 395422"/>
                <a:gd name="connsiteY0" fmla="*/ 0 h 107843"/>
                <a:gd name="connsiteX1" fmla="*/ 395422 w 395422"/>
                <a:gd name="connsiteY1" fmla="*/ 53922 h 107843"/>
                <a:gd name="connsiteX2" fmla="*/ 197711 w 395422"/>
                <a:gd name="connsiteY2" fmla="*/ 107843 h 107843"/>
                <a:gd name="connsiteX3" fmla="*/ 0 w 395422"/>
                <a:gd name="connsiteY3" fmla="*/ 53922 h 107843"/>
                <a:gd name="connsiteX4" fmla="*/ 197711 w 395422"/>
                <a:gd name="connsiteY4" fmla="*/ 0 h 107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422" h="107843">
                  <a:moveTo>
                    <a:pt x="197711" y="0"/>
                  </a:moveTo>
                  <a:cubicBezTo>
                    <a:pt x="307351" y="0"/>
                    <a:pt x="395422" y="24265"/>
                    <a:pt x="395422" y="53922"/>
                  </a:cubicBezTo>
                  <a:cubicBezTo>
                    <a:pt x="395422" y="83579"/>
                    <a:pt x="307351" y="107843"/>
                    <a:pt x="197711" y="107843"/>
                  </a:cubicBezTo>
                  <a:cubicBezTo>
                    <a:pt x="88071" y="107843"/>
                    <a:pt x="0" y="83579"/>
                    <a:pt x="0" y="53922"/>
                  </a:cubicBezTo>
                  <a:cubicBezTo>
                    <a:pt x="0" y="24265"/>
                    <a:pt x="88071" y="0"/>
                    <a:pt x="197711"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28" name="Freeform: Shape 27" descr="Coins with solid fill">
              <a:extLst>
                <a:ext uri="{FF2B5EF4-FFF2-40B4-BE49-F238E27FC236}">
                  <a16:creationId xmlns:a16="http://schemas.microsoft.com/office/drawing/2014/main" id="{A0BDC6AF-9E9C-1841-7A0F-0F135580E4F8}"/>
                </a:ext>
              </a:extLst>
            </p:cNvPr>
            <p:cNvSpPr>
              <a:spLocks noChangeAspect="1"/>
            </p:cNvSpPr>
            <p:nvPr/>
          </p:nvSpPr>
          <p:spPr>
            <a:xfrm>
              <a:off x="11102123" y="392140"/>
              <a:ext cx="35948" cy="46732"/>
            </a:xfrm>
            <a:custGeom>
              <a:avLst/>
              <a:gdLst>
                <a:gd name="connsiteX0" fmla="*/ 0 w 35948"/>
                <a:gd name="connsiteY0" fmla="*/ 0 h 46732"/>
                <a:gd name="connsiteX1" fmla="*/ 35948 w 35948"/>
                <a:gd name="connsiteY1" fmla="*/ 13481 h 46732"/>
                <a:gd name="connsiteX2" fmla="*/ 35948 w 35948"/>
                <a:gd name="connsiteY2" fmla="*/ 46732 h 46732"/>
                <a:gd name="connsiteX3" fmla="*/ 0 w 35948"/>
                <a:gd name="connsiteY3" fmla="*/ 16176 h 46732"/>
                <a:gd name="connsiteX4" fmla="*/ 0 w 35948"/>
                <a:gd name="connsiteY4" fmla="*/ 0 h 4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 h="46732">
                  <a:moveTo>
                    <a:pt x="0" y="0"/>
                  </a:moveTo>
                  <a:cubicBezTo>
                    <a:pt x="10785" y="5392"/>
                    <a:pt x="22467" y="9886"/>
                    <a:pt x="35948" y="13481"/>
                  </a:cubicBezTo>
                  <a:lnTo>
                    <a:pt x="35948" y="46732"/>
                  </a:lnTo>
                  <a:cubicBezTo>
                    <a:pt x="13480" y="37745"/>
                    <a:pt x="0" y="26961"/>
                    <a:pt x="0" y="16176"/>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29" name="Freeform: Shape 28" descr="Coins with solid fill">
              <a:extLst>
                <a:ext uri="{FF2B5EF4-FFF2-40B4-BE49-F238E27FC236}">
                  <a16:creationId xmlns:a16="http://schemas.microsoft.com/office/drawing/2014/main" id="{C0B04AB9-702C-6FDE-238F-B4C22B03A9E4}"/>
                </a:ext>
              </a:extLst>
            </p:cNvPr>
            <p:cNvSpPr>
              <a:spLocks noChangeAspect="1"/>
            </p:cNvSpPr>
            <p:nvPr/>
          </p:nvSpPr>
          <p:spPr>
            <a:xfrm>
              <a:off x="11461599" y="392140"/>
              <a:ext cx="35947" cy="46732"/>
            </a:xfrm>
            <a:custGeom>
              <a:avLst/>
              <a:gdLst>
                <a:gd name="connsiteX0" fmla="*/ 35947 w 35947"/>
                <a:gd name="connsiteY0" fmla="*/ 0 h 46732"/>
                <a:gd name="connsiteX1" fmla="*/ 35947 w 35947"/>
                <a:gd name="connsiteY1" fmla="*/ 16176 h 46732"/>
                <a:gd name="connsiteX2" fmla="*/ 0 w 35947"/>
                <a:gd name="connsiteY2" fmla="*/ 46732 h 46732"/>
                <a:gd name="connsiteX3" fmla="*/ 0 w 35947"/>
                <a:gd name="connsiteY3" fmla="*/ 14379 h 46732"/>
                <a:gd name="connsiteX4" fmla="*/ 35947 w 35947"/>
                <a:gd name="connsiteY4" fmla="*/ 0 h 4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46732">
                  <a:moveTo>
                    <a:pt x="35947" y="0"/>
                  </a:moveTo>
                  <a:lnTo>
                    <a:pt x="35947" y="16176"/>
                  </a:lnTo>
                  <a:cubicBezTo>
                    <a:pt x="35947" y="27860"/>
                    <a:pt x="22466" y="38644"/>
                    <a:pt x="0" y="46732"/>
                  </a:cubicBezTo>
                  <a:lnTo>
                    <a:pt x="0" y="14379"/>
                  </a:lnTo>
                  <a:cubicBezTo>
                    <a:pt x="12581" y="10784"/>
                    <a:pt x="25163" y="5392"/>
                    <a:pt x="35947"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30" name="Freeform: Shape 29" descr="Coins with solid fill">
              <a:extLst>
                <a:ext uri="{FF2B5EF4-FFF2-40B4-BE49-F238E27FC236}">
                  <a16:creationId xmlns:a16="http://schemas.microsoft.com/office/drawing/2014/main" id="{C237DEA2-5C1F-A6F5-2661-FB8AC6D91FCF}"/>
                </a:ext>
              </a:extLst>
            </p:cNvPr>
            <p:cNvSpPr>
              <a:spLocks noChangeAspect="1"/>
            </p:cNvSpPr>
            <p:nvPr/>
          </p:nvSpPr>
          <p:spPr>
            <a:xfrm>
              <a:off x="11174018" y="415506"/>
              <a:ext cx="35948" cy="41339"/>
            </a:xfrm>
            <a:custGeom>
              <a:avLst/>
              <a:gdLst>
                <a:gd name="connsiteX0" fmla="*/ 0 w 35948"/>
                <a:gd name="connsiteY0" fmla="*/ 0 h 41339"/>
                <a:gd name="connsiteX1" fmla="*/ 35948 w 35948"/>
                <a:gd name="connsiteY1" fmla="*/ 5392 h 41339"/>
                <a:gd name="connsiteX2" fmla="*/ 35948 w 35948"/>
                <a:gd name="connsiteY2" fmla="*/ 41339 h 41339"/>
                <a:gd name="connsiteX3" fmla="*/ 0 w 35948"/>
                <a:gd name="connsiteY3" fmla="*/ 35049 h 41339"/>
                <a:gd name="connsiteX4" fmla="*/ 0 w 35948"/>
                <a:gd name="connsiteY4" fmla="*/ 0 h 41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 h="41339">
                  <a:moveTo>
                    <a:pt x="0" y="0"/>
                  </a:moveTo>
                  <a:cubicBezTo>
                    <a:pt x="11683" y="1797"/>
                    <a:pt x="23366" y="3595"/>
                    <a:pt x="35948" y="5392"/>
                  </a:cubicBezTo>
                  <a:lnTo>
                    <a:pt x="35948" y="41339"/>
                  </a:lnTo>
                  <a:cubicBezTo>
                    <a:pt x="23366" y="39542"/>
                    <a:pt x="10784" y="37745"/>
                    <a:pt x="0" y="35049"/>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31" name="Freeform: Shape 30" descr="Coins with solid fill">
              <a:extLst>
                <a:ext uri="{FF2B5EF4-FFF2-40B4-BE49-F238E27FC236}">
                  <a16:creationId xmlns:a16="http://schemas.microsoft.com/office/drawing/2014/main" id="{4D755B95-3306-BD5A-E99B-6AA726A3B392}"/>
                </a:ext>
              </a:extLst>
            </p:cNvPr>
            <p:cNvSpPr>
              <a:spLocks noChangeAspect="1"/>
            </p:cNvSpPr>
            <p:nvPr/>
          </p:nvSpPr>
          <p:spPr>
            <a:xfrm>
              <a:off x="11389704" y="415506"/>
              <a:ext cx="35947" cy="40441"/>
            </a:xfrm>
            <a:custGeom>
              <a:avLst/>
              <a:gdLst>
                <a:gd name="connsiteX0" fmla="*/ 35947 w 35947"/>
                <a:gd name="connsiteY0" fmla="*/ 0 h 40441"/>
                <a:gd name="connsiteX1" fmla="*/ 35947 w 35947"/>
                <a:gd name="connsiteY1" fmla="*/ 34150 h 40441"/>
                <a:gd name="connsiteX2" fmla="*/ 0 w 35947"/>
                <a:gd name="connsiteY2" fmla="*/ 40441 h 40441"/>
                <a:gd name="connsiteX3" fmla="*/ 0 w 35947"/>
                <a:gd name="connsiteY3" fmla="*/ 5392 h 40441"/>
                <a:gd name="connsiteX4" fmla="*/ 35947 w 35947"/>
                <a:gd name="connsiteY4" fmla="*/ 0 h 40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40441">
                  <a:moveTo>
                    <a:pt x="35947" y="0"/>
                  </a:moveTo>
                  <a:lnTo>
                    <a:pt x="35947" y="34150"/>
                  </a:lnTo>
                  <a:cubicBezTo>
                    <a:pt x="25163" y="36846"/>
                    <a:pt x="12581" y="38643"/>
                    <a:pt x="0" y="40441"/>
                  </a:cubicBezTo>
                  <a:lnTo>
                    <a:pt x="0" y="5392"/>
                  </a:lnTo>
                  <a:cubicBezTo>
                    <a:pt x="11682" y="3595"/>
                    <a:pt x="24264" y="1797"/>
                    <a:pt x="35947"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32" name="Freeform: Shape 31" descr="Coins with solid fill">
              <a:extLst>
                <a:ext uri="{FF2B5EF4-FFF2-40B4-BE49-F238E27FC236}">
                  <a16:creationId xmlns:a16="http://schemas.microsoft.com/office/drawing/2014/main" id="{EAE6B6FB-82E0-C54A-B53A-E205C1FC2370}"/>
                </a:ext>
              </a:extLst>
            </p:cNvPr>
            <p:cNvSpPr>
              <a:spLocks noChangeAspect="1"/>
            </p:cNvSpPr>
            <p:nvPr/>
          </p:nvSpPr>
          <p:spPr>
            <a:xfrm>
              <a:off x="11245914" y="424493"/>
              <a:ext cx="35947" cy="37745"/>
            </a:xfrm>
            <a:custGeom>
              <a:avLst/>
              <a:gdLst>
                <a:gd name="connsiteX0" fmla="*/ 0 w 35947"/>
                <a:gd name="connsiteY0" fmla="*/ 0 h 37745"/>
                <a:gd name="connsiteX1" fmla="*/ 35947 w 35947"/>
                <a:gd name="connsiteY1" fmla="*/ 1797 h 37745"/>
                <a:gd name="connsiteX2" fmla="*/ 35947 w 35947"/>
                <a:gd name="connsiteY2" fmla="*/ 37745 h 37745"/>
                <a:gd name="connsiteX3" fmla="*/ 0 w 35947"/>
                <a:gd name="connsiteY3" fmla="*/ 35947 h 37745"/>
                <a:gd name="connsiteX4" fmla="*/ 0 w 35947"/>
                <a:gd name="connsiteY4" fmla="*/ 0 h 3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37745">
                  <a:moveTo>
                    <a:pt x="0" y="0"/>
                  </a:moveTo>
                  <a:cubicBezTo>
                    <a:pt x="11682" y="899"/>
                    <a:pt x="23365" y="1797"/>
                    <a:pt x="35947" y="1797"/>
                  </a:cubicBezTo>
                  <a:lnTo>
                    <a:pt x="35947" y="37745"/>
                  </a:lnTo>
                  <a:cubicBezTo>
                    <a:pt x="23365" y="36846"/>
                    <a:pt x="11682" y="36846"/>
                    <a:pt x="0" y="35947"/>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33" name="Freeform: Shape 32" descr="Coins with solid fill">
              <a:extLst>
                <a:ext uri="{FF2B5EF4-FFF2-40B4-BE49-F238E27FC236}">
                  <a16:creationId xmlns:a16="http://schemas.microsoft.com/office/drawing/2014/main" id="{CF92E80B-5546-47C5-7963-F0CCC7EFB0C1}"/>
                </a:ext>
              </a:extLst>
            </p:cNvPr>
            <p:cNvSpPr>
              <a:spLocks noChangeAspect="1"/>
            </p:cNvSpPr>
            <p:nvPr/>
          </p:nvSpPr>
          <p:spPr>
            <a:xfrm>
              <a:off x="11317809" y="424493"/>
              <a:ext cx="35947" cy="37745"/>
            </a:xfrm>
            <a:custGeom>
              <a:avLst/>
              <a:gdLst>
                <a:gd name="connsiteX0" fmla="*/ 35947 w 35947"/>
                <a:gd name="connsiteY0" fmla="*/ 0 h 37745"/>
                <a:gd name="connsiteX1" fmla="*/ 35947 w 35947"/>
                <a:gd name="connsiteY1" fmla="*/ 35947 h 37745"/>
                <a:gd name="connsiteX2" fmla="*/ 0 w 35947"/>
                <a:gd name="connsiteY2" fmla="*/ 37745 h 37745"/>
                <a:gd name="connsiteX3" fmla="*/ 0 w 35947"/>
                <a:gd name="connsiteY3" fmla="*/ 1797 h 37745"/>
                <a:gd name="connsiteX4" fmla="*/ 35947 w 35947"/>
                <a:gd name="connsiteY4" fmla="*/ 0 h 3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37745">
                  <a:moveTo>
                    <a:pt x="35947" y="0"/>
                  </a:moveTo>
                  <a:lnTo>
                    <a:pt x="35947" y="35947"/>
                  </a:lnTo>
                  <a:cubicBezTo>
                    <a:pt x="24264" y="36846"/>
                    <a:pt x="12581" y="36846"/>
                    <a:pt x="0" y="37745"/>
                  </a:cubicBezTo>
                  <a:lnTo>
                    <a:pt x="0" y="1797"/>
                  </a:lnTo>
                  <a:cubicBezTo>
                    <a:pt x="10784" y="1797"/>
                    <a:pt x="23366" y="899"/>
                    <a:pt x="35947"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34" name="Freeform: Shape 33" descr="Coins with solid fill">
              <a:extLst>
                <a:ext uri="{FF2B5EF4-FFF2-40B4-BE49-F238E27FC236}">
                  <a16:creationId xmlns:a16="http://schemas.microsoft.com/office/drawing/2014/main" id="{CB78AF10-155D-0D65-2961-5629946F30AC}"/>
                </a:ext>
              </a:extLst>
            </p:cNvPr>
            <p:cNvSpPr>
              <a:spLocks noChangeAspect="1"/>
            </p:cNvSpPr>
            <p:nvPr/>
          </p:nvSpPr>
          <p:spPr>
            <a:xfrm>
              <a:off x="11317808" y="516159"/>
              <a:ext cx="395422" cy="107842"/>
            </a:xfrm>
            <a:custGeom>
              <a:avLst/>
              <a:gdLst>
                <a:gd name="connsiteX0" fmla="*/ 197711 w 395422"/>
                <a:gd name="connsiteY0" fmla="*/ 0 h 107842"/>
                <a:gd name="connsiteX1" fmla="*/ 395422 w 395422"/>
                <a:gd name="connsiteY1" fmla="*/ 53921 h 107842"/>
                <a:gd name="connsiteX2" fmla="*/ 197711 w 395422"/>
                <a:gd name="connsiteY2" fmla="*/ 107842 h 107842"/>
                <a:gd name="connsiteX3" fmla="*/ 0 w 395422"/>
                <a:gd name="connsiteY3" fmla="*/ 53921 h 107842"/>
                <a:gd name="connsiteX4" fmla="*/ 197711 w 395422"/>
                <a:gd name="connsiteY4" fmla="*/ 0 h 107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422" h="107842">
                  <a:moveTo>
                    <a:pt x="197711" y="0"/>
                  </a:moveTo>
                  <a:cubicBezTo>
                    <a:pt x="307350" y="0"/>
                    <a:pt x="395422" y="24265"/>
                    <a:pt x="395422" y="53921"/>
                  </a:cubicBezTo>
                  <a:cubicBezTo>
                    <a:pt x="395422" y="83578"/>
                    <a:pt x="307350" y="107842"/>
                    <a:pt x="197711" y="107842"/>
                  </a:cubicBezTo>
                  <a:cubicBezTo>
                    <a:pt x="88071" y="107842"/>
                    <a:pt x="0" y="83578"/>
                    <a:pt x="0" y="53921"/>
                  </a:cubicBezTo>
                  <a:cubicBezTo>
                    <a:pt x="0" y="24265"/>
                    <a:pt x="88071" y="0"/>
                    <a:pt x="197711"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35" name="Freeform: Shape 34" descr="Coins with solid fill">
              <a:extLst>
                <a:ext uri="{FF2B5EF4-FFF2-40B4-BE49-F238E27FC236}">
                  <a16:creationId xmlns:a16="http://schemas.microsoft.com/office/drawing/2014/main" id="{B8B9DBBE-D40F-263A-CBE4-94C7549EB8BC}"/>
                </a:ext>
              </a:extLst>
            </p:cNvPr>
            <p:cNvSpPr>
              <a:spLocks noChangeAspect="1"/>
            </p:cNvSpPr>
            <p:nvPr/>
          </p:nvSpPr>
          <p:spPr>
            <a:xfrm>
              <a:off x="11138072" y="526943"/>
              <a:ext cx="35947" cy="46732"/>
            </a:xfrm>
            <a:custGeom>
              <a:avLst/>
              <a:gdLst>
                <a:gd name="connsiteX0" fmla="*/ 0 w 35947"/>
                <a:gd name="connsiteY0" fmla="*/ 0 h 46732"/>
                <a:gd name="connsiteX1" fmla="*/ 35947 w 35947"/>
                <a:gd name="connsiteY1" fmla="*/ 13481 h 46732"/>
                <a:gd name="connsiteX2" fmla="*/ 35947 w 35947"/>
                <a:gd name="connsiteY2" fmla="*/ 46732 h 46732"/>
                <a:gd name="connsiteX3" fmla="*/ 0 w 35947"/>
                <a:gd name="connsiteY3" fmla="*/ 16176 h 46732"/>
                <a:gd name="connsiteX4" fmla="*/ 0 w 35947"/>
                <a:gd name="connsiteY4" fmla="*/ 0 h 4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46732">
                  <a:moveTo>
                    <a:pt x="0" y="0"/>
                  </a:moveTo>
                  <a:cubicBezTo>
                    <a:pt x="10784" y="5392"/>
                    <a:pt x="22466" y="9886"/>
                    <a:pt x="35947" y="13481"/>
                  </a:cubicBezTo>
                  <a:lnTo>
                    <a:pt x="35947" y="46732"/>
                  </a:lnTo>
                  <a:cubicBezTo>
                    <a:pt x="13480" y="38644"/>
                    <a:pt x="0" y="27860"/>
                    <a:pt x="0" y="16176"/>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36" name="Freeform: Shape 35" descr="Coins with solid fill">
              <a:extLst>
                <a:ext uri="{FF2B5EF4-FFF2-40B4-BE49-F238E27FC236}">
                  <a16:creationId xmlns:a16="http://schemas.microsoft.com/office/drawing/2014/main" id="{90A89CFE-2F74-43FE-042B-DE1828E484DB}"/>
                </a:ext>
              </a:extLst>
            </p:cNvPr>
            <p:cNvSpPr>
              <a:spLocks noChangeAspect="1"/>
            </p:cNvSpPr>
            <p:nvPr/>
          </p:nvSpPr>
          <p:spPr>
            <a:xfrm>
              <a:off x="11209967" y="550309"/>
              <a:ext cx="35947" cy="41340"/>
            </a:xfrm>
            <a:custGeom>
              <a:avLst/>
              <a:gdLst>
                <a:gd name="connsiteX0" fmla="*/ 0 w 35947"/>
                <a:gd name="connsiteY0" fmla="*/ 0 h 41340"/>
                <a:gd name="connsiteX1" fmla="*/ 35947 w 35947"/>
                <a:gd name="connsiteY1" fmla="*/ 5392 h 41340"/>
                <a:gd name="connsiteX2" fmla="*/ 35947 w 35947"/>
                <a:gd name="connsiteY2" fmla="*/ 41340 h 41340"/>
                <a:gd name="connsiteX3" fmla="*/ 0 w 35947"/>
                <a:gd name="connsiteY3" fmla="*/ 35049 h 41340"/>
                <a:gd name="connsiteX4" fmla="*/ 0 w 35947"/>
                <a:gd name="connsiteY4" fmla="*/ 0 h 4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41340">
                  <a:moveTo>
                    <a:pt x="0" y="0"/>
                  </a:moveTo>
                  <a:cubicBezTo>
                    <a:pt x="11682" y="1797"/>
                    <a:pt x="23365" y="4494"/>
                    <a:pt x="35947" y="5392"/>
                  </a:cubicBezTo>
                  <a:lnTo>
                    <a:pt x="35947" y="41340"/>
                  </a:lnTo>
                  <a:cubicBezTo>
                    <a:pt x="23365" y="39542"/>
                    <a:pt x="10784" y="37745"/>
                    <a:pt x="0" y="35049"/>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37" name="Freeform: Shape 36" descr="Coins with solid fill">
              <a:extLst>
                <a:ext uri="{FF2B5EF4-FFF2-40B4-BE49-F238E27FC236}">
                  <a16:creationId xmlns:a16="http://schemas.microsoft.com/office/drawing/2014/main" id="{E326B51C-316D-DAF3-C749-E3C9B68C7C05}"/>
                </a:ext>
              </a:extLst>
            </p:cNvPr>
            <p:cNvSpPr>
              <a:spLocks noChangeAspect="1"/>
            </p:cNvSpPr>
            <p:nvPr/>
          </p:nvSpPr>
          <p:spPr>
            <a:xfrm>
              <a:off x="11102123" y="625799"/>
              <a:ext cx="35948" cy="46731"/>
            </a:xfrm>
            <a:custGeom>
              <a:avLst/>
              <a:gdLst>
                <a:gd name="connsiteX0" fmla="*/ 0 w 35948"/>
                <a:gd name="connsiteY0" fmla="*/ 0 h 46731"/>
                <a:gd name="connsiteX1" fmla="*/ 35948 w 35948"/>
                <a:gd name="connsiteY1" fmla="*/ 13480 h 46731"/>
                <a:gd name="connsiteX2" fmla="*/ 35948 w 35948"/>
                <a:gd name="connsiteY2" fmla="*/ 46731 h 46731"/>
                <a:gd name="connsiteX3" fmla="*/ 0 w 35948"/>
                <a:gd name="connsiteY3" fmla="*/ 16176 h 46731"/>
                <a:gd name="connsiteX4" fmla="*/ 0 w 35948"/>
                <a:gd name="connsiteY4" fmla="*/ 0 h 46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 h="46731">
                  <a:moveTo>
                    <a:pt x="0" y="0"/>
                  </a:moveTo>
                  <a:cubicBezTo>
                    <a:pt x="10785" y="5392"/>
                    <a:pt x="22467" y="9886"/>
                    <a:pt x="35948" y="13480"/>
                  </a:cubicBezTo>
                  <a:lnTo>
                    <a:pt x="35948" y="46731"/>
                  </a:lnTo>
                  <a:cubicBezTo>
                    <a:pt x="13480" y="37745"/>
                    <a:pt x="0" y="26960"/>
                    <a:pt x="0" y="16176"/>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38" name="Freeform: Shape 37" descr="Coins with solid fill">
              <a:extLst>
                <a:ext uri="{FF2B5EF4-FFF2-40B4-BE49-F238E27FC236}">
                  <a16:creationId xmlns:a16="http://schemas.microsoft.com/office/drawing/2014/main" id="{72A8EF3E-6764-C4A6-02EC-CE2BC1F5FC8D}"/>
                </a:ext>
              </a:extLst>
            </p:cNvPr>
            <p:cNvSpPr>
              <a:spLocks noChangeAspect="1"/>
            </p:cNvSpPr>
            <p:nvPr/>
          </p:nvSpPr>
          <p:spPr>
            <a:xfrm>
              <a:off x="11317809" y="643772"/>
              <a:ext cx="35947" cy="46732"/>
            </a:xfrm>
            <a:custGeom>
              <a:avLst/>
              <a:gdLst>
                <a:gd name="connsiteX0" fmla="*/ 0 w 35947"/>
                <a:gd name="connsiteY0" fmla="*/ 0 h 46732"/>
                <a:gd name="connsiteX1" fmla="*/ 35947 w 35947"/>
                <a:gd name="connsiteY1" fmla="*/ 13481 h 46732"/>
                <a:gd name="connsiteX2" fmla="*/ 35947 w 35947"/>
                <a:gd name="connsiteY2" fmla="*/ 46732 h 46732"/>
                <a:gd name="connsiteX3" fmla="*/ 0 w 35947"/>
                <a:gd name="connsiteY3" fmla="*/ 16177 h 46732"/>
                <a:gd name="connsiteX4" fmla="*/ 0 w 35947"/>
                <a:gd name="connsiteY4" fmla="*/ 0 h 4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46732">
                  <a:moveTo>
                    <a:pt x="0" y="0"/>
                  </a:moveTo>
                  <a:cubicBezTo>
                    <a:pt x="10784" y="5393"/>
                    <a:pt x="22466" y="9886"/>
                    <a:pt x="35947" y="13481"/>
                  </a:cubicBezTo>
                  <a:lnTo>
                    <a:pt x="35947" y="46732"/>
                  </a:lnTo>
                  <a:cubicBezTo>
                    <a:pt x="13480" y="37745"/>
                    <a:pt x="0" y="26961"/>
                    <a:pt x="0" y="16177"/>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39" name="Freeform: Shape 38" descr="Coins with solid fill">
              <a:extLst>
                <a:ext uri="{FF2B5EF4-FFF2-40B4-BE49-F238E27FC236}">
                  <a16:creationId xmlns:a16="http://schemas.microsoft.com/office/drawing/2014/main" id="{D8837C93-E967-EB75-42B1-BFF88D28F11B}"/>
                </a:ext>
              </a:extLst>
            </p:cNvPr>
            <p:cNvSpPr>
              <a:spLocks noChangeAspect="1"/>
            </p:cNvSpPr>
            <p:nvPr/>
          </p:nvSpPr>
          <p:spPr>
            <a:xfrm>
              <a:off x="11677282" y="643772"/>
              <a:ext cx="35948" cy="46732"/>
            </a:xfrm>
            <a:custGeom>
              <a:avLst/>
              <a:gdLst>
                <a:gd name="connsiteX0" fmla="*/ 35948 w 35948"/>
                <a:gd name="connsiteY0" fmla="*/ 0 h 46732"/>
                <a:gd name="connsiteX1" fmla="*/ 35948 w 35948"/>
                <a:gd name="connsiteY1" fmla="*/ 16177 h 46732"/>
                <a:gd name="connsiteX2" fmla="*/ 0 w 35948"/>
                <a:gd name="connsiteY2" fmla="*/ 46732 h 46732"/>
                <a:gd name="connsiteX3" fmla="*/ 0 w 35948"/>
                <a:gd name="connsiteY3" fmla="*/ 14379 h 46732"/>
                <a:gd name="connsiteX4" fmla="*/ 35948 w 35948"/>
                <a:gd name="connsiteY4" fmla="*/ 0 h 4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 h="46732">
                  <a:moveTo>
                    <a:pt x="35948" y="0"/>
                  </a:moveTo>
                  <a:lnTo>
                    <a:pt x="35948" y="16177"/>
                  </a:lnTo>
                  <a:cubicBezTo>
                    <a:pt x="35948" y="27860"/>
                    <a:pt x="22467" y="38644"/>
                    <a:pt x="0" y="46732"/>
                  </a:cubicBezTo>
                  <a:lnTo>
                    <a:pt x="0" y="14379"/>
                  </a:lnTo>
                  <a:cubicBezTo>
                    <a:pt x="12582" y="10785"/>
                    <a:pt x="25163" y="5393"/>
                    <a:pt x="35948"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40" name="Freeform: Shape 39" descr="Coins with solid fill">
              <a:extLst>
                <a:ext uri="{FF2B5EF4-FFF2-40B4-BE49-F238E27FC236}">
                  <a16:creationId xmlns:a16="http://schemas.microsoft.com/office/drawing/2014/main" id="{68810B78-3F58-A957-D8EF-9F0E9D662DF8}"/>
                </a:ext>
              </a:extLst>
            </p:cNvPr>
            <p:cNvSpPr>
              <a:spLocks noChangeAspect="1"/>
            </p:cNvSpPr>
            <p:nvPr/>
          </p:nvSpPr>
          <p:spPr>
            <a:xfrm>
              <a:off x="11174018" y="648266"/>
              <a:ext cx="35948" cy="41340"/>
            </a:xfrm>
            <a:custGeom>
              <a:avLst/>
              <a:gdLst>
                <a:gd name="connsiteX0" fmla="*/ 0 w 35948"/>
                <a:gd name="connsiteY0" fmla="*/ 0 h 41340"/>
                <a:gd name="connsiteX1" fmla="*/ 35948 w 35948"/>
                <a:gd name="connsiteY1" fmla="*/ 5392 h 41340"/>
                <a:gd name="connsiteX2" fmla="*/ 35948 w 35948"/>
                <a:gd name="connsiteY2" fmla="*/ 41340 h 41340"/>
                <a:gd name="connsiteX3" fmla="*/ 0 w 35948"/>
                <a:gd name="connsiteY3" fmla="*/ 35049 h 41340"/>
                <a:gd name="connsiteX4" fmla="*/ 0 w 35948"/>
                <a:gd name="connsiteY4" fmla="*/ 0 h 4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 h="41340">
                  <a:moveTo>
                    <a:pt x="0" y="0"/>
                  </a:moveTo>
                  <a:cubicBezTo>
                    <a:pt x="11683" y="1798"/>
                    <a:pt x="23366" y="4493"/>
                    <a:pt x="35948" y="5392"/>
                  </a:cubicBezTo>
                  <a:lnTo>
                    <a:pt x="35948" y="41340"/>
                  </a:lnTo>
                  <a:cubicBezTo>
                    <a:pt x="23366" y="39543"/>
                    <a:pt x="10784" y="37745"/>
                    <a:pt x="0" y="35049"/>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41" name="Freeform: Shape 40" descr="Coins with solid fill">
              <a:extLst>
                <a:ext uri="{FF2B5EF4-FFF2-40B4-BE49-F238E27FC236}">
                  <a16:creationId xmlns:a16="http://schemas.microsoft.com/office/drawing/2014/main" id="{12838177-B7A6-155A-F9D5-5C19955069B6}"/>
                </a:ext>
              </a:extLst>
            </p:cNvPr>
            <p:cNvSpPr>
              <a:spLocks noChangeAspect="1"/>
            </p:cNvSpPr>
            <p:nvPr/>
          </p:nvSpPr>
          <p:spPr>
            <a:xfrm>
              <a:off x="11245914" y="658151"/>
              <a:ext cx="26961" cy="36847"/>
            </a:xfrm>
            <a:custGeom>
              <a:avLst/>
              <a:gdLst>
                <a:gd name="connsiteX0" fmla="*/ 0 w 26961"/>
                <a:gd name="connsiteY0" fmla="*/ 0 h 36847"/>
                <a:gd name="connsiteX1" fmla="*/ 17974 w 26961"/>
                <a:gd name="connsiteY1" fmla="*/ 900 h 36847"/>
                <a:gd name="connsiteX2" fmla="*/ 17974 w 26961"/>
                <a:gd name="connsiteY2" fmla="*/ 1798 h 36847"/>
                <a:gd name="connsiteX3" fmla="*/ 26961 w 26961"/>
                <a:gd name="connsiteY3" fmla="*/ 36847 h 36847"/>
                <a:gd name="connsiteX4" fmla="*/ 0 w 26961"/>
                <a:gd name="connsiteY4" fmla="*/ 35049 h 36847"/>
                <a:gd name="connsiteX5" fmla="*/ 0 w 26961"/>
                <a:gd name="connsiteY5" fmla="*/ 0 h 3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61" h="36847">
                  <a:moveTo>
                    <a:pt x="0" y="0"/>
                  </a:moveTo>
                  <a:cubicBezTo>
                    <a:pt x="6290" y="0"/>
                    <a:pt x="11682" y="900"/>
                    <a:pt x="17974" y="900"/>
                  </a:cubicBezTo>
                  <a:lnTo>
                    <a:pt x="17974" y="1798"/>
                  </a:lnTo>
                  <a:cubicBezTo>
                    <a:pt x="17974" y="14379"/>
                    <a:pt x="20669" y="26961"/>
                    <a:pt x="26961" y="36847"/>
                  </a:cubicBezTo>
                  <a:cubicBezTo>
                    <a:pt x="17974" y="36847"/>
                    <a:pt x="8987" y="35948"/>
                    <a:pt x="0" y="35049"/>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42" name="Freeform: Shape 41" descr="Coins with solid fill">
              <a:extLst>
                <a:ext uri="{FF2B5EF4-FFF2-40B4-BE49-F238E27FC236}">
                  <a16:creationId xmlns:a16="http://schemas.microsoft.com/office/drawing/2014/main" id="{FAAA3F2A-B098-A4D7-05EC-F28E42691400}"/>
                </a:ext>
              </a:extLst>
            </p:cNvPr>
            <p:cNvSpPr>
              <a:spLocks noChangeAspect="1"/>
            </p:cNvSpPr>
            <p:nvPr/>
          </p:nvSpPr>
          <p:spPr>
            <a:xfrm>
              <a:off x="11389704" y="666240"/>
              <a:ext cx="35947" cy="41340"/>
            </a:xfrm>
            <a:custGeom>
              <a:avLst/>
              <a:gdLst>
                <a:gd name="connsiteX0" fmla="*/ 0 w 35947"/>
                <a:gd name="connsiteY0" fmla="*/ 0 h 41340"/>
                <a:gd name="connsiteX1" fmla="*/ 35947 w 35947"/>
                <a:gd name="connsiteY1" fmla="*/ 5392 h 41340"/>
                <a:gd name="connsiteX2" fmla="*/ 35947 w 35947"/>
                <a:gd name="connsiteY2" fmla="*/ 41340 h 41340"/>
                <a:gd name="connsiteX3" fmla="*/ 0 w 35947"/>
                <a:gd name="connsiteY3" fmla="*/ 35048 h 41340"/>
                <a:gd name="connsiteX4" fmla="*/ 0 w 35947"/>
                <a:gd name="connsiteY4" fmla="*/ 0 h 41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41340">
                  <a:moveTo>
                    <a:pt x="0" y="0"/>
                  </a:moveTo>
                  <a:cubicBezTo>
                    <a:pt x="11682" y="1797"/>
                    <a:pt x="23365" y="4493"/>
                    <a:pt x="35947" y="5392"/>
                  </a:cubicBezTo>
                  <a:lnTo>
                    <a:pt x="35947" y="41340"/>
                  </a:lnTo>
                  <a:cubicBezTo>
                    <a:pt x="23365" y="39542"/>
                    <a:pt x="10784" y="37745"/>
                    <a:pt x="0" y="35048"/>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43" name="Freeform: Shape 42" descr="Coins with solid fill">
              <a:extLst>
                <a:ext uri="{FF2B5EF4-FFF2-40B4-BE49-F238E27FC236}">
                  <a16:creationId xmlns:a16="http://schemas.microsoft.com/office/drawing/2014/main" id="{D84AC00A-E394-87AD-5BD0-87DC1CD00D54}"/>
                </a:ext>
              </a:extLst>
            </p:cNvPr>
            <p:cNvSpPr>
              <a:spLocks noChangeAspect="1"/>
            </p:cNvSpPr>
            <p:nvPr/>
          </p:nvSpPr>
          <p:spPr>
            <a:xfrm>
              <a:off x="11605387" y="667138"/>
              <a:ext cx="35948" cy="40442"/>
            </a:xfrm>
            <a:custGeom>
              <a:avLst/>
              <a:gdLst>
                <a:gd name="connsiteX0" fmla="*/ 35948 w 35948"/>
                <a:gd name="connsiteY0" fmla="*/ 0 h 40442"/>
                <a:gd name="connsiteX1" fmla="*/ 35948 w 35948"/>
                <a:gd name="connsiteY1" fmla="*/ 34150 h 40442"/>
                <a:gd name="connsiteX2" fmla="*/ 0 w 35948"/>
                <a:gd name="connsiteY2" fmla="*/ 40442 h 40442"/>
                <a:gd name="connsiteX3" fmla="*/ 0 w 35948"/>
                <a:gd name="connsiteY3" fmla="*/ 5392 h 40442"/>
                <a:gd name="connsiteX4" fmla="*/ 35948 w 35948"/>
                <a:gd name="connsiteY4" fmla="*/ 0 h 40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 h="40442">
                  <a:moveTo>
                    <a:pt x="35948" y="0"/>
                  </a:moveTo>
                  <a:lnTo>
                    <a:pt x="35948" y="34150"/>
                  </a:lnTo>
                  <a:cubicBezTo>
                    <a:pt x="25163" y="36847"/>
                    <a:pt x="12582" y="38644"/>
                    <a:pt x="0" y="40442"/>
                  </a:cubicBezTo>
                  <a:lnTo>
                    <a:pt x="0" y="5392"/>
                  </a:lnTo>
                  <a:cubicBezTo>
                    <a:pt x="11683" y="3595"/>
                    <a:pt x="24264" y="1798"/>
                    <a:pt x="35948"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44" name="Freeform: Shape 43" descr="Coins with solid fill">
              <a:extLst>
                <a:ext uri="{FF2B5EF4-FFF2-40B4-BE49-F238E27FC236}">
                  <a16:creationId xmlns:a16="http://schemas.microsoft.com/office/drawing/2014/main" id="{74CBC84B-6FBB-AA14-B4C8-0F634E26543A}"/>
                </a:ext>
              </a:extLst>
            </p:cNvPr>
            <p:cNvSpPr>
              <a:spLocks noChangeAspect="1"/>
            </p:cNvSpPr>
            <p:nvPr/>
          </p:nvSpPr>
          <p:spPr>
            <a:xfrm>
              <a:off x="11461599" y="676125"/>
              <a:ext cx="35947" cy="37745"/>
            </a:xfrm>
            <a:custGeom>
              <a:avLst/>
              <a:gdLst>
                <a:gd name="connsiteX0" fmla="*/ 0 w 35947"/>
                <a:gd name="connsiteY0" fmla="*/ 0 h 37745"/>
                <a:gd name="connsiteX1" fmla="*/ 35947 w 35947"/>
                <a:gd name="connsiteY1" fmla="*/ 1798 h 37745"/>
                <a:gd name="connsiteX2" fmla="*/ 35947 w 35947"/>
                <a:gd name="connsiteY2" fmla="*/ 37745 h 37745"/>
                <a:gd name="connsiteX3" fmla="*/ 0 w 35947"/>
                <a:gd name="connsiteY3" fmla="*/ 35948 h 37745"/>
                <a:gd name="connsiteX4" fmla="*/ 0 w 35947"/>
                <a:gd name="connsiteY4" fmla="*/ 0 h 3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37745">
                  <a:moveTo>
                    <a:pt x="0" y="0"/>
                  </a:moveTo>
                  <a:cubicBezTo>
                    <a:pt x="11682" y="899"/>
                    <a:pt x="23365" y="1798"/>
                    <a:pt x="35947" y="1798"/>
                  </a:cubicBezTo>
                  <a:lnTo>
                    <a:pt x="35947" y="37745"/>
                  </a:lnTo>
                  <a:cubicBezTo>
                    <a:pt x="23365" y="37745"/>
                    <a:pt x="11682" y="36847"/>
                    <a:pt x="0" y="35948"/>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45" name="Freeform: Shape 44" descr="Coins with solid fill">
              <a:extLst>
                <a:ext uri="{FF2B5EF4-FFF2-40B4-BE49-F238E27FC236}">
                  <a16:creationId xmlns:a16="http://schemas.microsoft.com/office/drawing/2014/main" id="{89628092-1834-9232-A5A0-80AECF3F0D44}"/>
                </a:ext>
              </a:extLst>
            </p:cNvPr>
            <p:cNvSpPr>
              <a:spLocks noChangeAspect="1"/>
            </p:cNvSpPr>
            <p:nvPr/>
          </p:nvSpPr>
          <p:spPr>
            <a:xfrm>
              <a:off x="11533492" y="676125"/>
              <a:ext cx="35948" cy="37745"/>
            </a:xfrm>
            <a:custGeom>
              <a:avLst/>
              <a:gdLst>
                <a:gd name="connsiteX0" fmla="*/ 35948 w 35948"/>
                <a:gd name="connsiteY0" fmla="*/ 0 h 37745"/>
                <a:gd name="connsiteX1" fmla="*/ 35948 w 35948"/>
                <a:gd name="connsiteY1" fmla="*/ 35948 h 37745"/>
                <a:gd name="connsiteX2" fmla="*/ 0 w 35948"/>
                <a:gd name="connsiteY2" fmla="*/ 37745 h 37745"/>
                <a:gd name="connsiteX3" fmla="*/ 0 w 35948"/>
                <a:gd name="connsiteY3" fmla="*/ 1798 h 37745"/>
                <a:gd name="connsiteX4" fmla="*/ 35948 w 35948"/>
                <a:gd name="connsiteY4" fmla="*/ 0 h 3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 h="37745">
                  <a:moveTo>
                    <a:pt x="35948" y="0"/>
                  </a:moveTo>
                  <a:lnTo>
                    <a:pt x="35948" y="35948"/>
                  </a:lnTo>
                  <a:cubicBezTo>
                    <a:pt x="24264" y="36847"/>
                    <a:pt x="12582" y="36847"/>
                    <a:pt x="0" y="37745"/>
                  </a:cubicBezTo>
                  <a:lnTo>
                    <a:pt x="0" y="1798"/>
                  </a:lnTo>
                  <a:cubicBezTo>
                    <a:pt x="10785" y="1798"/>
                    <a:pt x="23366" y="899"/>
                    <a:pt x="35948"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46" name="Freeform: Shape 45" descr="Coins with solid fill">
              <a:extLst>
                <a:ext uri="{FF2B5EF4-FFF2-40B4-BE49-F238E27FC236}">
                  <a16:creationId xmlns:a16="http://schemas.microsoft.com/office/drawing/2014/main" id="{40C98765-F722-FC93-B1A1-B4CCFCE0424A}"/>
                </a:ext>
              </a:extLst>
            </p:cNvPr>
            <p:cNvSpPr>
              <a:spLocks noChangeAspect="1"/>
            </p:cNvSpPr>
            <p:nvPr/>
          </p:nvSpPr>
          <p:spPr>
            <a:xfrm>
              <a:off x="11713231" y="733641"/>
              <a:ext cx="35947" cy="46732"/>
            </a:xfrm>
            <a:custGeom>
              <a:avLst/>
              <a:gdLst>
                <a:gd name="connsiteX0" fmla="*/ 35947 w 35947"/>
                <a:gd name="connsiteY0" fmla="*/ 0 h 46732"/>
                <a:gd name="connsiteX1" fmla="*/ 35947 w 35947"/>
                <a:gd name="connsiteY1" fmla="*/ 16177 h 46732"/>
                <a:gd name="connsiteX2" fmla="*/ 0 w 35947"/>
                <a:gd name="connsiteY2" fmla="*/ 46732 h 46732"/>
                <a:gd name="connsiteX3" fmla="*/ 0 w 35947"/>
                <a:gd name="connsiteY3" fmla="*/ 14379 h 46732"/>
                <a:gd name="connsiteX4" fmla="*/ 35947 w 35947"/>
                <a:gd name="connsiteY4" fmla="*/ 0 h 4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46732">
                  <a:moveTo>
                    <a:pt x="35947" y="0"/>
                  </a:moveTo>
                  <a:lnTo>
                    <a:pt x="35947" y="16177"/>
                  </a:lnTo>
                  <a:cubicBezTo>
                    <a:pt x="35947" y="27860"/>
                    <a:pt x="22466" y="38644"/>
                    <a:pt x="0" y="46732"/>
                  </a:cubicBezTo>
                  <a:lnTo>
                    <a:pt x="0" y="14379"/>
                  </a:lnTo>
                  <a:cubicBezTo>
                    <a:pt x="12581" y="10784"/>
                    <a:pt x="25163" y="5392"/>
                    <a:pt x="35947"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47" name="Freeform: Shape 46" descr="Coins with solid fill">
              <a:extLst>
                <a:ext uri="{FF2B5EF4-FFF2-40B4-BE49-F238E27FC236}">
                  <a16:creationId xmlns:a16="http://schemas.microsoft.com/office/drawing/2014/main" id="{DDED0C6D-8367-DD03-1758-097248F724E8}"/>
                </a:ext>
              </a:extLst>
            </p:cNvPr>
            <p:cNvSpPr>
              <a:spLocks noChangeAspect="1"/>
            </p:cNvSpPr>
            <p:nvPr/>
          </p:nvSpPr>
          <p:spPr>
            <a:xfrm>
              <a:off x="11353755" y="748020"/>
              <a:ext cx="35948" cy="32353"/>
            </a:xfrm>
            <a:custGeom>
              <a:avLst/>
              <a:gdLst>
                <a:gd name="connsiteX0" fmla="*/ 0 w 35948"/>
                <a:gd name="connsiteY0" fmla="*/ 0 h 32353"/>
                <a:gd name="connsiteX1" fmla="*/ 898 w 35948"/>
                <a:gd name="connsiteY1" fmla="*/ 0 h 32353"/>
                <a:gd name="connsiteX2" fmla="*/ 8088 w 35948"/>
                <a:gd name="connsiteY2" fmla="*/ 1798 h 32353"/>
                <a:gd name="connsiteX3" fmla="*/ 35948 w 35948"/>
                <a:gd name="connsiteY3" fmla="*/ 8089 h 32353"/>
                <a:gd name="connsiteX4" fmla="*/ 35948 w 35948"/>
                <a:gd name="connsiteY4" fmla="*/ 32353 h 32353"/>
                <a:gd name="connsiteX5" fmla="*/ 0 w 35948"/>
                <a:gd name="connsiteY5" fmla="*/ 1798 h 32353"/>
                <a:gd name="connsiteX6" fmla="*/ 0 w 35948"/>
                <a:gd name="connsiteY6" fmla="*/ 0 h 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48" h="32353">
                  <a:moveTo>
                    <a:pt x="0" y="0"/>
                  </a:moveTo>
                  <a:cubicBezTo>
                    <a:pt x="0" y="0"/>
                    <a:pt x="0" y="0"/>
                    <a:pt x="898" y="0"/>
                  </a:cubicBezTo>
                  <a:cubicBezTo>
                    <a:pt x="3595" y="899"/>
                    <a:pt x="5392" y="1798"/>
                    <a:pt x="8088" y="1798"/>
                  </a:cubicBezTo>
                  <a:cubicBezTo>
                    <a:pt x="17075" y="4494"/>
                    <a:pt x="26062" y="6291"/>
                    <a:pt x="35948" y="8089"/>
                  </a:cubicBezTo>
                  <a:lnTo>
                    <a:pt x="35948" y="32353"/>
                  </a:lnTo>
                  <a:cubicBezTo>
                    <a:pt x="13480" y="23366"/>
                    <a:pt x="0" y="12582"/>
                    <a:pt x="0" y="1798"/>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48" name="Freeform: Shape 47" descr="Coins with solid fill">
              <a:extLst>
                <a:ext uri="{FF2B5EF4-FFF2-40B4-BE49-F238E27FC236}">
                  <a16:creationId xmlns:a16="http://schemas.microsoft.com/office/drawing/2014/main" id="{4F68CE6C-B23A-3FEA-2889-4FD7185D45CA}"/>
                </a:ext>
              </a:extLst>
            </p:cNvPr>
            <p:cNvSpPr>
              <a:spLocks noChangeAspect="1"/>
            </p:cNvSpPr>
            <p:nvPr/>
          </p:nvSpPr>
          <p:spPr>
            <a:xfrm>
              <a:off x="11641336" y="757007"/>
              <a:ext cx="35947" cy="40441"/>
            </a:xfrm>
            <a:custGeom>
              <a:avLst/>
              <a:gdLst>
                <a:gd name="connsiteX0" fmla="*/ 35947 w 35947"/>
                <a:gd name="connsiteY0" fmla="*/ 0 h 40441"/>
                <a:gd name="connsiteX1" fmla="*/ 35947 w 35947"/>
                <a:gd name="connsiteY1" fmla="*/ 34150 h 40441"/>
                <a:gd name="connsiteX2" fmla="*/ 0 w 35947"/>
                <a:gd name="connsiteY2" fmla="*/ 40441 h 40441"/>
                <a:gd name="connsiteX3" fmla="*/ 0 w 35947"/>
                <a:gd name="connsiteY3" fmla="*/ 5392 h 40441"/>
                <a:gd name="connsiteX4" fmla="*/ 35947 w 35947"/>
                <a:gd name="connsiteY4" fmla="*/ 0 h 40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40441">
                  <a:moveTo>
                    <a:pt x="35947" y="0"/>
                  </a:moveTo>
                  <a:lnTo>
                    <a:pt x="35947" y="34150"/>
                  </a:lnTo>
                  <a:cubicBezTo>
                    <a:pt x="25163" y="36847"/>
                    <a:pt x="12581" y="38644"/>
                    <a:pt x="0" y="40441"/>
                  </a:cubicBezTo>
                  <a:lnTo>
                    <a:pt x="0" y="5392"/>
                  </a:lnTo>
                  <a:cubicBezTo>
                    <a:pt x="11682" y="3595"/>
                    <a:pt x="24264" y="1797"/>
                    <a:pt x="35947"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49" name="Freeform: Shape 48" descr="Coins with solid fill">
              <a:extLst>
                <a:ext uri="{FF2B5EF4-FFF2-40B4-BE49-F238E27FC236}">
                  <a16:creationId xmlns:a16="http://schemas.microsoft.com/office/drawing/2014/main" id="{B0DE52EF-A4BC-3C05-DD54-936D27361FE4}"/>
                </a:ext>
              </a:extLst>
            </p:cNvPr>
            <p:cNvSpPr>
              <a:spLocks noChangeAspect="1"/>
            </p:cNvSpPr>
            <p:nvPr/>
          </p:nvSpPr>
          <p:spPr>
            <a:xfrm>
              <a:off x="11425650" y="762399"/>
              <a:ext cx="35948" cy="35049"/>
            </a:xfrm>
            <a:custGeom>
              <a:avLst/>
              <a:gdLst>
                <a:gd name="connsiteX0" fmla="*/ 0 w 35948"/>
                <a:gd name="connsiteY0" fmla="*/ 0 h 35049"/>
                <a:gd name="connsiteX1" fmla="*/ 35948 w 35948"/>
                <a:gd name="connsiteY1" fmla="*/ 3595 h 35049"/>
                <a:gd name="connsiteX2" fmla="*/ 35948 w 35948"/>
                <a:gd name="connsiteY2" fmla="*/ 35049 h 35049"/>
                <a:gd name="connsiteX3" fmla="*/ 0 w 35948"/>
                <a:gd name="connsiteY3" fmla="*/ 28758 h 35049"/>
                <a:gd name="connsiteX4" fmla="*/ 0 w 35948"/>
                <a:gd name="connsiteY4" fmla="*/ 0 h 35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8" h="35049">
                  <a:moveTo>
                    <a:pt x="0" y="0"/>
                  </a:moveTo>
                  <a:cubicBezTo>
                    <a:pt x="11683" y="1798"/>
                    <a:pt x="23366" y="2697"/>
                    <a:pt x="35948" y="3595"/>
                  </a:cubicBezTo>
                  <a:lnTo>
                    <a:pt x="35948" y="35049"/>
                  </a:lnTo>
                  <a:cubicBezTo>
                    <a:pt x="23366" y="33252"/>
                    <a:pt x="10784" y="31455"/>
                    <a:pt x="0" y="28758"/>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50" name="Freeform: Shape 49" descr="Coins with solid fill">
              <a:extLst>
                <a:ext uri="{FF2B5EF4-FFF2-40B4-BE49-F238E27FC236}">
                  <a16:creationId xmlns:a16="http://schemas.microsoft.com/office/drawing/2014/main" id="{2A748D44-C265-85E0-7346-88F1E3717EC4}"/>
                </a:ext>
              </a:extLst>
            </p:cNvPr>
            <p:cNvSpPr>
              <a:spLocks noChangeAspect="1"/>
            </p:cNvSpPr>
            <p:nvPr/>
          </p:nvSpPr>
          <p:spPr>
            <a:xfrm>
              <a:off x="11569441" y="765994"/>
              <a:ext cx="35947" cy="37745"/>
            </a:xfrm>
            <a:custGeom>
              <a:avLst/>
              <a:gdLst>
                <a:gd name="connsiteX0" fmla="*/ 35947 w 35947"/>
                <a:gd name="connsiteY0" fmla="*/ 0 h 37745"/>
                <a:gd name="connsiteX1" fmla="*/ 35947 w 35947"/>
                <a:gd name="connsiteY1" fmla="*/ 35947 h 37745"/>
                <a:gd name="connsiteX2" fmla="*/ 0 w 35947"/>
                <a:gd name="connsiteY2" fmla="*/ 37745 h 37745"/>
                <a:gd name="connsiteX3" fmla="*/ 0 w 35947"/>
                <a:gd name="connsiteY3" fmla="*/ 1797 h 37745"/>
                <a:gd name="connsiteX4" fmla="*/ 35947 w 35947"/>
                <a:gd name="connsiteY4" fmla="*/ 0 h 3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47" h="37745">
                  <a:moveTo>
                    <a:pt x="35947" y="0"/>
                  </a:moveTo>
                  <a:lnTo>
                    <a:pt x="35947" y="35947"/>
                  </a:lnTo>
                  <a:cubicBezTo>
                    <a:pt x="24264" y="36847"/>
                    <a:pt x="12581" y="37745"/>
                    <a:pt x="0" y="37745"/>
                  </a:cubicBezTo>
                  <a:lnTo>
                    <a:pt x="0" y="1797"/>
                  </a:lnTo>
                  <a:cubicBezTo>
                    <a:pt x="10784" y="1797"/>
                    <a:pt x="23366" y="899"/>
                    <a:pt x="35947" y="0"/>
                  </a:cubicBez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sp>
          <p:nvSpPr>
            <p:cNvPr id="51" name="Freeform: Shape 50" descr="Coins with solid fill">
              <a:extLst>
                <a:ext uri="{FF2B5EF4-FFF2-40B4-BE49-F238E27FC236}">
                  <a16:creationId xmlns:a16="http://schemas.microsoft.com/office/drawing/2014/main" id="{7735D193-FC2D-DB9C-C5CB-8FDBCF31EB85}"/>
                </a:ext>
              </a:extLst>
            </p:cNvPr>
            <p:cNvSpPr>
              <a:spLocks noChangeAspect="1"/>
            </p:cNvSpPr>
            <p:nvPr/>
          </p:nvSpPr>
          <p:spPr>
            <a:xfrm>
              <a:off x="11497546" y="767791"/>
              <a:ext cx="35947" cy="35948"/>
            </a:xfrm>
            <a:custGeom>
              <a:avLst/>
              <a:gdLst>
                <a:gd name="connsiteX0" fmla="*/ 0 w 35947"/>
                <a:gd name="connsiteY0" fmla="*/ 0 h 35948"/>
                <a:gd name="connsiteX1" fmla="*/ 17974 w 35947"/>
                <a:gd name="connsiteY1" fmla="*/ 0 h 35948"/>
                <a:gd name="connsiteX2" fmla="*/ 35947 w 35947"/>
                <a:gd name="connsiteY2" fmla="*/ 0 h 35948"/>
                <a:gd name="connsiteX3" fmla="*/ 35947 w 35947"/>
                <a:gd name="connsiteY3" fmla="*/ 35948 h 35948"/>
                <a:gd name="connsiteX4" fmla="*/ 0 w 35947"/>
                <a:gd name="connsiteY4" fmla="*/ 34150 h 35948"/>
                <a:gd name="connsiteX5" fmla="*/ 0 w 35947"/>
                <a:gd name="connsiteY5" fmla="*/ 0 h 3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47" h="35948">
                  <a:moveTo>
                    <a:pt x="0" y="0"/>
                  </a:moveTo>
                  <a:cubicBezTo>
                    <a:pt x="6290" y="0"/>
                    <a:pt x="11682" y="0"/>
                    <a:pt x="17974" y="0"/>
                  </a:cubicBezTo>
                  <a:cubicBezTo>
                    <a:pt x="23366" y="0"/>
                    <a:pt x="29656" y="0"/>
                    <a:pt x="35947" y="0"/>
                  </a:cubicBezTo>
                  <a:lnTo>
                    <a:pt x="35947" y="35948"/>
                  </a:lnTo>
                  <a:cubicBezTo>
                    <a:pt x="23366" y="35948"/>
                    <a:pt x="11682" y="35050"/>
                    <a:pt x="0" y="34150"/>
                  </a:cubicBezTo>
                  <a:lnTo>
                    <a:pt x="0" y="0"/>
                  </a:lnTo>
                  <a:close/>
                </a:path>
              </a:pathLst>
            </a:custGeom>
            <a:solidFill>
              <a:schemeClr val="bg1"/>
            </a:solidFill>
            <a:ln w="9525" cap="flat">
              <a:noFill/>
              <a:prstDash val="solid"/>
              <a:miter/>
            </a:ln>
          </p:spPr>
          <p:txBody>
            <a:bodyPr wrap="square" rtlCol="0" anchor="ctr">
              <a:noAutofit/>
            </a:bodyPr>
            <a:lstStyle/>
            <a:p>
              <a:endParaRPr lang="en-GB" dirty="0">
                <a:ln w="0"/>
                <a:solidFill>
                  <a:schemeClr val="accent1"/>
                </a:solidFill>
                <a:effectLst>
                  <a:outerShdw blurRad="38100" dist="25400" dir="5400000" algn="ctr" rotWithShape="0">
                    <a:srgbClr val="6E747A">
                      <a:alpha val="43000"/>
                    </a:srgbClr>
                  </a:outerShdw>
                </a:effectLst>
              </a:endParaRPr>
            </a:p>
          </p:txBody>
        </p:sp>
      </p:grpSp>
      <p:pic>
        <p:nvPicPr>
          <p:cNvPr id="12" name="Picture 11">
            <a:extLst>
              <a:ext uri="{FF2B5EF4-FFF2-40B4-BE49-F238E27FC236}">
                <a16:creationId xmlns:a16="http://schemas.microsoft.com/office/drawing/2014/main" id="{735810AA-CF47-DD5B-7084-ADB829B4476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3947391" y="1368208"/>
            <a:ext cx="3950550" cy="3999323"/>
          </a:xfrm>
          <a:prstGeom prst="rect">
            <a:avLst/>
          </a:prstGeom>
        </p:spPr>
      </p:pic>
    </p:spTree>
    <p:extLst>
      <p:ext uri="{BB962C8B-B14F-4D97-AF65-F5344CB8AC3E}">
        <p14:creationId xmlns:p14="http://schemas.microsoft.com/office/powerpoint/2010/main" val="13455184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6B6910-A67D-8262-7687-00F34FDD058E}"/>
              </a:ext>
            </a:extLst>
          </p:cNvPr>
          <p:cNvPicPr>
            <a:picLocks noChangeAspect="1"/>
          </p:cNvPicPr>
          <p:nvPr/>
        </p:nvPicPr>
        <p:blipFill>
          <a:blip r:embed="rId2"/>
          <a:stretch>
            <a:fillRect/>
          </a:stretch>
        </p:blipFill>
        <p:spPr>
          <a:xfrm>
            <a:off x="3789798" y="863280"/>
            <a:ext cx="5034162" cy="5096313"/>
          </a:xfrm>
          <a:prstGeom prst="rect">
            <a:avLst/>
          </a:prstGeom>
        </p:spPr>
      </p:pic>
      <p:sp>
        <p:nvSpPr>
          <p:cNvPr id="2" name="Title 1">
            <a:extLst>
              <a:ext uri="{FF2B5EF4-FFF2-40B4-BE49-F238E27FC236}">
                <a16:creationId xmlns:a16="http://schemas.microsoft.com/office/drawing/2014/main" id="{D6E94A5F-6A99-0C54-1F3D-3374E64BB601}"/>
              </a:ext>
            </a:extLst>
          </p:cNvPr>
          <p:cNvSpPr>
            <a:spLocks noGrp="1"/>
          </p:cNvSpPr>
          <p:nvPr>
            <p:ph type="title"/>
          </p:nvPr>
        </p:nvSpPr>
        <p:spPr/>
        <p:txBody>
          <a:bodyPr/>
          <a:lstStyle/>
          <a:p>
            <a:r>
              <a:rPr lang="en-GB" dirty="0"/>
              <a:t>Physics ITT </a:t>
            </a:r>
            <a:r>
              <a:rPr lang="en-GB" b="0" dirty="0"/>
              <a:t>2017-18 to 2023-24</a:t>
            </a:r>
            <a:endParaRPr lang="en-GB" dirty="0"/>
          </a:p>
        </p:txBody>
      </p:sp>
      <p:pic>
        <p:nvPicPr>
          <p:cNvPr id="4" name="Picture 3">
            <a:extLst>
              <a:ext uri="{FF2B5EF4-FFF2-40B4-BE49-F238E27FC236}">
                <a16:creationId xmlns:a16="http://schemas.microsoft.com/office/drawing/2014/main" id="{1D9C3909-4546-76CD-706E-4E7E79F45C85}"/>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Lst>
          </a:blip>
          <a:srcRect l="2" t="1" r="61931" b="94604"/>
          <a:stretch/>
        </p:blipFill>
        <p:spPr>
          <a:xfrm>
            <a:off x="3789638" y="861113"/>
            <a:ext cx="3706263" cy="347201"/>
          </a:xfrm>
          <a:prstGeom prst="rect">
            <a:avLst/>
          </a:prstGeom>
        </p:spPr>
      </p:pic>
      <p:sp>
        <p:nvSpPr>
          <p:cNvPr id="5" name="Speech Bubble: Rectangle 4">
            <a:extLst>
              <a:ext uri="{FF2B5EF4-FFF2-40B4-BE49-F238E27FC236}">
                <a16:creationId xmlns:a16="http://schemas.microsoft.com/office/drawing/2014/main" id="{A178A29E-F349-6E9D-E6E0-4D5631535649}"/>
              </a:ext>
            </a:extLst>
          </p:cNvPr>
          <p:cNvSpPr/>
          <p:nvPr/>
        </p:nvSpPr>
        <p:spPr bwMode="auto">
          <a:xfrm>
            <a:off x="280623" y="816207"/>
            <a:ext cx="3214808" cy="936393"/>
          </a:xfrm>
          <a:prstGeom prst="wedgeRectCallout">
            <a:avLst>
              <a:gd name="adj1" fmla="val 61467"/>
              <a:gd name="adj2" fmla="val -22018"/>
            </a:avLst>
          </a:prstGeom>
          <a:solidFill>
            <a:srgbClr val="E1EAEB"/>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144000" rIns="91440" bIns="1440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b="1" dirty="0">
                <a:latin typeface="Verdana" pitchFamily="34" charset="0"/>
                <a:cs typeface="Arial" charset="0"/>
              </a:rPr>
              <a:t>190</a:t>
            </a:r>
            <a:r>
              <a:rPr kumimoji="0" lang="en-GB" b="0" i="0" u="none" strike="noStrike" cap="none" normalizeH="0" baseline="0" dirty="0">
                <a:ln>
                  <a:noFill/>
                </a:ln>
                <a:effectLst/>
                <a:latin typeface="Verdana" pitchFamily="34" charset="0"/>
                <a:cs typeface="Arial" charset="0"/>
              </a:rPr>
              <a:t> trainees</a:t>
            </a:r>
            <a:r>
              <a:rPr kumimoji="0" lang="en-GB" b="0" i="0" u="none" strike="noStrike" cap="none" normalizeH="0" dirty="0">
                <a:ln>
                  <a:noFill/>
                </a:ln>
                <a:effectLst/>
                <a:latin typeface="Verdana" pitchFamily="34" charset="0"/>
                <a:cs typeface="Arial" charset="0"/>
              </a:rPr>
              <a:t> not able to receive an ITT bursary (5%)</a:t>
            </a:r>
            <a:endParaRPr kumimoji="0" lang="en-GB" b="0" i="0" u="none" strike="noStrike" cap="none" normalizeH="0" baseline="0" dirty="0">
              <a:ln>
                <a:noFill/>
              </a:ln>
              <a:effectLst/>
              <a:latin typeface="Verdana" pitchFamily="34" charset="0"/>
              <a:cs typeface="Arial" charset="0"/>
            </a:endParaRPr>
          </a:p>
        </p:txBody>
      </p:sp>
      <p:sp>
        <p:nvSpPr>
          <p:cNvPr id="7" name="Speech Bubble: Rectangle 6">
            <a:extLst>
              <a:ext uri="{FF2B5EF4-FFF2-40B4-BE49-F238E27FC236}">
                <a16:creationId xmlns:a16="http://schemas.microsoft.com/office/drawing/2014/main" id="{1F75DF65-E607-5CAC-C15B-5F5D306D82A3}"/>
              </a:ext>
            </a:extLst>
          </p:cNvPr>
          <p:cNvSpPr/>
          <p:nvPr/>
        </p:nvSpPr>
        <p:spPr bwMode="auto">
          <a:xfrm>
            <a:off x="251769" y="2064071"/>
            <a:ext cx="3213425" cy="849520"/>
          </a:xfrm>
          <a:prstGeom prst="wedgeRectCallout">
            <a:avLst>
              <a:gd name="adj1" fmla="val 68037"/>
              <a:gd name="adj2" fmla="val 37403"/>
            </a:avLst>
          </a:prstGeom>
          <a:solidFill>
            <a:srgbClr val="BCE2BC"/>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144000" rIns="91440" bIns="1440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b="1" dirty="0">
                <a:latin typeface="Verdana" pitchFamily="34" charset="0"/>
                <a:cs typeface="Arial" charset="0"/>
              </a:rPr>
              <a:t>3,260</a:t>
            </a:r>
            <a:r>
              <a:rPr kumimoji="0" lang="en-GB" b="0" i="0" u="none" strike="noStrike" cap="none" normalizeH="0" baseline="0" dirty="0">
                <a:ln>
                  <a:noFill/>
                </a:ln>
                <a:effectLst/>
                <a:latin typeface="Verdana" pitchFamily="34" charset="0"/>
                <a:cs typeface="Arial" charset="0"/>
              </a:rPr>
              <a:t> of </a:t>
            </a:r>
            <a:r>
              <a:rPr kumimoji="0" lang="en-GB" b="0" i="0" u="sng" strike="noStrike" cap="none" normalizeH="0" baseline="0" dirty="0">
                <a:ln>
                  <a:noFill/>
                </a:ln>
                <a:effectLst/>
                <a:latin typeface="Verdana" pitchFamily="34" charset="0"/>
                <a:cs typeface="Arial" charset="0"/>
              </a:rPr>
              <a:t>all</a:t>
            </a:r>
            <a:r>
              <a:rPr kumimoji="0" lang="en-GB" b="0" i="0" u="none" strike="noStrike" cap="none" normalizeH="0" baseline="0" dirty="0">
                <a:ln>
                  <a:noFill/>
                </a:ln>
                <a:effectLst/>
                <a:latin typeface="Verdana" pitchFamily="34" charset="0"/>
                <a:cs typeface="Arial" charset="0"/>
              </a:rPr>
              <a:t> trainees</a:t>
            </a:r>
            <a:r>
              <a:rPr kumimoji="0" lang="en-GB" b="0" i="0" u="none" strike="noStrike" cap="none" normalizeH="0" dirty="0">
                <a:ln>
                  <a:noFill/>
                </a:ln>
                <a:effectLst/>
                <a:latin typeface="Verdana" pitchFamily="34" charset="0"/>
                <a:cs typeface="Arial" charset="0"/>
              </a:rPr>
              <a:t> complete QTS (84%)</a:t>
            </a:r>
            <a:endParaRPr kumimoji="0" lang="en-GB" b="0" i="0" u="none" strike="noStrike" cap="none" normalizeH="0" baseline="0" dirty="0">
              <a:ln>
                <a:noFill/>
              </a:ln>
              <a:effectLst/>
              <a:latin typeface="Verdana" pitchFamily="34" charset="0"/>
              <a:cs typeface="Arial" charset="0"/>
            </a:endParaRPr>
          </a:p>
        </p:txBody>
      </p:sp>
      <p:pic>
        <p:nvPicPr>
          <p:cNvPr id="8" name="Picture 7">
            <a:extLst>
              <a:ext uri="{FF2B5EF4-FFF2-40B4-BE49-F238E27FC236}">
                <a16:creationId xmlns:a16="http://schemas.microsoft.com/office/drawing/2014/main" id="{53DD0B38-A02A-8581-AC02-3B51C7B077F7}"/>
              </a:ext>
            </a:extLst>
          </p:cNvPr>
          <p:cNvPicPr>
            <a:picLocks noChangeAspect="1"/>
          </p:cNvPicPr>
          <p:nvPr/>
        </p:nvPicPr>
        <p:blipFill>
          <a:blip r:embed="rId5">
            <a:duotone>
              <a:prstClr val="black"/>
              <a:srgbClr val="00B050">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rcRect t="24179"/>
          <a:stretch/>
        </p:blipFill>
        <p:spPr>
          <a:xfrm>
            <a:off x="3789798" y="2095500"/>
            <a:ext cx="5034162" cy="3864093"/>
          </a:xfrm>
          <a:prstGeom prst="rect">
            <a:avLst/>
          </a:prstGeom>
        </p:spPr>
      </p:pic>
      <p:pic>
        <p:nvPicPr>
          <p:cNvPr id="9" name="Picture 8">
            <a:extLst>
              <a:ext uri="{FF2B5EF4-FFF2-40B4-BE49-F238E27FC236}">
                <a16:creationId xmlns:a16="http://schemas.microsoft.com/office/drawing/2014/main" id="{88E08AB2-E5BE-EC99-75D2-0B595A18C6BE}"/>
              </a:ext>
            </a:extLst>
          </p:cNvPr>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6">
                    <a14:imgEffect>
                      <a14:brightnessContrast bright="20000" contrast="40000"/>
                    </a14:imgEffect>
                  </a14:imgLayer>
                </a14:imgProps>
              </a:ext>
            </a:extLst>
          </a:blip>
          <a:srcRect t="40253"/>
          <a:stretch/>
        </p:blipFill>
        <p:spPr>
          <a:xfrm>
            <a:off x="3789798" y="2914650"/>
            <a:ext cx="5034162" cy="3044943"/>
          </a:xfrm>
          <a:prstGeom prst="rect">
            <a:avLst/>
          </a:prstGeom>
        </p:spPr>
      </p:pic>
      <p:sp>
        <p:nvSpPr>
          <p:cNvPr id="11" name="Speech Bubble: Rectangle 10">
            <a:extLst>
              <a:ext uri="{FF2B5EF4-FFF2-40B4-BE49-F238E27FC236}">
                <a16:creationId xmlns:a16="http://schemas.microsoft.com/office/drawing/2014/main" id="{3BE8BEC5-7040-9A61-9EC0-FECB950792A0}"/>
              </a:ext>
            </a:extLst>
          </p:cNvPr>
          <p:cNvSpPr/>
          <p:nvPr/>
        </p:nvSpPr>
        <p:spPr bwMode="auto">
          <a:xfrm>
            <a:off x="243840" y="3064743"/>
            <a:ext cx="3221354" cy="1011957"/>
          </a:xfrm>
          <a:prstGeom prst="wedgeRectCallout">
            <a:avLst>
              <a:gd name="adj1" fmla="val 66658"/>
              <a:gd name="adj2" fmla="val 8407"/>
            </a:avLst>
          </a:prstGeom>
          <a:solidFill>
            <a:srgbClr val="B5D2F9"/>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144000" rIns="91440" bIns="14400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b="1" dirty="0">
                <a:latin typeface="Verdana" pitchFamily="34" charset="0"/>
                <a:cs typeface="Arial" charset="0"/>
              </a:rPr>
              <a:t>2,360</a:t>
            </a:r>
            <a:r>
              <a:rPr kumimoji="0" lang="en-GB" b="0" i="0" u="none" strike="noStrike" cap="none" normalizeH="0" baseline="0" dirty="0">
                <a:ln>
                  <a:noFill/>
                </a:ln>
                <a:effectLst/>
                <a:latin typeface="Verdana" pitchFamily="34" charset="0"/>
                <a:cs typeface="Arial" charset="0"/>
              </a:rPr>
              <a:t> trainees </a:t>
            </a:r>
            <a:r>
              <a:rPr kumimoji="0" lang="en-GB" b="0" i="0" u="none" strike="noStrike" cap="none" normalizeH="0" dirty="0">
                <a:ln>
                  <a:noFill/>
                </a:ln>
                <a:effectLst/>
                <a:latin typeface="Verdana" pitchFamily="34" charset="0"/>
                <a:cs typeface="Arial" charset="0"/>
              </a:rPr>
              <a:t>recorded as NQE (72% of QTS)</a:t>
            </a:r>
            <a:endParaRPr kumimoji="0" lang="en-GB" b="0" i="0" u="none" strike="noStrike" cap="none" normalizeH="0" baseline="0" dirty="0">
              <a:ln>
                <a:noFill/>
              </a:ln>
              <a:effectLst/>
              <a:latin typeface="Verdana" pitchFamily="34" charset="0"/>
              <a:cs typeface="Arial" charset="0"/>
            </a:endParaRPr>
          </a:p>
        </p:txBody>
      </p:sp>
      <p:sp>
        <p:nvSpPr>
          <p:cNvPr id="12" name="!!Money">
            <a:extLst>
              <a:ext uri="{FF2B5EF4-FFF2-40B4-BE49-F238E27FC236}">
                <a16:creationId xmlns:a16="http://schemas.microsoft.com/office/drawing/2014/main" id="{850C5C08-0B8F-2FAF-5B83-6CC2794A859C}"/>
              </a:ext>
            </a:extLst>
          </p:cNvPr>
          <p:cNvSpPr/>
          <p:nvPr/>
        </p:nvSpPr>
        <p:spPr bwMode="auto">
          <a:xfrm>
            <a:off x="8919792" y="4408714"/>
            <a:ext cx="2931213" cy="1477736"/>
          </a:xfrm>
          <a:prstGeom prst="wedgeRectCallout">
            <a:avLst>
              <a:gd name="adj1" fmla="val -63298"/>
              <a:gd name="adj2" fmla="val -13392"/>
            </a:avLst>
          </a:prstGeom>
          <a:solidFill>
            <a:srgbClr val="FFE79B"/>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2000" dirty="0">
                <a:latin typeface="Verdana" pitchFamily="34" charset="0"/>
                <a:cs typeface="Arial" charset="0"/>
              </a:rPr>
              <a:t>£74.8 million spent on all eligible trainees who have gained QTS</a:t>
            </a:r>
            <a:endParaRPr kumimoji="0" lang="en-GB" sz="2000" i="0" u="none" strike="noStrike" cap="none" normalizeH="0" baseline="0" dirty="0">
              <a:ln>
                <a:noFill/>
              </a:ln>
              <a:solidFill>
                <a:srgbClr val="FF0000"/>
              </a:solidFill>
              <a:effectLst/>
              <a:latin typeface="Verdana" pitchFamily="34" charset="0"/>
              <a:cs typeface="Arial" charset="0"/>
            </a:endParaRPr>
          </a:p>
        </p:txBody>
      </p:sp>
      <p:sp>
        <p:nvSpPr>
          <p:cNvPr id="13" name="!!Money">
            <a:extLst>
              <a:ext uri="{FF2B5EF4-FFF2-40B4-BE49-F238E27FC236}">
                <a16:creationId xmlns:a16="http://schemas.microsoft.com/office/drawing/2014/main" id="{DED29B3A-139C-9206-5BD8-098E5E134AF7}"/>
              </a:ext>
            </a:extLst>
          </p:cNvPr>
          <p:cNvSpPr/>
          <p:nvPr/>
        </p:nvSpPr>
        <p:spPr bwMode="auto">
          <a:xfrm>
            <a:off x="8948367" y="2085669"/>
            <a:ext cx="2931213" cy="971856"/>
          </a:xfrm>
          <a:prstGeom prst="wedgeRectCallout">
            <a:avLst>
              <a:gd name="adj1" fmla="val -56799"/>
              <a:gd name="adj2" fmla="val -14372"/>
            </a:avLst>
          </a:prstGeom>
          <a:solidFill>
            <a:srgbClr val="FFE79B"/>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sz="2000" dirty="0">
                <a:latin typeface="Verdana" pitchFamily="34" charset="0"/>
                <a:cs typeface="Arial" charset="0"/>
              </a:rPr>
              <a:t>£20.6 million spent on those with QTS but not NQEs (28%)</a:t>
            </a:r>
            <a:endParaRPr kumimoji="0" lang="en-GB" sz="2000" i="0" u="none" strike="noStrike" cap="none" normalizeH="0" baseline="0" dirty="0">
              <a:ln>
                <a:noFill/>
              </a:ln>
              <a:solidFill>
                <a:srgbClr val="FF0000"/>
              </a:solidFill>
              <a:effectLst/>
              <a:latin typeface="Verdana" pitchFamily="34" charset="0"/>
              <a:cs typeface="Arial" charset="0"/>
            </a:endParaRPr>
          </a:p>
        </p:txBody>
      </p:sp>
    </p:spTree>
    <p:extLst>
      <p:ext uri="{BB962C8B-B14F-4D97-AF65-F5344CB8AC3E}">
        <p14:creationId xmlns:p14="http://schemas.microsoft.com/office/powerpoint/2010/main" val="2083149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4"/>
                                        </p:tgtEl>
                                        <p:attrNameLst>
                                          <p:attrName>style.opacity</p:attrName>
                                        </p:attrNameLst>
                                      </p:cBhvr>
                                      <p:to>
                                        <p:strVal val="0.25"/>
                                      </p:to>
                                    </p:set>
                                    <p:animEffect filter="image" prLst="opacity: 0.25">
                                      <p:cBhvr rctx="IE">
                                        <p:cTn id="15" dur="indefinite"/>
                                        <p:tgtEl>
                                          <p:spTgt spid="4"/>
                                        </p:tgtEl>
                                      </p:cBhvr>
                                    </p:animEffect>
                                  </p:childTnLst>
                                </p:cTn>
                              </p:par>
                              <p:par>
                                <p:cTn id="16" presetID="9" presetClass="emph" presetSubtype="0" grpId="1" nodeType="withEffect">
                                  <p:stCondLst>
                                    <p:cond delay="0"/>
                                  </p:stCondLst>
                                  <p:childTnLst>
                                    <p:set>
                                      <p:cBhvr>
                                        <p:cTn id="17" dur="indefinite"/>
                                        <p:tgtEl>
                                          <p:spTgt spid="5"/>
                                        </p:tgtEl>
                                        <p:attrNameLst>
                                          <p:attrName>style.opacity</p:attrName>
                                        </p:attrNameLst>
                                      </p:cBhvr>
                                      <p:to>
                                        <p:strVal val="0.25"/>
                                      </p:to>
                                    </p:set>
                                    <p:animEffect filter="image" prLst="opacity: 0.25">
                                      <p:cBhvr rctx="IE">
                                        <p:cTn id="18" dur="indefinite"/>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92E982-B703-4F8C-9C34-242E77FA8DA2}"/>
              </a:ext>
            </a:extLst>
          </p:cNvPr>
          <p:cNvSpPr>
            <a:spLocks noGrp="1"/>
          </p:cNvSpPr>
          <p:nvPr>
            <p:ph type="title"/>
          </p:nvPr>
        </p:nvSpPr>
        <p:spPr/>
        <p:txBody>
          <a:bodyPr/>
          <a:lstStyle/>
          <a:p>
            <a:r>
              <a:rPr lang="en-GB" dirty="0"/>
              <a:t>Source of PG ITT targets</a:t>
            </a:r>
          </a:p>
        </p:txBody>
      </p:sp>
      <p:grpSp>
        <p:nvGrpSpPr>
          <p:cNvPr id="4151" name="Group 4150">
            <a:extLst>
              <a:ext uri="{FF2B5EF4-FFF2-40B4-BE49-F238E27FC236}">
                <a16:creationId xmlns:a16="http://schemas.microsoft.com/office/drawing/2014/main" id="{237806A4-35B0-4472-88B2-1F42A7F5783A}"/>
              </a:ext>
            </a:extLst>
          </p:cNvPr>
          <p:cNvGrpSpPr/>
          <p:nvPr/>
        </p:nvGrpSpPr>
        <p:grpSpPr>
          <a:xfrm>
            <a:off x="7963576" y="2100665"/>
            <a:ext cx="2011256" cy="1866187"/>
            <a:chOff x="7882357" y="2209525"/>
            <a:chExt cx="2011256" cy="1866187"/>
          </a:xfrm>
        </p:grpSpPr>
        <p:pic>
          <p:nvPicPr>
            <p:cNvPr id="4150" name="Picture 4149">
              <a:extLst>
                <a:ext uri="{FF2B5EF4-FFF2-40B4-BE49-F238E27FC236}">
                  <a16:creationId xmlns:a16="http://schemas.microsoft.com/office/drawing/2014/main" id="{DABC9869-AF29-44AB-85B9-15B9820E6B3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8192124" y="2710090"/>
              <a:ext cx="1700931" cy="1365622"/>
            </a:xfrm>
            <a:prstGeom prst="rect">
              <a:avLst/>
            </a:prstGeom>
          </p:spPr>
        </p:pic>
        <p:sp>
          <p:nvSpPr>
            <p:cNvPr id="161" name="TextBox 160">
              <a:extLst>
                <a:ext uri="{FF2B5EF4-FFF2-40B4-BE49-F238E27FC236}">
                  <a16:creationId xmlns:a16="http://schemas.microsoft.com/office/drawing/2014/main" id="{C67B08C5-DFAE-4472-A920-95EE30DF6144}"/>
                </a:ext>
              </a:extLst>
            </p:cNvPr>
            <p:cNvSpPr txBox="1"/>
            <p:nvPr/>
          </p:nvSpPr>
          <p:spPr>
            <a:xfrm>
              <a:off x="7882357" y="2209525"/>
              <a:ext cx="201125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Restocking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‘Entrants’</a:t>
              </a:r>
            </a:p>
          </p:txBody>
        </p:sp>
      </p:grpSp>
      <p:grpSp>
        <p:nvGrpSpPr>
          <p:cNvPr id="4143" name="Teachers">
            <a:extLst>
              <a:ext uri="{FF2B5EF4-FFF2-40B4-BE49-F238E27FC236}">
                <a16:creationId xmlns:a16="http://schemas.microsoft.com/office/drawing/2014/main" id="{714ADEFC-082A-4806-A18B-B1FAB8E0B765}"/>
              </a:ext>
            </a:extLst>
          </p:cNvPr>
          <p:cNvGrpSpPr/>
          <p:nvPr/>
        </p:nvGrpSpPr>
        <p:grpSpPr>
          <a:xfrm>
            <a:off x="3530289" y="4116354"/>
            <a:ext cx="1791633" cy="1891368"/>
            <a:chOff x="4664407" y="4225214"/>
            <a:chExt cx="1791633" cy="1891368"/>
          </a:xfrm>
        </p:grpSpPr>
        <p:pic>
          <p:nvPicPr>
            <p:cNvPr id="4142" name="Picture 4141">
              <a:extLst>
                <a:ext uri="{FF2B5EF4-FFF2-40B4-BE49-F238E27FC236}">
                  <a16:creationId xmlns:a16="http://schemas.microsoft.com/office/drawing/2014/main" id="{64C6D8E8-2CA1-4373-9039-16402534D19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4751006" y="4225214"/>
              <a:ext cx="1705034" cy="1364026"/>
            </a:xfrm>
            <a:prstGeom prst="rect">
              <a:avLst/>
            </a:prstGeom>
          </p:spPr>
        </p:pic>
        <p:sp>
          <p:nvSpPr>
            <p:cNvPr id="76" name="TextBox 75">
              <a:extLst>
                <a:ext uri="{FF2B5EF4-FFF2-40B4-BE49-F238E27FC236}">
                  <a16:creationId xmlns:a16="http://schemas.microsoft.com/office/drawing/2014/main" id="{B10D7245-B66F-4742-8228-8EE47977454A}"/>
                </a:ext>
              </a:extLst>
            </p:cNvPr>
            <p:cNvSpPr txBox="1"/>
            <p:nvPr/>
          </p:nvSpPr>
          <p:spPr>
            <a:xfrm>
              <a:off x="4664407" y="5470251"/>
              <a:ext cx="175240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Current stock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mn-cs"/>
                </a:rPr>
                <a:t>of teachers</a:t>
              </a:r>
            </a:p>
          </p:txBody>
        </p:sp>
      </p:grpSp>
      <p:grpSp>
        <p:nvGrpSpPr>
          <p:cNvPr id="2" name="Group 1">
            <a:extLst>
              <a:ext uri="{FF2B5EF4-FFF2-40B4-BE49-F238E27FC236}">
                <a16:creationId xmlns:a16="http://schemas.microsoft.com/office/drawing/2014/main" id="{D72B4DD2-0494-4AE7-B965-635C5E24C2EB}"/>
              </a:ext>
            </a:extLst>
          </p:cNvPr>
          <p:cNvGrpSpPr/>
          <p:nvPr/>
        </p:nvGrpSpPr>
        <p:grpSpPr>
          <a:xfrm>
            <a:off x="304033" y="2831489"/>
            <a:ext cx="1732660" cy="916533"/>
            <a:chOff x="500673" y="2831489"/>
            <a:chExt cx="1732660" cy="916533"/>
          </a:xfrm>
        </p:grpSpPr>
        <p:pic>
          <p:nvPicPr>
            <p:cNvPr id="47" name="Picture 46">
              <a:extLst>
                <a:ext uri="{FF2B5EF4-FFF2-40B4-BE49-F238E27FC236}">
                  <a16:creationId xmlns:a16="http://schemas.microsoft.com/office/drawing/2014/main" id="{ED5D7E10-8DD9-41A4-BAB9-0867DB1B17CD}"/>
                </a:ext>
              </a:extLst>
            </p:cNvPr>
            <p:cNvPicPr>
              <a:picLocks noChangeAspect="1"/>
            </p:cNvPicPr>
            <p:nvPr/>
          </p:nvPicPr>
          <p:blipFill>
            <a:blip r:embed="rId7">
              <a:duotone>
                <a:srgbClr val="FFC000">
                  <a:shade val="45000"/>
                  <a:satMod val="135000"/>
                </a:srgbClr>
                <a:prstClr val="white"/>
              </a:duotone>
              <a:extLst>
                <a:ext uri="{BEBA8EAE-BF5A-486C-A8C5-ECC9F3942E4B}">
                  <a14:imgProps xmlns:a14="http://schemas.microsoft.com/office/drawing/2010/main">
                    <a14:imgLayer r:embed="rId8">
                      <a14:imgEffect>
                        <a14:backgroundRemoval t="10000" b="90000" l="10000" r="90000">
                          <a14:foregroundMark x1="51154" y1="42600" x2="51154" y2="42600"/>
                          <a14:foregroundMark x1="51154" y1="45400" x2="51154" y2="66400"/>
                          <a14:foregroundMark x1="52500" y1="26800" x2="52500" y2="18000"/>
                        </a14:backgroundRemoval>
                      </a14:imgEffect>
                    </a14:imgLayer>
                  </a14:imgProps>
                </a:ext>
              </a:extLst>
            </a:blip>
            <a:stretch>
              <a:fillRect/>
            </a:stretch>
          </p:blipFill>
          <p:spPr>
            <a:xfrm>
              <a:off x="1280139" y="2831489"/>
              <a:ext cx="953194" cy="916533"/>
            </a:xfrm>
            <a:prstGeom prst="rect">
              <a:avLst/>
            </a:prstGeom>
          </p:spPr>
        </p:pic>
        <p:sp>
          <p:nvSpPr>
            <p:cNvPr id="133" name="TextBox 132">
              <a:extLst>
                <a:ext uri="{FF2B5EF4-FFF2-40B4-BE49-F238E27FC236}">
                  <a16:creationId xmlns:a16="http://schemas.microsoft.com/office/drawing/2014/main" id="{262171F6-48AB-4EC3-8E58-459BBDDCDB6C}"/>
                </a:ext>
              </a:extLst>
            </p:cNvPr>
            <p:cNvSpPr txBox="1"/>
            <p:nvPr/>
          </p:nvSpPr>
          <p:spPr>
            <a:xfrm>
              <a:off x="500673" y="2972293"/>
              <a:ext cx="84266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DBAB35"/>
                  </a:solidFill>
                  <a:effectLst/>
                  <a:uLnTx/>
                  <a:uFillTx/>
                  <a:latin typeface="Verdana" panose="020B0604030504040204" pitchFamily="34" charset="0"/>
                  <a:ea typeface="Verdana" panose="020B0604030504040204" pitchFamily="34" charset="0"/>
                  <a:cs typeface="+mn-cs"/>
                </a:rPr>
                <a:t>DfE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DBAB35"/>
                  </a:solidFill>
                  <a:effectLst/>
                  <a:uLnTx/>
                  <a:uFillTx/>
                  <a:latin typeface="Verdana" panose="020B0604030504040204" pitchFamily="34" charset="0"/>
                  <a:ea typeface="Verdana" panose="020B0604030504040204" pitchFamily="34" charset="0"/>
                  <a:cs typeface="+mn-cs"/>
                </a:rPr>
                <a:t>Policy</a:t>
              </a:r>
            </a:p>
          </p:txBody>
        </p:sp>
      </p:grpSp>
      <p:grpSp>
        <p:nvGrpSpPr>
          <p:cNvPr id="4135" name="Trainee">
            <a:extLst>
              <a:ext uri="{FF2B5EF4-FFF2-40B4-BE49-F238E27FC236}">
                <a16:creationId xmlns:a16="http://schemas.microsoft.com/office/drawing/2014/main" id="{964B835A-A73E-4D60-A83B-F77FB49C904E}"/>
              </a:ext>
            </a:extLst>
          </p:cNvPr>
          <p:cNvGrpSpPr/>
          <p:nvPr/>
        </p:nvGrpSpPr>
        <p:grpSpPr>
          <a:xfrm>
            <a:off x="10700989" y="2211717"/>
            <a:ext cx="1057449" cy="1456425"/>
            <a:chOff x="9863087" y="2373483"/>
            <a:chExt cx="1057449" cy="1456425"/>
          </a:xfrm>
        </p:grpSpPr>
        <p:pic>
          <p:nvPicPr>
            <p:cNvPr id="4109" name="Trainee">
              <a:extLst>
                <a:ext uri="{FF2B5EF4-FFF2-40B4-BE49-F238E27FC236}">
                  <a16:creationId xmlns:a16="http://schemas.microsoft.com/office/drawing/2014/main" id="{34FF63FD-69AC-40BB-B5C8-78114E7CBAEC}"/>
                </a:ext>
              </a:extLst>
            </p:cNvPr>
            <p:cNvPicPr>
              <a:picLocks noChangeAspect="1"/>
            </p:cNvPicPr>
            <p:nvPr/>
          </p:nvPicPr>
          <p:blipFill>
            <a:blip r:embed="rId9"/>
            <a:stretch>
              <a:fillRect/>
            </a:stretch>
          </p:blipFill>
          <p:spPr>
            <a:xfrm>
              <a:off x="9863087" y="3170718"/>
              <a:ext cx="1057449" cy="659190"/>
            </a:xfrm>
            <a:prstGeom prst="rect">
              <a:avLst/>
            </a:prstGeom>
          </p:spPr>
        </p:pic>
        <p:sp>
          <p:nvSpPr>
            <p:cNvPr id="89" name="TextBox 88">
              <a:extLst>
                <a:ext uri="{FF2B5EF4-FFF2-40B4-BE49-F238E27FC236}">
                  <a16:creationId xmlns:a16="http://schemas.microsoft.com/office/drawing/2014/main" id="{1248EDFA-EB10-4AA0-84F6-E96791418BC1}"/>
                </a:ext>
              </a:extLst>
            </p:cNvPr>
            <p:cNvSpPr txBox="1"/>
            <p:nvPr/>
          </p:nvSpPr>
          <p:spPr>
            <a:xfrm>
              <a:off x="9880773" y="2373483"/>
              <a:ext cx="102207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Trainee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Target</a:t>
              </a:r>
            </a:p>
          </p:txBody>
        </p:sp>
      </p:grpSp>
      <p:grpSp>
        <p:nvGrpSpPr>
          <p:cNvPr id="109" name="Purple_connect">
            <a:extLst>
              <a:ext uri="{FF2B5EF4-FFF2-40B4-BE49-F238E27FC236}">
                <a16:creationId xmlns:a16="http://schemas.microsoft.com/office/drawing/2014/main" id="{0D068B46-BB96-4686-8F56-4A6BCFABB7CF}"/>
              </a:ext>
            </a:extLst>
          </p:cNvPr>
          <p:cNvGrpSpPr/>
          <p:nvPr/>
        </p:nvGrpSpPr>
        <p:grpSpPr>
          <a:xfrm flipV="1">
            <a:off x="4210602" y="3683830"/>
            <a:ext cx="1646999" cy="500407"/>
            <a:chOff x="5322049" y="2021684"/>
            <a:chExt cx="1646999" cy="521703"/>
          </a:xfrm>
        </p:grpSpPr>
        <p:sp>
          <p:nvSpPr>
            <p:cNvPr id="110" name="Freeform: Shape 109">
              <a:extLst>
                <a:ext uri="{FF2B5EF4-FFF2-40B4-BE49-F238E27FC236}">
                  <a16:creationId xmlns:a16="http://schemas.microsoft.com/office/drawing/2014/main" id="{62D46CDB-3FF8-4A46-99C8-5C56F23B3CBC}"/>
                </a:ext>
              </a:extLst>
            </p:cNvPr>
            <p:cNvSpPr/>
            <p:nvPr/>
          </p:nvSpPr>
          <p:spPr>
            <a:xfrm>
              <a:off x="5417198" y="2129696"/>
              <a:ext cx="1551850" cy="413691"/>
            </a:xfrm>
            <a:custGeom>
              <a:avLst/>
              <a:gdLst>
                <a:gd name="connsiteX0" fmla="*/ 2334986 w 2334986"/>
                <a:gd name="connsiteY0" fmla="*/ 413657 h 413657"/>
                <a:gd name="connsiteX1" fmla="*/ 381000 w 2334986"/>
                <a:gd name="connsiteY1" fmla="*/ 413657 h 413657"/>
                <a:gd name="connsiteX2" fmla="*/ 0 w 2334986"/>
                <a:gd name="connsiteY2" fmla="*/ 0 h 413657"/>
                <a:gd name="connsiteX0" fmla="*/ 2334986 w 2334986"/>
                <a:gd name="connsiteY0" fmla="*/ 413657 h 413691"/>
                <a:gd name="connsiteX1" fmla="*/ 381000 w 2334986"/>
                <a:gd name="connsiteY1" fmla="*/ 413657 h 413691"/>
                <a:gd name="connsiteX2" fmla="*/ 0 w 2334986"/>
                <a:gd name="connsiteY2" fmla="*/ 0 h 413691"/>
              </a:gdLst>
              <a:ahLst/>
              <a:cxnLst>
                <a:cxn ang="0">
                  <a:pos x="connsiteX0" y="connsiteY0"/>
                </a:cxn>
                <a:cxn ang="0">
                  <a:pos x="connsiteX1" y="connsiteY1"/>
                </a:cxn>
                <a:cxn ang="0">
                  <a:pos x="connsiteX2" y="connsiteY2"/>
                </a:cxn>
              </a:cxnLst>
              <a:rect l="l" t="t" r="r" b="b"/>
              <a:pathLst>
                <a:path w="2334986" h="413691">
                  <a:moveTo>
                    <a:pt x="2334986" y="413657"/>
                  </a:moveTo>
                  <a:lnTo>
                    <a:pt x="381000" y="413657"/>
                  </a:lnTo>
                  <a:cubicBezTo>
                    <a:pt x="210458" y="417285"/>
                    <a:pt x="127000" y="137886"/>
                    <a:pt x="0" y="0"/>
                  </a:cubicBezTo>
                </a:path>
              </a:pathLst>
            </a:custGeom>
            <a:noFill/>
            <a:ln w="57150">
              <a:solidFill>
                <a:srgbClr val="7030A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1" name="Oval 110">
              <a:extLst>
                <a:ext uri="{FF2B5EF4-FFF2-40B4-BE49-F238E27FC236}">
                  <a16:creationId xmlns:a16="http://schemas.microsoft.com/office/drawing/2014/main" id="{F9243B1C-A83F-4CAA-B827-924C7D1E670C}"/>
                </a:ext>
              </a:extLst>
            </p:cNvPr>
            <p:cNvSpPr/>
            <p:nvPr/>
          </p:nvSpPr>
          <p:spPr>
            <a:xfrm>
              <a:off x="5322049" y="2021684"/>
              <a:ext cx="203071" cy="216024"/>
            </a:xfrm>
            <a:prstGeom prst="ellipse">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4144" name="Pupils">
            <a:extLst>
              <a:ext uri="{FF2B5EF4-FFF2-40B4-BE49-F238E27FC236}">
                <a16:creationId xmlns:a16="http://schemas.microsoft.com/office/drawing/2014/main" id="{5D3A637A-3433-4BDF-BF23-C4A7F2EE1120}"/>
              </a:ext>
            </a:extLst>
          </p:cNvPr>
          <p:cNvGrpSpPr/>
          <p:nvPr/>
        </p:nvGrpSpPr>
        <p:grpSpPr>
          <a:xfrm>
            <a:off x="2724314" y="819292"/>
            <a:ext cx="2973891" cy="1600181"/>
            <a:chOff x="3858432" y="819292"/>
            <a:chExt cx="2973891" cy="1600181"/>
          </a:xfrm>
        </p:grpSpPr>
        <p:pic>
          <p:nvPicPr>
            <p:cNvPr id="4140" name="Picture 4139">
              <a:extLst>
                <a:ext uri="{FF2B5EF4-FFF2-40B4-BE49-F238E27FC236}">
                  <a16:creationId xmlns:a16="http://schemas.microsoft.com/office/drawing/2014/main" id="{2B537EB9-F5AA-47BB-8F1E-21E844F289A3}"/>
                </a:ext>
              </a:extLst>
            </p:cNvPr>
            <p:cNvPicPr>
              <a:picLocks noChangeAspect="1"/>
            </p:cNvPicPr>
            <p:nvPr/>
          </p:nvPicPr>
          <p:blipFill>
            <a:blip r:embed="rId10"/>
            <a:stretch>
              <a:fillRect/>
            </a:stretch>
          </p:blipFill>
          <p:spPr>
            <a:xfrm>
              <a:off x="4789060" y="1442858"/>
              <a:ext cx="1111320" cy="976615"/>
            </a:xfrm>
            <a:prstGeom prst="rect">
              <a:avLst/>
            </a:prstGeom>
          </p:spPr>
        </p:pic>
        <p:sp>
          <p:nvSpPr>
            <p:cNvPr id="74" name="TextBox 73">
              <a:extLst>
                <a:ext uri="{FF2B5EF4-FFF2-40B4-BE49-F238E27FC236}">
                  <a16:creationId xmlns:a16="http://schemas.microsoft.com/office/drawing/2014/main" id="{15C5E8F4-2618-41A3-89AB-5C79DFCED959}"/>
                </a:ext>
              </a:extLst>
            </p:cNvPr>
            <p:cNvSpPr txBox="1"/>
            <p:nvPr/>
          </p:nvSpPr>
          <p:spPr>
            <a:xfrm>
              <a:off x="3858432" y="819292"/>
              <a:ext cx="2973891"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Number of KS1-5 pupils</a:t>
              </a:r>
              <a:endParaRPr kumimoji="0" lang="en-GB" sz="1200"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a:p>
              <a:pPr algn="ctr">
                <a:defRPr/>
              </a:pPr>
              <a:r>
                <a:rPr kumimoji="0" lang="en-GB" sz="1200"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(and Optimum </a:t>
              </a:r>
              <a:r>
                <a:rPr kumimoji="0" lang="en-GB" sz="1200" i="0" u="none" strike="noStrike" kern="1200" cap="none" spc="0" normalizeH="0" baseline="0" noProof="0" dirty="0" err="1">
                  <a:ln>
                    <a:noFill/>
                  </a:ln>
                  <a:solidFill>
                    <a:srgbClr val="C00000"/>
                  </a:solidFill>
                  <a:effectLst/>
                  <a:uLnTx/>
                  <a:uFillTx/>
                  <a:latin typeface="Verdana" panose="020B0604030504040204" pitchFamily="34" charset="0"/>
                  <a:ea typeface="Verdana" panose="020B0604030504040204" pitchFamily="34" charset="0"/>
                  <a:cs typeface="+mn-cs"/>
                </a:rPr>
                <a:t>Pupil:Teacher</a:t>
              </a:r>
              <a:r>
                <a:rPr kumimoji="0" lang="en-GB" sz="1200"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 Ratio)</a:t>
              </a:r>
            </a:p>
          </p:txBody>
        </p:sp>
      </p:grpSp>
      <p:grpSp>
        <p:nvGrpSpPr>
          <p:cNvPr id="123" name="Orange_connect">
            <a:extLst>
              <a:ext uri="{FF2B5EF4-FFF2-40B4-BE49-F238E27FC236}">
                <a16:creationId xmlns:a16="http://schemas.microsoft.com/office/drawing/2014/main" id="{ADAA92BD-6D69-4588-AACD-3E365642E355}"/>
              </a:ext>
            </a:extLst>
          </p:cNvPr>
          <p:cNvGrpSpPr/>
          <p:nvPr/>
        </p:nvGrpSpPr>
        <p:grpSpPr>
          <a:xfrm>
            <a:off x="2126891" y="3176124"/>
            <a:ext cx="3721758" cy="216024"/>
            <a:chOff x="2738368" y="2598649"/>
            <a:chExt cx="3721758" cy="216024"/>
          </a:xfrm>
        </p:grpSpPr>
        <p:sp>
          <p:nvSpPr>
            <p:cNvPr id="126" name="Freeform: Shape 125">
              <a:extLst>
                <a:ext uri="{FF2B5EF4-FFF2-40B4-BE49-F238E27FC236}">
                  <a16:creationId xmlns:a16="http://schemas.microsoft.com/office/drawing/2014/main" id="{3B298C21-F4F8-4A24-A3A3-8AC3818831C3}"/>
                </a:ext>
              </a:extLst>
            </p:cNvPr>
            <p:cNvSpPr/>
            <p:nvPr/>
          </p:nvSpPr>
          <p:spPr>
            <a:xfrm>
              <a:off x="2941439" y="2683707"/>
              <a:ext cx="3518687" cy="45719"/>
            </a:xfrm>
            <a:custGeom>
              <a:avLst/>
              <a:gdLst>
                <a:gd name="connsiteX0" fmla="*/ 2334986 w 2334986"/>
                <a:gd name="connsiteY0" fmla="*/ 413657 h 413657"/>
                <a:gd name="connsiteX1" fmla="*/ 381000 w 2334986"/>
                <a:gd name="connsiteY1" fmla="*/ 413657 h 413657"/>
                <a:gd name="connsiteX2" fmla="*/ 0 w 2334986"/>
                <a:gd name="connsiteY2" fmla="*/ 0 h 413657"/>
                <a:gd name="connsiteX0" fmla="*/ 2334986 w 2334986"/>
                <a:gd name="connsiteY0" fmla="*/ 413657 h 413691"/>
                <a:gd name="connsiteX1" fmla="*/ 381000 w 2334986"/>
                <a:gd name="connsiteY1" fmla="*/ 413657 h 413691"/>
                <a:gd name="connsiteX2" fmla="*/ 0 w 2334986"/>
                <a:gd name="connsiteY2" fmla="*/ 0 h 413691"/>
                <a:gd name="connsiteX0" fmla="*/ 1953986 w 1953986"/>
                <a:gd name="connsiteY0" fmla="*/ 0 h 0"/>
                <a:gd name="connsiteX1" fmla="*/ 0 w 1953986"/>
                <a:gd name="connsiteY1" fmla="*/ 0 h 0"/>
              </a:gdLst>
              <a:ahLst/>
              <a:cxnLst>
                <a:cxn ang="0">
                  <a:pos x="connsiteX0" y="connsiteY0"/>
                </a:cxn>
                <a:cxn ang="0">
                  <a:pos x="connsiteX1" y="connsiteY1"/>
                </a:cxn>
              </a:cxnLst>
              <a:rect l="l" t="t" r="r" b="b"/>
              <a:pathLst>
                <a:path w="1953986">
                  <a:moveTo>
                    <a:pt x="1953986" y="0"/>
                  </a:moveTo>
                  <a:lnTo>
                    <a:pt x="0" y="0"/>
                  </a:lnTo>
                </a:path>
              </a:pathLst>
            </a:custGeom>
            <a:noFill/>
            <a:ln w="57150">
              <a:solidFill>
                <a:srgbClr val="FFC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27" name="Oval 126">
              <a:extLst>
                <a:ext uri="{FF2B5EF4-FFF2-40B4-BE49-F238E27FC236}">
                  <a16:creationId xmlns:a16="http://schemas.microsoft.com/office/drawing/2014/main" id="{A0A4DB70-1111-4DF8-BA02-5901297BDA39}"/>
                </a:ext>
              </a:extLst>
            </p:cNvPr>
            <p:cNvSpPr/>
            <p:nvPr/>
          </p:nvSpPr>
          <p:spPr>
            <a:xfrm>
              <a:off x="2738368" y="2598649"/>
              <a:ext cx="203071" cy="216024"/>
            </a:xfrm>
            <a:prstGeom prst="ellipse">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129" name="Black_connect">
            <a:extLst>
              <a:ext uri="{FF2B5EF4-FFF2-40B4-BE49-F238E27FC236}">
                <a16:creationId xmlns:a16="http://schemas.microsoft.com/office/drawing/2014/main" id="{22DFA1C8-8B85-4DD3-88BE-0AE93C50A0FF}"/>
              </a:ext>
            </a:extLst>
          </p:cNvPr>
          <p:cNvGrpSpPr/>
          <p:nvPr/>
        </p:nvGrpSpPr>
        <p:grpSpPr>
          <a:xfrm rot="10800000">
            <a:off x="7546627" y="3197953"/>
            <a:ext cx="834505" cy="216024"/>
            <a:chOff x="2738368" y="2598649"/>
            <a:chExt cx="834505" cy="216024"/>
          </a:xfrm>
        </p:grpSpPr>
        <p:sp>
          <p:nvSpPr>
            <p:cNvPr id="130" name="Freeform: Shape 129">
              <a:extLst>
                <a:ext uri="{FF2B5EF4-FFF2-40B4-BE49-F238E27FC236}">
                  <a16:creationId xmlns:a16="http://schemas.microsoft.com/office/drawing/2014/main" id="{3BFCD4C4-5D34-4980-A32B-1A42575C5AAE}"/>
                </a:ext>
              </a:extLst>
            </p:cNvPr>
            <p:cNvSpPr/>
            <p:nvPr/>
          </p:nvSpPr>
          <p:spPr>
            <a:xfrm>
              <a:off x="2941442" y="2700086"/>
              <a:ext cx="631431" cy="68671"/>
            </a:xfrm>
            <a:custGeom>
              <a:avLst/>
              <a:gdLst>
                <a:gd name="connsiteX0" fmla="*/ 2334986 w 2334986"/>
                <a:gd name="connsiteY0" fmla="*/ 413657 h 413657"/>
                <a:gd name="connsiteX1" fmla="*/ 381000 w 2334986"/>
                <a:gd name="connsiteY1" fmla="*/ 413657 h 413657"/>
                <a:gd name="connsiteX2" fmla="*/ 0 w 2334986"/>
                <a:gd name="connsiteY2" fmla="*/ 0 h 413657"/>
                <a:gd name="connsiteX0" fmla="*/ 2334986 w 2334986"/>
                <a:gd name="connsiteY0" fmla="*/ 413657 h 413691"/>
                <a:gd name="connsiteX1" fmla="*/ 381000 w 2334986"/>
                <a:gd name="connsiteY1" fmla="*/ 413657 h 413691"/>
                <a:gd name="connsiteX2" fmla="*/ 0 w 2334986"/>
                <a:gd name="connsiteY2" fmla="*/ 0 h 413691"/>
                <a:gd name="connsiteX0" fmla="*/ 1953986 w 1953986"/>
                <a:gd name="connsiteY0" fmla="*/ 0 h 0"/>
                <a:gd name="connsiteX1" fmla="*/ 0 w 1953986"/>
                <a:gd name="connsiteY1" fmla="*/ 0 h 0"/>
              </a:gdLst>
              <a:ahLst/>
              <a:cxnLst>
                <a:cxn ang="0">
                  <a:pos x="connsiteX0" y="connsiteY0"/>
                </a:cxn>
                <a:cxn ang="0">
                  <a:pos x="connsiteX1" y="connsiteY1"/>
                </a:cxn>
              </a:cxnLst>
              <a:rect l="l" t="t" r="r" b="b"/>
              <a:pathLst>
                <a:path w="1953986">
                  <a:moveTo>
                    <a:pt x="1953986" y="0"/>
                  </a:moveTo>
                  <a:lnTo>
                    <a:pt x="0" y="0"/>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31" name="Oval 130">
              <a:extLst>
                <a:ext uri="{FF2B5EF4-FFF2-40B4-BE49-F238E27FC236}">
                  <a16:creationId xmlns:a16="http://schemas.microsoft.com/office/drawing/2014/main" id="{060EBBE9-DD39-4E48-8DE4-E2889190A96C}"/>
                </a:ext>
              </a:extLst>
            </p:cNvPr>
            <p:cNvSpPr/>
            <p:nvPr/>
          </p:nvSpPr>
          <p:spPr>
            <a:xfrm>
              <a:off x="2738368" y="2598649"/>
              <a:ext cx="203071" cy="216024"/>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4133" name="Blue_connect">
            <a:extLst>
              <a:ext uri="{FF2B5EF4-FFF2-40B4-BE49-F238E27FC236}">
                <a16:creationId xmlns:a16="http://schemas.microsoft.com/office/drawing/2014/main" id="{F87AD2AD-6997-486D-AB86-FA42E6CF3BCA}"/>
              </a:ext>
            </a:extLst>
          </p:cNvPr>
          <p:cNvGrpSpPr/>
          <p:nvPr/>
        </p:nvGrpSpPr>
        <p:grpSpPr>
          <a:xfrm>
            <a:off x="4210602" y="2336345"/>
            <a:ext cx="1646999" cy="521703"/>
            <a:chOff x="5488736" y="2445205"/>
            <a:chExt cx="1646999" cy="521703"/>
          </a:xfrm>
        </p:grpSpPr>
        <p:sp>
          <p:nvSpPr>
            <p:cNvPr id="139" name="Freeform: Shape 138">
              <a:extLst>
                <a:ext uri="{FF2B5EF4-FFF2-40B4-BE49-F238E27FC236}">
                  <a16:creationId xmlns:a16="http://schemas.microsoft.com/office/drawing/2014/main" id="{1A234BC9-DEC8-4EF7-A00F-94D5E6347DC4}"/>
                </a:ext>
              </a:extLst>
            </p:cNvPr>
            <p:cNvSpPr/>
            <p:nvPr/>
          </p:nvSpPr>
          <p:spPr>
            <a:xfrm>
              <a:off x="5583885" y="2553217"/>
              <a:ext cx="1551850" cy="413691"/>
            </a:xfrm>
            <a:custGeom>
              <a:avLst/>
              <a:gdLst>
                <a:gd name="connsiteX0" fmla="*/ 2334986 w 2334986"/>
                <a:gd name="connsiteY0" fmla="*/ 413657 h 413657"/>
                <a:gd name="connsiteX1" fmla="*/ 381000 w 2334986"/>
                <a:gd name="connsiteY1" fmla="*/ 413657 h 413657"/>
                <a:gd name="connsiteX2" fmla="*/ 0 w 2334986"/>
                <a:gd name="connsiteY2" fmla="*/ 0 h 413657"/>
                <a:gd name="connsiteX0" fmla="*/ 2334986 w 2334986"/>
                <a:gd name="connsiteY0" fmla="*/ 413657 h 413691"/>
                <a:gd name="connsiteX1" fmla="*/ 381000 w 2334986"/>
                <a:gd name="connsiteY1" fmla="*/ 413657 h 413691"/>
                <a:gd name="connsiteX2" fmla="*/ 0 w 2334986"/>
                <a:gd name="connsiteY2" fmla="*/ 0 h 413691"/>
              </a:gdLst>
              <a:ahLst/>
              <a:cxnLst>
                <a:cxn ang="0">
                  <a:pos x="connsiteX0" y="connsiteY0"/>
                </a:cxn>
                <a:cxn ang="0">
                  <a:pos x="connsiteX1" y="connsiteY1"/>
                </a:cxn>
                <a:cxn ang="0">
                  <a:pos x="connsiteX2" y="connsiteY2"/>
                </a:cxn>
              </a:cxnLst>
              <a:rect l="l" t="t" r="r" b="b"/>
              <a:pathLst>
                <a:path w="2334986" h="413691">
                  <a:moveTo>
                    <a:pt x="2334986" y="413657"/>
                  </a:moveTo>
                  <a:lnTo>
                    <a:pt x="381000" y="413657"/>
                  </a:lnTo>
                  <a:cubicBezTo>
                    <a:pt x="210458" y="417285"/>
                    <a:pt x="127000" y="137886"/>
                    <a:pt x="0" y="0"/>
                  </a:cubicBezTo>
                </a:path>
              </a:pathLst>
            </a:custGeom>
            <a:noFill/>
            <a:ln w="57150">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40" name="Oval 139">
              <a:extLst>
                <a:ext uri="{FF2B5EF4-FFF2-40B4-BE49-F238E27FC236}">
                  <a16:creationId xmlns:a16="http://schemas.microsoft.com/office/drawing/2014/main" id="{743CE594-3B31-4B0F-9905-C7B1CE855FC5}"/>
                </a:ext>
              </a:extLst>
            </p:cNvPr>
            <p:cNvSpPr/>
            <p:nvPr/>
          </p:nvSpPr>
          <p:spPr>
            <a:xfrm>
              <a:off x="5488736" y="2445205"/>
              <a:ext cx="203071" cy="216024"/>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4134" name="Green_connect">
            <a:extLst>
              <a:ext uri="{FF2B5EF4-FFF2-40B4-BE49-F238E27FC236}">
                <a16:creationId xmlns:a16="http://schemas.microsoft.com/office/drawing/2014/main" id="{55D59178-2903-4377-8E35-07805EA0BB50}"/>
              </a:ext>
            </a:extLst>
          </p:cNvPr>
          <p:cNvGrpSpPr/>
          <p:nvPr/>
        </p:nvGrpSpPr>
        <p:grpSpPr>
          <a:xfrm>
            <a:off x="2752305" y="3464155"/>
            <a:ext cx="3105296" cy="555587"/>
            <a:chOff x="4030439" y="3573015"/>
            <a:chExt cx="3105296" cy="555587"/>
          </a:xfrm>
        </p:grpSpPr>
        <p:sp>
          <p:nvSpPr>
            <p:cNvPr id="142" name="Oval 141">
              <a:extLst>
                <a:ext uri="{FF2B5EF4-FFF2-40B4-BE49-F238E27FC236}">
                  <a16:creationId xmlns:a16="http://schemas.microsoft.com/office/drawing/2014/main" id="{EBC51557-2FB1-4D28-8645-A115A09B863C}"/>
                </a:ext>
              </a:extLst>
            </p:cNvPr>
            <p:cNvSpPr/>
            <p:nvPr/>
          </p:nvSpPr>
          <p:spPr>
            <a:xfrm flipV="1">
              <a:off x="4030439" y="3921396"/>
              <a:ext cx="203071" cy="207206"/>
            </a:xfrm>
            <a:prstGeom prst="ellipse">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43" name="Freeform: Shape 142">
              <a:extLst>
                <a:ext uri="{FF2B5EF4-FFF2-40B4-BE49-F238E27FC236}">
                  <a16:creationId xmlns:a16="http://schemas.microsoft.com/office/drawing/2014/main" id="{CEAE5DDA-70C3-4F56-BF2C-2875541EEC7B}"/>
                </a:ext>
              </a:extLst>
            </p:cNvPr>
            <p:cNvSpPr/>
            <p:nvPr/>
          </p:nvSpPr>
          <p:spPr>
            <a:xfrm flipV="1">
              <a:off x="4179404" y="3573015"/>
              <a:ext cx="2956331" cy="396804"/>
            </a:xfrm>
            <a:custGeom>
              <a:avLst/>
              <a:gdLst>
                <a:gd name="connsiteX0" fmla="*/ 2334986 w 2334986"/>
                <a:gd name="connsiteY0" fmla="*/ 413657 h 413657"/>
                <a:gd name="connsiteX1" fmla="*/ 381000 w 2334986"/>
                <a:gd name="connsiteY1" fmla="*/ 413657 h 413657"/>
                <a:gd name="connsiteX2" fmla="*/ 0 w 2334986"/>
                <a:gd name="connsiteY2" fmla="*/ 0 h 413657"/>
                <a:gd name="connsiteX0" fmla="*/ 2334986 w 2334986"/>
                <a:gd name="connsiteY0" fmla="*/ 413657 h 413691"/>
                <a:gd name="connsiteX1" fmla="*/ 381000 w 2334986"/>
                <a:gd name="connsiteY1" fmla="*/ 413657 h 413691"/>
                <a:gd name="connsiteX2" fmla="*/ 0 w 2334986"/>
                <a:gd name="connsiteY2" fmla="*/ 0 h 413691"/>
              </a:gdLst>
              <a:ahLst/>
              <a:cxnLst>
                <a:cxn ang="0">
                  <a:pos x="connsiteX0" y="connsiteY0"/>
                </a:cxn>
                <a:cxn ang="0">
                  <a:pos x="connsiteX1" y="connsiteY1"/>
                </a:cxn>
                <a:cxn ang="0">
                  <a:pos x="connsiteX2" y="connsiteY2"/>
                </a:cxn>
              </a:cxnLst>
              <a:rect l="l" t="t" r="r" b="b"/>
              <a:pathLst>
                <a:path w="2334986" h="413691">
                  <a:moveTo>
                    <a:pt x="2334986" y="413657"/>
                  </a:moveTo>
                  <a:lnTo>
                    <a:pt x="381000" y="413657"/>
                  </a:lnTo>
                  <a:cubicBezTo>
                    <a:pt x="210458" y="417285"/>
                    <a:pt x="127000" y="137886"/>
                    <a:pt x="0" y="0"/>
                  </a:cubicBezTo>
                </a:path>
              </a:pathLst>
            </a:custGeom>
            <a:noFill/>
            <a:ln w="57150">
              <a:solidFill>
                <a:srgbClr val="00B05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4145" name="Exit">
            <a:extLst>
              <a:ext uri="{FF2B5EF4-FFF2-40B4-BE49-F238E27FC236}">
                <a16:creationId xmlns:a16="http://schemas.microsoft.com/office/drawing/2014/main" id="{429BBC3B-0B62-4E42-96C3-A6FA346BAB92}"/>
              </a:ext>
            </a:extLst>
          </p:cNvPr>
          <p:cNvGrpSpPr/>
          <p:nvPr/>
        </p:nvGrpSpPr>
        <p:grpSpPr>
          <a:xfrm>
            <a:off x="1793530" y="4085447"/>
            <a:ext cx="1405123" cy="2006153"/>
            <a:chOff x="2927648" y="4303167"/>
            <a:chExt cx="1405123" cy="2006153"/>
          </a:xfrm>
        </p:grpSpPr>
        <p:sp>
          <p:nvSpPr>
            <p:cNvPr id="93" name="TextBox 92">
              <a:extLst>
                <a:ext uri="{FF2B5EF4-FFF2-40B4-BE49-F238E27FC236}">
                  <a16:creationId xmlns:a16="http://schemas.microsoft.com/office/drawing/2014/main" id="{CD8C1416-FCD9-4381-B029-7A6EDD9196EB}"/>
                </a:ext>
              </a:extLst>
            </p:cNvPr>
            <p:cNvSpPr txBox="1"/>
            <p:nvPr/>
          </p:nvSpPr>
          <p:spPr>
            <a:xfrm>
              <a:off x="2927648" y="5385990"/>
              <a:ext cx="14051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Verdana" panose="020B0604030504040204" pitchFamily="34" charset="0"/>
                  <a:ea typeface="Verdana" panose="020B0604030504040204" pitchFamily="34" charset="0"/>
                  <a:cs typeface="+mn-cs"/>
                </a:rPr>
                <a:t>Number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Verdana" panose="020B0604030504040204" pitchFamily="34" charset="0"/>
                  <a:ea typeface="Verdana" panose="020B0604030504040204" pitchFamily="34" charset="0"/>
                  <a:cs typeface="+mn-cs"/>
                </a:rPr>
                <a:t>Leavers </a:t>
              </a:r>
              <a:r>
                <a:rPr kumimoji="0" lang="en-GB" sz="1800" b="0" i="0" u="none" strike="noStrike" kern="120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cs typeface="+mn-cs"/>
                </a:rPr>
                <a:t>(wastage)</a:t>
              </a:r>
            </a:p>
          </p:txBody>
        </p:sp>
        <p:pic>
          <p:nvPicPr>
            <p:cNvPr id="4141" name="Picture 4140">
              <a:extLst>
                <a:ext uri="{FF2B5EF4-FFF2-40B4-BE49-F238E27FC236}">
                  <a16:creationId xmlns:a16="http://schemas.microsoft.com/office/drawing/2014/main" id="{AB4DFEE1-2175-4F0E-A315-2D3ABC573599}"/>
                </a:ext>
              </a:extLst>
            </p:cNvPr>
            <p:cNvPicPr>
              <a:picLocks noChangeAspect="1"/>
            </p:cNvPicPr>
            <p:nvPr/>
          </p:nvPicPr>
          <p:blipFill>
            <a:blip r:embed="rId11"/>
            <a:stretch>
              <a:fillRect/>
            </a:stretch>
          </p:blipFill>
          <p:spPr>
            <a:xfrm>
              <a:off x="3166045" y="4303167"/>
              <a:ext cx="977139" cy="1012833"/>
            </a:xfrm>
            <a:prstGeom prst="rect">
              <a:avLst/>
            </a:prstGeom>
          </p:spPr>
        </p:pic>
      </p:grpSp>
      <p:grpSp>
        <p:nvGrpSpPr>
          <p:cNvPr id="156" name="Black_connect">
            <a:extLst>
              <a:ext uri="{FF2B5EF4-FFF2-40B4-BE49-F238E27FC236}">
                <a16:creationId xmlns:a16="http://schemas.microsoft.com/office/drawing/2014/main" id="{05FD5284-30E6-4A3F-A29B-8028C16BBD37}"/>
              </a:ext>
            </a:extLst>
          </p:cNvPr>
          <p:cNvGrpSpPr/>
          <p:nvPr/>
        </p:nvGrpSpPr>
        <p:grpSpPr>
          <a:xfrm rot="10800000">
            <a:off x="9773753" y="3197954"/>
            <a:ext cx="826662" cy="216024"/>
            <a:chOff x="2738368" y="2598649"/>
            <a:chExt cx="826662" cy="216024"/>
          </a:xfrm>
        </p:grpSpPr>
        <p:sp>
          <p:nvSpPr>
            <p:cNvPr id="157" name="Freeform: Shape 156">
              <a:extLst>
                <a:ext uri="{FF2B5EF4-FFF2-40B4-BE49-F238E27FC236}">
                  <a16:creationId xmlns:a16="http://schemas.microsoft.com/office/drawing/2014/main" id="{39ED1B0B-B350-4C6E-98BB-2080A41F80B5}"/>
                </a:ext>
              </a:extLst>
            </p:cNvPr>
            <p:cNvSpPr/>
            <p:nvPr/>
          </p:nvSpPr>
          <p:spPr>
            <a:xfrm>
              <a:off x="2941441" y="2683709"/>
              <a:ext cx="623589" cy="45719"/>
            </a:xfrm>
            <a:custGeom>
              <a:avLst/>
              <a:gdLst>
                <a:gd name="connsiteX0" fmla="*/ 2334986 w 2334986"/>
                <a:gd name="connsiteY0" fmla="*/ 413657 h 413657"/>
                <a:gd name="connsiteX1" fmla="*/ 381000 w 2334986"/>
                <a:gd name="connsiteY1" fmla="*/ 413657 h 413657"/>
                <a:gd name="connsiteX2" fmla="*/ 0 w 2334986"/>
                <a:gd name="connsiteY2" fmla="*/ 0 h 413657"/>
                <a:gd name="connsiteX0" fmla="*/ 2334986 w 2334986"/>
                <a:gd name="connsiteY0" fmla="*/ 413657 h 413691"/>
                <a:gd name="connsiteX1" fmla="*/ 381000 w 2334986"/>
                <a:gd name="connsiteY1" fmla="*/ 413657 h 413691"/>
                <a:gd name="connsiteX2" fmla="*/ 0 w 2334986"/>
                <a:gd name="connsiteY2" fmla="*/ 0 h 413691"/>
                <a:gd name="connsiteX0" fmla="*/ 1953986 w 1953986"/>
                <a:gd name="connsiteY0" fmla="*/ 0 h 0"/>
                <a:gd name="connsiteX1" fmla="*/ 0 w 1953986"/>
                <a:gd name="connsiteY1" fmla="*/ 0 h 0"/>
              </a:gdLst>
              <a:ahLst/>
              <a:cxnLst>
                <a:cxn ang="0">
                  <a:pos x="connsiteX0" y="connsiteY0"/>
                </a:cxn>
                <a:cxn ang="0">
                  <a:pos x="connsiteX1" y="connsiteY1"/>
                </a:cxn>
              </a:cxnLst>
              <a:rect l="l" t="t" r="r" b="b"/>
              <a:pathLst>
                <a:path w="1953986">
                  <a:moveTo>
                    <a:pt x="1953986" y="0"/>
                  </a:moveTo>
                  <a:lnTo>
                    <a:pt x="0" y="0"/>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8" name="Oval 157">
              <a:extLst>
                <a:ext uri="{FF2B5EF4-FFF2-40B4-BE49-F238E27FC236}">
                  <a16:creationId xmlns:a16="http://schemas.microsoft.com/office/drawing/2014/main" id="{4C42DE70-B69F-4D60-8428-902EC2548750}"/>
                </a:ext>
              </a:extLst>
            </p:cNvPr>
            <p:cNvSpPr/>
            <p:nvPr/>
          </p:nvSpPr>
          <p:spPr>
            <a:xfrm>
              <a:off x="2738368" y="2598649"/>
              <a:ext cx="203071" cy="216024"/>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3" name="Group 2">
            <a:extLst>
              <a:ext uri="{FF2B5EF4-FFF2-40B4-BE49-F238E27FC236}">
                <a16:creationId xmlns:a16="http://schemas.microsoft.com/office/drawing/2014/main" id="{C8AFB22F-1ED7-7FB8-5FE1-58944095860E}"/>
              </a:ext>
            </a:extLst>
          </p:cNvPr>
          <p:cNvGrpSpPr/>
          <p:nvPr/>
        </p:nvGrpSpPr>
        <p:grpSpPr>
          <a:xfrm>
            <a:off x="5818154" y="3728443"/>
            <a:ext cx="5567963" cy="1304889"/>
            <a:chOff x="5871784" y="3717861"/>
            <a:chExt cx="5320978" cy="1304889"/>
          </a:xfrm>
        </p:grpSpPr>
        <p:sp>
          <p:nvSpPr>
            <p:cNvPr id="6" name="Freeform: Shape 5">
              <a:extLst>
                <a:ext uri="{FF2B5EF4-FFF2-40B4-BE49-F238E27FC236}">
                  <a16:creationId xmlns:a16="http://schemas.microsoft.com/office/drawing/2014/main" id="{71857AF1-FF78-0BD7-AE94-B11ADD478294}"/>
                </a:ext>
              </a:extLst>
            </p:cNvPr>
            <p:cNvSpPr/>
            <p:nvPr/>
          </p:nvSpPr>
          <p:spPr>
            <a:xfrm>
              <a:off x="5871784" y="3900098"/>
              <a:ext cx="5226605" cy="565892"/>
            </a:xfrm>
            <a:custGeom>
              <a:avLst/>
              <a:gdLst>
                <a:gd name="connsiteX0" fmla="*/ 2334986 w 2334986"/>
                <a:gd name="connsiteY0" fmla="*/ 413657 h 413657"/>
                <a:gd name="connsiteX1" fmla="*/ 381000 w 2334986"/>
                <a:gd name="connsiteY1" fmla="*/ 413657 h 413657"/>
                <a:gd name="connsiteX2" fmla="*/ 0 w 2334986"/>
                <a:gd name="connsiteY2" fmla="*/ 0 h 413657"/>
                <a:gd name="connsiteX0" fmla="*/ 2334986 w 2334986"/>
                <a:gd name="connsiteY0" fmla="*/ 413657 h 413691"/>
                <a:gd name="connsiteX1" fmla="*/ 381000 w 2334986"/>
                <a:gd name="connsiteY1" fmla="*/ 413657 h 413691"/>
                <a:gd name="connsiteX2" fmla="*/ 0 w 2334986"/>
                <a:gd name="connsiteY2" fmla="*/ 0 h 413691"/>
                <a:gd name="connsiteX0" fmla="*/ 2334986 w 2334986"/>
                <a:gd name="connsiteY0" fmla="*/ 413657 h 413691"/>
                <a:gd name="connsiteX1" fmla="*/ 1647595 w 2334986"/>
                <a:gd name="connsiteY1" fmla="*/ 409493 h 413691"/>
                <a:gd name="connsiteX2" fmla="*/ 381000 w 2334986"/>
                <a:gd name="connsiteY2" fmla="*/ 413657 h 413691"/>
                <a:gd name="connsiteX3" fmla="*/ 0 w 2334986"/>
                <a:gd name="connsiteY3" fmla="*/ 0 h 413691"/>
                <a:gd name="connsiteX0" fmla="*/ 2908291 w 2908291"/>
                <a:gd name="connsiteY0" fmla="*/ 0 h 971651"/>
                <a:gd name="connsiteX1" fmla="*/ 1647595 w 2908291"/>
                <a:gd name="connsiteY1" fmla="*/ 967453 h 971651"/>
                <a:gd name="connsiteX2" fmla="*/ 381000 w 2908291"/>
                <a:gd name="connsiteY2" fmla="*/ 971617 h 971651"/>
                <a:gd name="connsiteX3" fmla="*/ 0 w 2908291"/>
                <a:gd name="connsiteY3" fmla="*/ 557960 h 971651"/>
                <a:gd name="connsiteX0" fmla="*/ 2908291 w 2908291"/>
                <a:gd name="connsiteY0" fmla="*/ 0 h 971651"/>
                <a:gd name="connsiteX1" fmla="*/ 1647595 w 2908291"/>
                <a:gd name="connsiteY1" fmla="*/ 967453 h 971651"/>
                <a:gd name="connsiteX2" fmla="*/ 381000 w 2908291"/>
                <a:gd name="connsiteY2" fmla="*/ 971617 h 971651"/>
                <a:gd name="connsiteX3" fmla="*/ 0 w 2908291"/>
                <a:gd name="connsiteY3" fmla="*/ 557960 h 971651"/>
                <a:gd name="connsiteX0" fmla="*/ 2908291 w 2908291"/>
                <a:gd name="connsiteY0" fmla="*/ 0 h 973798"/>
                <a:gd name="connsiteX1" fmla="*/ 1647595 w 2908291"/>
                <a:gd name="connsiteY1" fmla="*/ 967453 h 973798"/>
                <a:gd name="connsiteX2" fmla="*/ 381000 w 2908291"/>
                <a:gd name="connsiteY2" fmla="*/ 971617 h 973798"/>
                <a:gd name="connsiteX3" fmla="*/ 0 w 2908291"/>
                <a:gd name="connsiteY3" fmla="*/ 557960 h 973798"/>
                <a:gd name="connsiteX0" fmla="*/ 3086984 w 3086984"/>
                <a:gd name="connsiteY0" fmla="*/ 0 h 973798"/>
                <a:gd name="connsiteX1" fmla="*/ 1826288 w 3086984"/>
                <a:gd name="connsiteY1" fmla="*/ 967453 h 973798"/>
                <a:gd name="connsiteX2" fmla="*/ 559693 w 3086984"/>
                <a:gd name="connsiteY2" fmla="*/ 971617 h 973798"/>
                <a:gd name="connsiteX3" fmla="*/ 0 w 3086984"/>
                <a:gd name="connsiteY3" fmla="*/ 224505 h 973798"/>
                <a:gd name="connsiteX0" fmla="*/ 3086984 w 3086984"/>
                <a:gd name="connsiteY0" fmla="*/ 0 h 973798"/>
                <a:gd name="connsiteX1" fmla="*/ 1826288 w 3086984"/>
                <a:gd name="connsiteY1" fmla="*/ 967453 h 973798"/>
                <a:gd name="connsiteX2" fmla="*/ 559693 w 3086984"/>
                <a:gd name="connsiteY2" fmla="*/ 971617 h 973798"/>
                <a:gd name="connsiteX3" fmla="*/ 0 w 3086984"/>
                <a:gd name="connsiteY3" fmla="*/ 224505 h 973798"/>
                <a:gd name="connsiteX0" fmla="*/ 3987894 w 3987894"/>
                <a:gd name="connsiteY0" fmla="*/ 0 h 973798"/>
                <a:gd name="connsiteX1" fmla="*/ 2727198 w 3987894"/>
                <a:gd name="connsiteY1" fmla="*/ 967453 h 973798"/>
                <a:gd name="connsiteX2" fmla="*/ 1460603 w 3987894"/>
                <a:gd name="connsiteY2" fmla="*/ 971617 h 973798"/>
                <a:gd name="connsiteX3" fmla="*/ 0 w 3987894"/>
                <a:gd name="connsiteY3" fmla="*/ 137531 h 973798"/>
                <a:gd name="connsiteX0" fmla="*/ 4196458 w 4196458"/>
                <a:gd name="connsiteY0" fmla="*/ 0 h 973798"/>
                <a:gd name="connsiteX1" fmla="*/ 2935762 w 4196458"/>
                <a:gd name="connsiteY1" fmla="*/ 967453 h 973798"/>
                <a:gd name="connsiteX2" fmla="*/ 1669167 w 4196458"/>
                <a:gd name="connsiteY2" fmla="*/ 971617 h 973798"/>
                <a:gd name="connsiteX3" fmla="*/ 208564 w 4196458"/>
                <a:gd name="connsiteY3" fmla="*/ 137531 h 973798"/>
                <a:gd name="connsiteX0" fmla="*/ 4430156 w 4430156"/>
                <a:gd name="connsiteY0" fmla="*/ 0 h 973798"/>
                <a:gd name="connsiteX1" fmla="*/ 3169460 w 4430156"/>
                <a:gd name="connsiteY1" fmla="*/ 967453 h 973798"/>
                <a:gd name="connsiteX2" fmla="*/ 406314 w 4430156"/>
                <a:gd name="connsiteY2" fmla="*/ 899140 h 973798"/>
                <a:gd name="connsiteX3" fmla="*/ 442262 w 4430156"/>
                <a:gd name="connsiteY3" fmla="*/ 137531 h 973798"/>
                <a:gd name="connsiteX0" fmla="*/ 4123450 w 4123450"/>
                <a:gd name="connsiteY0" fmla="*/ 0 h 973798"/>
                <a:gd name="connsiteX1" fmla="*/ 2862754 w 4123450"/>
                <a:gd name="connsiteY1" fmla="*/ 967453 h 973798"/>
                <a:gd name="connsiteX2" fmla="*/ 99608 w 4123450"/>
                <a:gd name="connsiteY2" fmla="*/ 899140 h 973798"/>
                <a:gd name="connsiteX3" fmla="*/ 135556 w 4123450"/>
                <a:gd name="connsiteY3" fmla="*/ 137531 h 973798"/>
                <a:gd name="connsiteX0" fmla="*/ 4105769 w 4105769"/>
                <a:gd name="connsiteY0" fmla="*/ 0 h 973798"/>
                <a:gd name="connsiteX1" fmla="*/ 2845073 w 4105769"/>
                <a:gd name="connsiteY1" fmla="*/ 967453 h 973798"/>
                <a:gd name="connsiteX2" fmla="*/ 111709 w 4105769"/>
                <a:gd name="connsiteY2" fmla="*/ 971618 h 973798"/>
                <a:gd name="connsiteX3" fmla="*/ 117875 w 4105769"/>
                <a:gd name="connsiteY3" fmla="*/ 137531 h 973798"/>
                <a:gd name="connsiteX0" fmla="*/ 4105769 w 4194831"/>
                <a:gd name="connsiteY0" fmla="*/ 0 h 971639"/>
                <a:gd name="connsiteX1" fmla="*/ 3440715 w 4194831"/>
                <a:gd name="connsiteY1" fmla="*/ 952958 h 971639"/>
                <a:gd name="connsiteX2" fmla="*/ 111709 w 4194831"/>
                <a:gd name="connsiteY2" fmla="*/ 971618 h 971639"/>
                <a:gd name="connsiteX3" fmla="*/ 117875 w 4194831"/>
                <a:gd name="connsiteY3" fmla="*/ 137531 h 971639"/>
                <a:gd name="connsiteX0" fmla="*/ 4105769 w 4119647"/>
                <a:gd name="connsiteY0" fmla="*/ 0 h 973021"/>
                <a:gd name="connsiteX1" fmla="*/ 3440715 w 4119647"/>
                <a:gd name="connsiteY1" fmla="*/ 952958 h 973021"/>
                <a:gd name="connsiteX2" fmla="*/ 111709 w 4119647"/>
                <a:gd name="connsiteY2" fmla="*/ 971618 h 973021"/>
                <a:gd name="connsiteX3" fmla="*/ 117875 w 4119647"/>
                <a:gd name="connsiteY3" fmla="*/ 137531 h 973021"/>
                <a:gd name="connsiteX0" fmla="*/ 4128106 w 4136887"/>
                <a:gd name="connsiteY0" fmla="*/ 0 h 891457"/>
                <a:gd name="connsiteX1" fmla="*/ 3440715 w 4136887"/>
                <a:gd name="connsiteY1" fmla="*/ 851489 h 891457"/>
                <a:gd name="connsiteX2" fmla="*/ 111709 w 4136887"/>
                <a:gd name="connsiteY2" fmla="*/ 870149 h 891457"/>
                <a:gd name="connsiteX3" fmla="*/ 117875 w 4136887"/>
                <a:gd name="connsiteY3" fmla="*/ 36062 h 891457"/>
                <a:gd name="connsiteX0" fmla="*/ 4128106 w 4140165"/>
                <a:gd name="connsiteY0" fmla="*/ 0 h 870171"/>
                <a:gd name="connsiteX1" fmla="*/ 3440715 w 4140165"/>
                <a:gd name="connsiteY1" fmla="*/ 851489 h 870171"/>
                <a:gd name="connsiteX2" fmla="*/ 111709 w 4140165"/>
                <a:gd name="connsiteY2" fmla="*/ 870149 h 870171"/>
                <a:gd name="connsiteX3" fmla="*/ 117875 w 4140165"/>
                <a:gd name="connsiteY3" fmla="*/ 36062 h 870171"/>
                <a:gd name="connsiteX0" fmla="*/ 4128106 w 4128106"/>
                <a:gd name="connsiteY0" fmla="*/ 0 h 870169"/>
                <a:gd name="connsiteX1" fmla="*/ 3440715 w 4128106"/>
                <a:gd name="connsiteY1" fmla="*/ 851489 h 870169"/>
                <a:gd name="connsiteX2" fmla="*/ 111709 w 4128106"/>
                <a:gd name="connsiteY2" fmla="*/ 870149 h 870169"/>
                <a:gd name="connsiteX3" fmla="*/ 117875 w 4128106"/>
                <a:gd name="connsiteY3" fmla="*/ 36062 h 870169"/>
              </a:gdLst>
              <a:ahLst/>
              <a:cxnLst>
                <a:cxn ang="0">
                  <a:pos x="connsiteX0" y="connsiteY0"/>
                </a:cxn>
                <a:cxn ang="0">
                  <a:pos x="connsiteX1" y="connsiteY1"/>
                </a:cxn>
                <a:cxn ang="0">
                  <a:pos x="connsiteX2" y="connsiteY2"/>
                </a:cxn>
                <a:cxn ang="0">
                  <a:pos x="connsiteX3" y="connsiteY3"/>
                </a:cxn>
              </a:cxnLst>
              <a:rect l="l" t="t" r="r" b="b"/>
              <a:pathLst>
                <a:path w="4128106" h="870169">
                  <a:moveTo>
                    <a:pt x="4128106" y="0"/>
                  </a:moveTo>
                  <a:cubicBezTo>
                    <a:pt x="4117378" y="738993"/>
                    <a:pt x="4158769" y="894448"/>
                    <a:pt x="3440715" y="851489"/>
                  </a:cubicBezTo>
                  <a:lnTo>
                    <a:pt x="111709" y="870149"/>
                  </a:lnTo>
                  <a:cubicBezTo>
                    <a:pt x="-58833" y="873777"/>
                    <a:pt x="-15718" y="420125"/>
                    <a:pt x="117875" y="36062"/>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TextBox 6">
              <a:extLst>
                <a:ext uri="{FF2B5EF4-FFF2-40B4-BE49-F238E27FC236}">
                  <a16:creationId xmlns:a16="http://schemas.microsoft.com/office/drawing/2014/main" id="{8DCDD474-7DAE-F569-0C11-FED7FADCCD75}"/>
                </a:ext>
              </a:extLst>
            </p:cNvPr>
            <p:cNvSpPr txBox="1"/>
            <p:nvPr/>
          </p:nvSpPr>
          <p:spPr>
            <a:xfrm>
              <a:off x="6529990" y="4591863"/>
              <a:ext cx="4250093" cy="430887"/>
            </a:xfrm>
            <a:prstGeom prst="rect">
              <a:avLst/>
            </a:prstGeom>
            <a:noFill/>
          </p:spPr>
          <p:txBody>
            <a:bodyPr wrap="none" rtlCol="0">
              <a:spAutoFit/>
            </a:bodyPr>
            <a:lstStyle/>
            <a:p>
              <a:r>
                <a:rPr lang="en-GB" sz="2200" dirty="0"/>
                <a:t>Under-recruitment of past two cycles</a:t>
              </a:r>
            </a:p>
          </p:txBody>
        </p:sp>
        <p:sp>
          <p:nvSpPr>
            <p:cNvPr id="8" name="Oval 7">
              <a:extLst>
                <a:ext uri="{FF2B5EF4-FFF2-40B4-BE49-F238E27FC236}">
                  <a16:creationId xmlns:a16="http://schemas.microsoft.com/office/drawing/2014/main" id="{B787B19B-F857-453C-C3A9-F2364D1208A5}"/>
                </a:ext>
              </a:extLst>
            </p:cNvPr>
            <p:cNvSpPr/>
            <p:nvPr/>
          </p:nvSpPr>
          <p:spPr>
            <a:xfrm rot="10800000">
              <a:off x="10989691" y="3717861"/>
              <a:ext cx="203071" cy="216024"/>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5" name="Rectangle 4">
            <a:extLst>
              <a:ext uri="{FF2B5EF4-FFF2-40B4-BE49-F238E27FC236}">
                <a16:creationId xmlns:a16="http://schemas.microsoft.com/office/drawing/2014/main" id="{20A5C96E-CADD-6A9B-AAF0-71D2E35D7A99}"/>
              </a:ext>
            </a:extLst>
          </p:cNvPr>
          <p:cNvSpPr/>
          <p:nvPr/>
        </p:nvSpPr>
        <p:spPr>
          <a:xfrm>
            <a:off x="0" y="669732"/>
            <a:ext cx="12192000" cy="5518536"/>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4129" name="Timetable">
            <a:extLst>
              <a:ext uri="{FF2B5EF4-FFF2-40B4-BE49-F238E27FC236}">
                <a16:creationId xmlns:a16="http://schemas.microsoft.com/office/drawing/2014/main" id="{CB836B01-74AF-46A8-BC0D-6CE3193AF276}"/>
              </a:ext>
            </a:extLst>
          </p:cNvPr>
          <p:cNvGrpSpPr/>
          <p:nvPr/>
        </p:nvGrpSpPr>
        <p:grpSpPr>
          <a:xfrm>
            <a:off x="1514761" y="878584"/>
            <a:ext cx="1210793" cy="1654107"/>
            <a:chOff x="5137164" y="766445"/>
            <a:chExt cx="1210793" cy="1654107"/>
          </a:xfrm>
        </p:grpSpPr>
        <p:pic>
          <p:nvPicPr>
            <p:cNvPr id="39" name="Picture 38">
              <a:extLst>
                <a:ext uri="{FF2B5EF4-FFF2-40B4-BE49-F238E27FC236}">
                  <a16:creationId xmlns:a16="http://schemas.microsoft.com/office/drawing/2014/main" id="{2C3A3926-A2A9-4F4D-91DA-45A98A19F0DB}"/>
                </a:ext>
              </a:extLst>
            </p:cNvPr>
            <p:cNvPicPr>
              <a:picLocks noChangeAspect="1"/>
            </p:cNvPicPr>
            <p:nvPr/>
          </p:nvPicPr>
          <p:blipFill>
            <a:blip r:embed="rId12"/>
            <a:stretch>
              <a:fillRect/>
            </a:stretch>
          </p:blipFill>
          <p:spPr>
            <a:xfrm>
              <a:off x="5137164" y="1497113"/>
              <a:ext cx="1210793" cy="923439"/>
            </a:xfrm>
            <a:prstGeom prst="rect">
              <a:avLst/>
            </a:prstGeom>
          </p:spPr>
        </p:pic>
        <p:sp>
          <p:nvSpPr>
            <p:cNvPr id="40" name="TextBox 39">
              <a:extLst>
                <a:ext uri="{FF2B5EF4-FFF2-40B4-BE49-F238E27FC236}">
                  <a16:creationId xmlns:a16="http://schemas.microsoft.com/office/drawing/2014/main" id="{44EFAC84-80E9-42FF-8603-04B58462AA2F}"/>
                </a:ext>
              </a:extLst>
            </p:cNvPr>
            <p:cNvSpPr txBox="1"/>
            <p:nvPr/>
          </p:nvSpPr>
          <p:spPr>
            <a:xfrm>
              <a:off x="5137164" y="766445"/>
              <a:ext cx="114326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cs typeface="+mn-cs"/>
                </a:rPr>
                <a:t>Subject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cs typeface="+mn-cs"/>
                </a:rPr>
                <a:t>hours</a:t>
              </a:r>
            </a:p>
          </p:txBody>
        </p:sp>
      </p:grpSp>
      <p:grpSp>
        <p:nvGrpSpPr>
          <p:cNvPr id="4122" name="Red_connect">
            <a:extLst>
              <a:ext uri="{FF2B5EF4-FFF2-40B4-BE49-F238E27FC236}">
                <a16:creationId xmlns:a16="http://schemas.microsoft.com/office/drawing/2014/main" id="{A0EC02FB-ED8F-4DBE-A823-1E611AFD42F5}"/>
              </a:ext>
            </a:extLst>
          </p:cNvPr>
          <p:cNvGrpSpPr/>
          <p:nvPr/>
        </p:nvGrpSpPr>
        <p:grpSpPr>
          <a:xfrm>
            <a:off x="2752305" y="2444357"/>
            <a:ext cx="3105296" cy="579231"/>
            <a:chOff x="3863752" y="2193177"/>
            <a:chExt cx="3105296" cy="579231"/>
          </a:xfrm>
        </p:grpSpPr>
        <p:sp>
          <p:nvSpPr>
            <p:cNvPr id="106" name="Freeform: Shape 105">
              <a:extLst>
                <a:ext uri="{FF2B5EF4-FFF2-40B4-BE49-F238E27FC236}">
                  <a16:creationId xmlns:a16="http://schemas.microsoft.com/office/drawing/2014/main" id="{928C8E19-3755-4A24-A948-40D626ED81F7}"/>
                </a:ext>
              </a:extLst>
            </p:cNvPr>
            <p:cNvSpPr/>
            <p:nvPr/>
          </p:nvSpPr>
          <p:spPr>
            <a:xfrm>
              <a:off x="4012717" y="2358717"/>
              <a:ext cx="2956331" cy="413691"/>
            </a:xfrm>
            <a:custGeom>
              <a:avLst/>
              <a:gdLst>
                <a:gd name="connsiteX0" fmla="*/ 2334986 w 2334986"/>
                <a:gd name="connsiteY0" fmla="*/ 413657 h 413657"/>
                <a:gd name="connsiteX1" fmla="*/ 381000 w 2334986"/>
                <a:gd name="connsiteY1" fmla="*/ 413657 h 413657"/>
                <a:gd name="connsiteX2" fmla="*/ 0 w 2334986"/>
                <a:gd name="connsiteY2" fmla="*/ 0 h 413657"/>
                <a:gd name="connsiteX0" fmla="*/ 2334986 w 2334986"/>
                <a:gd name="connsiteY0" fmla="*/ 413657 h 413691"/>
                <a:gd name="connsiteX1" fmla="*/ 381000 w 2334986"/>
                <a:gd name="connsiteY1" fmla="*/ 413657 h 413691"/>
                <a:gd name="connsiteX2" fmla="*/ 0 w 2334986"/>
                <a:gd name="connsiteY2" fmla="*/ 0 h 413691"/>
              </a:gdLst>
              <a:ahLst/>
              <a:cxnLst>
                <a:cxn ang="0">
                  <a:pos x="connsiteX0" y="connsiteY0"/>
                </a:cxn>
                <a:cxn ang="0">
                  <a:pos x="connsiteX1" y="connsiteY1"/>
                </a:cxn>
                <a:cxn ang="0">
                  <a:pos x="connsiteX2" y="connsiteY2"/>
                </a:cxn>
              </a:cxnLst>
              <a:rect l="l" t="t" r="r" b="b"/>
              <a:pathLst>
                <a:path w="2334986" h="413691">
                  <a:moveTo>
                    <a:pt x="2334986" y="413657"/>
                  </a:moveTo>
                  <a:lnTo>
                    <a:pt x="381000" y="413657"/>
                  </a:lnTo>
                  <a:cubicBezTo>
                    <a:pt x="210458" y="417285"/>
                    <a:pt x="127000" y="137886"/>
                    <a:pt x="0" y="0"/>
                  </a:cubicBezTo>
                </a:path>
              </a:pathLst>
            </a:custGeom>
            <a:noFill/>
            <a:ln w="57150">
              <a:solidFill>
                <a:srgbClr val="4472C4"/>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07" name="Oval 106">
              <a:extLst>
                <a:ext uri="{FF2B5EF4-FFF2-40B4-BE49-F238E27FC236}">
                  <a16:creationId xmlns:a16="http://schemas.microsoft.com/office/drawing/2014/main" id="{54B5A1F5-B9C2-4CD1-BB28-0AF63A34A8BE}"/>
                </a:ext>
              </a:extLst>
            </p:cNvPr>
            <p:cNvSpPr/>
            <p:nvPr/>
          </p:nvSpPr>
          <p:spPr>
            <a:xfrm>
              <a:off x="3863752" y="2193177"/>
              <a:ext cx="203071" cy="216024"/>
            </a:xfrm>
            <a:prstGeom prst="ellipse">
              <a:avLst/>
            </a:prstGeom>
            <a:solidFill>
              <a:schemeClr val="bg1"/>
            </a:solidFill>
            <a:ln w="571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4126" name="TextBox 4125">
            <a:extLst>
              <a:ext uri="{FF2B5EF4-FFF2-40B4-BE49-F238E27FC236}">
                <a16:creationId xmlns:a16="http://schemas.microsoft.com/office/drawing/2014/main" id="{61A92FFB-901F-437D-99E8-6BFA6AE0F6D7}"/>
              </a:ext>
            </a:extLst>
          </p:cNvPr>
          <p:cNvSpPr txBox="1"/>
          <p:nvPr/>
        </p:nvSpPr>
        <p:spPr>
          <a:xfrm>
            <a:off x="5897986" y="2753350"/>
            <a:ext cx="177324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Teacher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Workforce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Model</a:t>
            </a:r>
          </a:p>
        </p:txBody>
      </p:sp>
      <p:pic>
        <p:nvPicPr>
          <p:cNvPr id="24" name="Picture 23">
            <a:extLst>
              <a:ext uri="{FF2B5EF4-FFF2-40B4-BE49-F238E27FC236}">
                <a16:creationId xmlns:a16="http://schemas.microsoft.com/office/drawing/2014/main" id="{DC874A58-E026-0397-8B53-A1AAC4A6CE61}"/>
              </a:ext>
            </a:extLst>
          </p:cNvPr>
          <p:cNvPicPr>
            <a:picLocks noChangeAspect="1"/>
          </p:cNvPicPr>
          <p:nvPr/>
        </p:nvPicPr>
        <p:blipFill rotWithShape="1">
          <a:blip r:embed="rId13"/>
          <a:srcRect l="11899" t="12756" r="18190" b="19633"/>
          <a:stretch/>
        </p:blipFill>
        <p:spPr>
          <a:xfrm>
            <a:off x="467961" y="3412807"/>
            <a:ext cx="4802007" cy="2491321"/>
          </a:xfrm>
          <a:prstGeom prst="rect">
            <a:avLst/>
          </a:prstGeom>
        </p:spPr>
      </p:pic>
      <p:sp>
        <p:nvSpPr>
          <p:cNvPr id="27" name="TextBox 26">
            <a:extLst>
              <a:ext uri="{FF2B5EF4-FFF2-40B4-BE49-F238E27FC236}">
                <a16:creationId xmlns:a16="http://schemas.microsoft.com/office/drawing/2014/main" id="{B1429070-2C9D-89C2-6F3D-2BCD16C2283C}"/>
              </a:ext>
            </a:extLst>
          </p:cNvPr>
          <p:cNvSpPr txBox="1"/>
          <p:nvPr/>
        </p:nvSpPr>
        <p:spPr>
          <a:xfrm>
            <a:off x="2714990" y="6430716"/>
            <a:ext cx="7937364" cy="276999"/>
          </a:xfrm>
          <a:prstGeom prst="rect">
            <a:avLst/>
          </a:prstGeom>
          <a:noFill/>
        </p:spPr>
        <p:txBody>
          <a:bodyPr wrap="square">
            <a:spAutoFit/>
          </a:bodyPr>
          <a:lstStyle/>
          <a:p>
            <a:r>
              <a:rPr lang="en-GB" sz="1200" dirty="0">
                <a:solidFill>
                  <a:schemeClr val="accent2"/>
                </a:solidFill>
                <a:latin typeface="Verdana" panose="020B0604030504040204" pitchFamily="34" charset="0"/>
                <a:ea typeface="Verdana" panose="020B0604030504040204" pitchFamily="34" charset="0"/>
              </a:rPr>
              <a:t>https://explore-education-statistics.service.gov.uk/find-statistics/school-workforce-in-england</a:t>
            </a:r>
          </a:p>
        </p:txBody>
      </p:sp>
      <p:sp>
        <p:nvSpPr>
          <p:cNvPr id="25" name="Rectangular Callout 41">
            <a:extLst>
              <a:ext uri="{FF2B5EF4-FFF2-40B4-BE49-F238E27FC236}">
                <a16:creationId xmlns:a16="http://schemas.microsoft.com/office/drawing/2014/main" id="{E2A12FA4-1EC2-3A60-697E-761E07694424}"/>
              </a:ext>
            </a:extLst>
          </p:cNvPr>
          <p:cNvSpPr/>
          <p:nvPr/>
        </p:nvSpPr>
        <p:spPr>
          <a:xfrm>
            <a:off x="5737929" y="4370496"/>
            <a:ext cx="4447371" cy="1484247"/>
          </a:xfrm>
          <a:prstGeom prst="wedgeRectCallout">
            <a:avLst>
              <a:gd name="adj1" fmla="val -63009"/>
              <a:gd name="adj2" fmla="val -18702"/>
            </a:avLst>
          </a:prstGeom>
          <a:solidFill>
            <a:srgbClr val="FFFFCC"/>
          </a:solidFill>
          <a:ln w="19050">
            <a:noFill/>
          </a:ln>
          <a:effectLst>
            <a:outerShdw blurRad="50800" dist="38100" dir="2700000" algn="tl" rotWithShape="0">
              <a:prstClr val="black">
                <a:alpha val="40000"/>
              </a:prstClr>
            </a:outerShdw>
          </a:effectLst>
        </p:spPr>
        <p:txBody>
          <a:bodyPr lIns="72009" tIns="144000" rIns="72009" bIns="36005" rtlCol="0" anchor="t" anchorCtr="0">
            <a:noAutofit/>
          </a:bodyPr>
          <a:lstStyle/>
          <a:p>
            <a:pPr marL="85725">
              <a:defRPr/>
            </a:pPr>
            <a:r>
              <a:rPr lang="en-GB" sz="2000" dirty="0">
                <a:latin typeface="Verdana" panose="020B0604030504040204" pitchFamily="34" charset="0"/>
                <a:ea typeface="Verdana" panose="020B0604030504040204" pitchFamily="34" charset="0"/>
              </a:rPr>
              <a:t>The census, carried out each November in England, captures information on teachers with science on their timetables.</a:t>
            </a:r>
            <a:endParaRPr lang="en-GB" sz="2000" i="1" kern="0" dirty="0">
              <a:solidFill>
                <a:srgbClr val="00000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8654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44"/>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133"/>
                                        </p:tgtEl>
                                        <p:attrNameLst>
                                          <p:attrName>style.visibility</p:attrName>
                                        </p:attrNameLst>
                                      </p:cBhvr>
                                      <p:to>
                                        <p:strVal val="visible"/>
                                      </p:to>
                                    </p:set>
                                    <p:animEffect transition="in" filter="wipe(left)">
                                      <p:cBhvr>
                                        <p:cTn id="9" dur="1000"/>
                                        <p:tgtEl>
                                          <p:spTgt spid="413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129"/>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4122"/>
                                        </p:tgtEl>
                                        <p:attrNameLst>
                                          <p:attrName>style.visibility</p:attrName>
                                        </p:attrNameLst>
                                      </p:cBhvr>
                                      <p:to>
                                        <p:strVal val="visible"/>
                                      </p:to>
                                    </p:set>
                                    <p:animEffect transition="in" filter="wipe(left)">
                                      <p:cBhvr>
                                        <p:cTn id="16" dur="1000"/>
                                        <p:tgtEl>
                                          <p:spTgt spid="412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22" presetClass="entr" presetSubtype="8" fill="hold" nodeType="withEffect">
                                  <p:stCondLst>
                                    <p:cond delay="0"/>
                                  </p:stCondLst>
                                  <p:childTnLst>
                                    <p:set>
                                      <p:cBhvr>
                                        <p:cTn id="22" dur="1" fill="hold">
                                          <p:stCondLst>
                                            <p:cond delay="0"/>
                                          </p:stCondLst>
                                        </p:cTn>
                                        <p:tgtEl>
                                          <p:spTgt spid="123"/>
                                        </p:tgtEl>
                                        <p:attrNameLst>
                                          <p:attrName>style.visibility</p:attrName>
                                        </p:attrNameLst>
                                      </p:cBhvr>
                                      <p:to>
                                        <p:strVal val="visible"/>
                                      </p:to>
                                    </p:set>
                                    <p:animEffect transition="in" filter="wipe(left)">
                                      <p:cBhvr>
                                        <p:cTn id="23" dur="1000"/>
                                        <p:tgtEl>
                                          <p:spTgt spid="1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143"/>
                                        </p:tgtEl>
                                        <p:attrNameLst>
                                          <p:attrName>style.visibility</p:attrName>
                                        </p:attrNameLst>
                                      </p:cBhvr>
                                      <p:to>
                                        <p:strVal val="visible"/>
                                      </p:to>
                                    </p:set>
                                  </p:childTnLst>
                                </p:cTn>
                              </p:par>
                              <p:par>
                                <p:cTn id="28" presetID="22" presetClass="entr" presetSubtype="8" fill="hold" nodeType="withEffect">
                                  <p:stCondLst>
                                    <p:cond delay="0"/>
                                  </p:stCondLst>
                                  <p:childTnLst>
                                    <p:set>
                                      <p:cBhvr>
                                        <p:cTn id="29" dur="1" fill="hold">
                                          <p:stCondLst>
                                            <p:cond delay="0"/>
                                          </p:stCondLst>
                                        </p:cTn>
                                        <p:tgtEl>
                                          <p:spTgt spid="109"/>
                                        </p:tgtEl>
                                        <p:attrNameLst>
                                          <p:attrName>style.visibility</p:attrName>
                                        </p:attrNameLst>
                                      </p:cBhvr>
                                      <p:to>
                                        <p:strVal val="visible"/>
                                      </p:to>
                                    </p:set>
                                    <p:animEffect transition="in" filter="wipe(left)">
                                      <p:cBhvr>
                                        <p:cTn id="30" dur="1000"/>
                                        <p:tgtEl>
                                          <p:spTgt spid="10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45"/>
                                        </p:tgtEl>
                                        <p:attrNameLst>
                                          <p:attrName>style.visibility</p:attrName>
                                        </p:attrNameLst>
                                      </p:cBhvr>
                                      <p:to>
                                        <p:strVal val="visible"/>
                                      </p:to>
                                    </p:set>
                                  </p:childTnLst>
                                </p:cTn>
                              </p:par>
                              <p:par>
                                <p:cTn id="35" presetID="22" presetClass="entr" presetSubtype="8" fill="hold" nodeType="withEffect">
                                  <p:stCondLst>
                                    <p:cond delay="0"/>
                                  </p:stCondLst>
                                  <p:childTnLst>
                                    <p:set>
                                      <p:cBhvr>
                                        <p:cTn id="36" dur="1" fill="hold">
                                          <p:stCondLst>
                                            <p:cond delay="0"/>
                                          </p:stCondLst>
                                        </p:cTn>
                                        <p:tgtEl>
                                          <p:spTgt spid="4134"/>
                                        </p:tgtEl>
                                        <p:attrNameLst>
                                          <p:attrName>style.visibility</p:attrName>
                                        </p:attrNameLst>
                                      </p:cBhvr>
                                      <p:to>
                                        <p:strVal val="visible"/>
                                      </p:to>
                                    </p:set>
                                    <p:animEffect transition="in" filter="wipe(left)">
                                      <p:cBhvr>
                                        <p:cTn id="37" dur="1000"/>
                                        <p:tgtEl>
                                          <p:spTgt spid="413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9"/>
                                        </p:tgtEl>
                                        <p:attrNameLst>
                                          <p:attrName>style.visibility</p:attrName>
                                        </p:attrNameLst>
                                      </p:cBhvr>
                                      <p:to>
                                        <p:strVal val="visible"/>
                                      </p:to>
                                    </p:set>
                                    <p:animEffect transition="in" filter="wipe(left)">
                                      <p:cBhvr>
                                        <p:cTn id="42" dur="1000"/>
                                        <p:tgtEl>
                                          <p:spTgt spid="129"/>
                                        </p:tgtEl>
                                      </p:cBhvr>
                                    </p:animEffect>
                                  </p:childTnLst>
                                </p:cTn>
                              </p:par>
                            </p:childTnLst>
                          </p:cTn>
                        </p:par>
                        <p:par>
                          <p:cTn id="43" fill="hold">
                            <p:stCondLst>
                              <p:cond delay="1000"/>
                            </p:stCondLst>
                            <p:childTnLst>
                              <p:par>
                                <p:cTn id="44" presetID="1" presetClass="entr" presetSubtype="0" fill="hold" nodeType="afterEffect">
                                  <p:stCondLst>
                                    <p:cond delay="0"/>
                                  </p:stCondLst>
                                  <p:childTnLst>
                                    <p:set>
                                      <p:cBhvr>
                                        <p:cTn id="45" dur="1" fill="hold">
                                          <p:stCondLst>
                                            <p:cond delay="0"/>
                                          </p:stCondLst>
                                        </p:cTn>
                                        <p:tgtEl>
                                          <p:spTgt spid="415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6"/>
                                        </p:tgtEl>
                                        <p:attrNameLst>
                                          <p:attrName>style.visibility</p:attrName>
                                        </p:attrNameLst>
                                      </p:cBhvr>
                                      <p:to>
                                        <p:strVal val="visible"/>
                                      </p:to>
                                    </p:set>
                                    <p:animEffect transition="in" filter="wipe(left)">
                                      <p:cBhvr>
                                        <p:cTn id="50" dur="1000"/>
                                        <p:tgtEl>
                                          <p:spTgt spid="156"/>
                                        </p:tgtEl>
                                      </p:cBhvr>
                                    </p:animEffect>
                                  </p:childTnLst>
                                </p:cTn>
                              </p:par>
                            </p:childTnLst>
                          </p:cTn>
                        </p:par>
                        <p:par>
                          <p:cTn id="51" fill="hold">
                            <p:stCondLst>
                              <p:cond delay="1000"/>
                            </p:stCondLst>
                            <p:childTnLst>
                              <p:par>
                                <p:cTn id="52" presetID="1" presetClass="entr" presetSubtype="0" fill="hold" nodeType="afterEffect">
                                  <p:stCondLst>
                                    <p:cond delay="0"/>
                                  </p:stCondLst>
                                  <p:childTnLst>
                                    <p:set>
                                      <p:cBhvr>
                                        <p:cTn id="53" dur="1" fill="hold">
                                          <p:stCondLst>
                                            <p:cond delay="0"/>
                                          </p:stCondLst>
                                        </p:cTn>
                                        <p:tgtEl>
                                          <p:spTgt spid="413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FC8A5-C479-6EFB-F9A1-5DC22F62E8C5}"/>
              </a:ext>
            </a:extLst>
          </p:cNvPr>
          <p:cNvSpPr>
            <a:spLocks noGrp="1"/>
          </p:cNvSpPr>
          <p:nvPr>
            <p:ph type="title"/>
          </p:nvPr>
        </p:nvSpPr>
        <p:spPr/>
        <p:txBody>
          <a:bodyPr/>
          <a:lstStyle/>
          <a:p>
            <a:r>
              <a:rPr lang="en-GB" dirty="0"/>
              <a:t>Bursaries across all subjects</a:t>
            </a:r>
          </a:p>
        </p:txBody>
      </p:sp>
      <p:graphicFrame>
        <p:nvGraphicFramePr>
          <p:cNvPr id="3" name="Table 2">
            <a:extLst>
              <a:ext uri="{FF2B5EF4-FFF2-40B4-BE49-F238E27FC236}">
                <a16:creationId xmlns:a16="http://schemas.microsoft.com/office/drawing/2014/main" id="{A3071448-E9D0-D850-3304-915FB7E4B112}"/>
              </a:ext>
            </a:extLst>
          </p:cNvPr>
          <p:cNvGraphicFramePr>
            <a:graphicFrameLocks noGrp="1"/>
          </p:cNvGraphicFramePr>
          <p:nvPr>
            <p:extLst>
              <p:ext uri="{D42A27DB-BD31-4B8C-83A1-F6EECF244321}">
                <p14:modId xmlns:p14="http://schemas.microsoft.com/office/powerpoint/2010/main" val="160522824"/>
              </p:ext>
            </p:extLst>
          </p:nvPr>
        </p:nvGraphicFramePr>
        <p:xfrm>
          <a:off x="1836056" y="741438"/>
          <a:ext cx="9071430" cy="5169508"/>
        </p:xfrm>
        <a:graphic>
          <a:graphicData uri="http://schemas.openxmlformats.org/drawingml/2006/table">
            <a:tbl>
              <a:tblPr firstRow="1" bandRow="1">
                <a:tableStyleId>{00A15C55-8517-42AA-B614-E9B94910E393}</a:tableStyleId>
              </a:tblPr>
              <a:tblGrid>
                <a:gridCol w="1657966">
                  <a:extLst>
                    <a:ext uri="{9D8B030D-6E8A-4147-A177-3AD203B41FA5}">
                      <a16:colId xmlns:a16="http://schemas.microsoft.com/office/drawing/2014/main" val="3393121779"/>
                    </a:ext>
                  </a:extLst>
                </a:gridCol>
                <a:gridCol w="1853366">
                  <a:extLst>
                    <a:ext uri="{9D8B030D-6E8A-4147-A177-3AD203B41FA5}">
                      <a16:colId xmlns:a16="http://schemas.microsoft.com/office/drawing/2014/main" val="255922329"/>
                    </a:ext>
                  </a:extLst>
                </a:gridCol>
                <a:gridCol w="1853366">
                  <a:extLst>
                    <a:ext uri="{9D8B030D-6E8A-4147-A177-3AD203B41FA5}">
                      <a16:colId xmlns:a16="http://schemas.microsoft.com/office/drawing/2014/main" val="4019141592"/>
                    </a:ext>
                  </a:extLst>
                </a:gridCol>
                <a:gridCol w="2128303">
                  <a:extLst>
                    <a:ext uri="{9D8B030D-6E8A-4147-A177-3AD203B41FA5}">
                      <a16:colId xmlns:a16="http://schemas.microsoft.com/office/drawing/2014/main" val="1718900175"/>
                    </a:ext>
                  </a:extLst>
                </a:gridCol>
                <a:gridCol w="1578429">
                  <a:extLst>
                    <a:ext uri="{9D8B030D-6E8A-4147-A177-3AD203B41FA5}">
                      <a16:colId xmlns:a16="http://schemas.microsoft.com/office/drawing/2014/main" val="3515176873"/>
                    </a:ext>
                  </a:extLst>
                </a:gridCol>
              </a:tblGrid>
              <a:tr h="716540">
                <a:tc>
                  <a:txBody>
                    <a:bodyPr/>
                    <a:lstStyle/>
                    <a:p>
                      <a:pPr algn="ctr"/>
                      <a:r>
                        <a:rPr lang="en-GB" sz="1800" b="0" dirty="0">
                          <a:latin typeface="Verdana" panose="020B0604030504040204" pitchFamily="34" charset="0"/>
                          <a:ea typeface="Verdana" panose="020B0604030504040204" pitchFamily="34" charset="0"/>
                        </a:rPr>
                        <a:t>Training year</a:t>
                      </a:r>
                    </a:p>
                  </a:txBody>
                  <a:tcPr anchor="ctr"/>
                </a:tc>
                <a:tc>
                  <a:txBody>
                    <a:bodyPr/>
                    <a:lstStyle/>
                    <a:p>
                      <a:pPr algn="ctr"/>
                      <a:r>
                        <a:rPr lang="en-GB" sz="1800" b="0" dirty="0">
                          <a:latin typeface="Verdana" panose="020B0604030504040204" pitchFamily="34" charset="0"/>
                          <a:ea typeface="Verdana" panose="020B0604030504040204" pitchFamily="34" charset="0"/>
                        </a:rPr>
                        <a:t>Gaining</a:t>
                      </a:r>
                    </a:p>
                    <a:p>
                      <a:pPr algn="ctr"/>
                      <a:r>
                        <a:rPr lang="en-GB" sz="1800" b="0" dirty="0">
                          <a:latin typeface="Verdana" panose="020B0604030504040204" pitchFamily="34" charset="0"/>
                          <a:ea typeface="Verdana" panose="020B0604030504040204" pitchFamily="34" charset="0"/>
                        </a:rPr>
                        <a:t>QTS</a:t>
                      </a:r>
                    </a:p>
                  </a:txBody>
                  <a:tcPr anchor="ctr"/>
                </a:tc>
                <a:tc>
                  <a:txBody>
                    <a:bodyPr/>
                    <a:lstStyle/>
                    <a:p>
                      <a:pPr algn="ctr"/>
                      <a:r>
                        <a:rPr lang="en-GB" sz="1800" b="0" dirty="0">
                          <a:latin typeface="Verdana" panose="020B0604030504040204" pitchFamily="34" charset="0"/>
                          <a:ea typeface="Verdana" panose="020B0604030504040204" pitchFamily="34" charset="0"/>
                        </a:rPr>
                        <a:t>Recorded as NQE</a:t>
                      </a:r>
                    </a:p>
                  </a:txBody>
                  <a:tcPr anchor="ctr"/>
                </a:tc>
                <a:tc>
                  <a:txBody>
                    <a:bodyPr/>
                    <a:lstStyle/>
                    <a:p>
                      <a:pPr algn="ctr"/>
                      <a:r>
                        <a:rPr lang="en-GB" sz="1800" b="0" dirty="0">
                          <a:latin typeface="Verdana" panose="020B0604030504040204" pitchFamily="34" charset="0"/>
                          <a:ea typeface="Verdana" panose="020B0604030504040204" pitchFamily="34" charset="0"/>
                        </a:rPr>
                        <a:t>Bursary + QTS but </a:t>
                      </a:r>
                      <a:r>
                        <a:rPr lang="en-GB" sz="1800" b="1" dirty="0">
                          <a:latin typeface="Verdana" panose="020B0604030504040204" pitchFamily="34" charset="0"/>
                          <a:ea typeface="Verdana" panose="020B0604030504040204" pitchFamily="34" charset="0"/>
                        </a:rPr>
                        <a:t>not</a:t>
                      </a:r>
                      <a:r>
                        <a:rPr lang="en-GB" sz="1800" b="0" dirty="0">
                          <a:latin typeface="Verdana" panose="020B0604030504040204" pitchFamily="34" charset="0"/>
                          <a:ea typeface="Verdana" panose="020B0604030504040204" pitchFamily="34" charset="0"/>
                        </a:rPr>
                        <a:t> NQE</a:t>
                      </a:r>
                    </a:p>
                  </a:txBody>
                  <a:tcPr anchor="ctr"/>
                </a:tc>
                <a:tc>
                  <a:txBody>
                    <a:bodyPr/>
                    <a:lstStyle/>
                    <a:p>
                      <a:pPr algn="ctr"/>
                      <a:r>
                        <a:rPr lang="en-GB" sz="1800" b="0" dirty="0">
                          <a:latin typeface="Verdana" panose="020B0604030504040204" pitchFamily="34" charset="0"/>
                          <a:ea typeface="Verdana" panose="020B0604030504040204" pitchFamily="34" charset="0"/>
                        </a:rPr>
                        <a:t>Bursary for  </a:t>
                      </a:r>
                      <a:r>
                        <a:rPr lang="en-GB" sz="1800" b="1" dirty="0">
                          <a:latin typeface="Verdana" panose="020B0604030504040204" pitchFamily="34" charset="0"/>
                          <a:ea typeface="Verdana" panose="020B0604030504040204" pitchFamily="34" charset="0"/>
                        </a:rPr>
                        <a:t>not</a:t>
                      </a:r>
                      <a:r>
                        <a:rPr lang="en-GB" sz="1800" b="0" dirty="0">
                          <a:latin typeface="Verdana" panose="020B0604030504040204" pitchFamily="34" charset="0"/>
                          <a:ea typeface="Verdana" panose="020B0604030504040204" pitchFamily="34" charset="0"/>
                        </a:rPr>
                        <a:t> NQEs</a:t>
                      </a:r>
                    </a:p>
                  </a:txBody>
                  <a:tcPr anchor="ctr"/>
                </a:tc>
                <a:extLst>
                  <a:ext uri="{0D108BD9-81ED-4DB2-BD59-A6C34878D82A}">
                    <a16:rowId xmlns:a16="http://schemas.microsoft.com/office/drawing/2014/main" val="3789649001"/>
                  </a:ext>
                </a:extLst>
              </a:tr>
              <a:tr h="556621">
                <a:tc>
                  <a:txBody>
                    <a:bodyPr/>
                    <a:lstStyle/>
                    <a:p>
                      <a:pPr algn="ctr"/>
                      <a:r>
                        <a:rPr lang="en-GB" sz="1800" dirty="0">
                          <a:latin typeface="Verdana" panose="020B0604030504040204" pitchFamily="34" charset="0"/>
                          <a:ea typeface="Verdana" panose="020B0604030504040204" pitchFamily="34" charset="0"/>
                        </a:rPr>
                        <a:t>2017/18</a:t>
                      </a: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latin typeface="Verdana" panose="020B0604030504040204" pitchFamily="34" charset="0"/>
                          <a:ea typeface="Verdana" panose="020B0604030504040204" pitchFamily="34" charset="0"/>
                        </a:rPr>
                        <a:t>13,690</a:t>
                      </a: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latin typeface="Verdana" panose="020B0604030504040204" pitchFamily="34" charset="0"/>
                          <a:ea typeface="Verdana" panose="020B0604030504040204" pitchFamily="34" charset="0"/>
                        </a:rPr>
                        <a:t>10,750</a:t>
                      </a:r>
                    </a:p>
                  </a:txBody>
                  <a:tcPr anchor="ctr">
                    <a:lnB w="12700" cap="flat" cmpd="sng" algn="ctr">
                      <a:solidFill>
                        <a:schemeClr val="tx1"/>
                      </a:solidFill>
                      <a:prstDash val="solid"/>
                      <a:round/>
                      <a:headEnd type="none" w="med" len="med"/>
                      <a:tailEnd type="none" w="med" len="med"/>
                    </a:lnB>
                    <a:noFill/>
                  </a:tcPr>
                </a:tc>
                <a:tc>
                  <a:txBody>
                    <a:bodyPr/>
                    <a:lstStyle/>
                    <a:p>
                      <a:pPr algn="ctr"/>
                      <a:r>
                        <a:rPr lang="en-GB" sz="1800" dirty="0">
                          <a:solidFill>
                            <a:srgbClr val="FF0000"/>
                          </a:solidFill>
                          <a:latin typeface="Verdana" panose="020B0604030504040204" pitchFamily="34" charset="0"/>
                          <a:ea typeface="Verdana" panose="020B0604030504040204" pitchFamily="34" charset="0"/>
                        </a:rPr>
                        <a:t>2,240</a:t>
                      </a:r>
                    </a:p>
                  </a:txBody>
                  <a:tcPr anchor="ctr">
                    <a:lnB w="12700" cap="flat" cmpd="sng" algn="ctr">
                      <a:solidFill>
                        <a:schemeClr val="tx1"/>
                      </a:solidFill>
                      <a:prstDash val="solid"/>
                      <a:round/>
                      <a:headEnd type="none" w="med" len="med"/>
                      <a:tailEnd type="none" w="med" len="med"/>
                    </a:lnB>
                    <a:noFill/>
                  </a:tcPr>
                </a:tc>
                <a:tc>
                  <a:txBody>
                    <a:bodyPr/>
                    <a:lstStyle/>
                    <a:p>
                      <a:pPr algn="ctr"/>
                      <a:r>
                        <a:rPr lang="en-GB" sz="1800" dirty="0">
                          <a:solidFill>
                            <a:srgbClr val="FF0000"/>
                          </a:solidFill>
                          <a:latin typeface="Verdana" panose="020B0604030504040204" pitchFamily="34" charset="0"/>
                          <a:ea typeface="Verdana" panose="020B0604030504040204" pitchFamily="34" charset="0"/>
                        </a:rPr>
                        <a:t>£41.9 M</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0900106"/>
                  </a:ext>
                </a:extLst>
              </a:tr>
              <a:tr h="556621">
                <a:tc>
                  <a:txBody>
                    <a:bodyPr/>
                    <a:lstStyle/>
                    <a:p>
                      <a:pPr algn="ctr"/>
                      <a:r>
                        <a:rPr lang="en-GB" sz="1800" dirty="0">
                          <a:latin typeface="Verdana" panose="020B0604030504040204" pitchFamily="34" charset="0"/>
                          <a:ea typeface="Verdana" panose="020B0604030504040204" pitchFamily="34" charset="0"/>
                        </a:rPr>
                        <a:t>2018/19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latin typeface="Verdana" panose="020B0604030504040204" pitchFamily="34" charset="0"/>
                          <a:ea typeface="Verdana" panose="020B0604030504040204" pitchFamily="34" charset="0"/>
                        </a:rPr>
                        <a:t>14,690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latin typeface="Verdana" panose="020B0604030504040204" pitchFamily="34" charset="0"/>
                          <a:ea typeface="Verdana" panose="020B0604030504040204" pitchFamily="34" charset="0"/>
                        </a:rPr>
                        <a:t>11,510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a:solidFill>
                            <a:srgbClr val="FF0000"/>
                          </a:solidFill>
                          <a:latin typeface="Verdana" panose="020B0604030504040204" pitchFamily="34" charset="0"/>
                          <a:ea typeface="Verdana" panose="020B0604030504040204" pitchFamily="34" charset="0"/>
                        </a:rPr>
                        <a:t>2,420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a:solidFill>
                            <a:srgbClr val="FF0000"/>
                          </a:solidFill>
                          <a:latin typeface="Verdana" panose="020B0604030504040204" pitchFamily="34" charset="0"/>
                          <a:ea typeface="Verdana" panose="020B0604030504040204" pitchFamily="34" charset="0"/>
                        </a:rPr>
                        <a:t>£47.3 M</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3159375"/>
                  </a:ext>
                </a:extLst>
              </a:tr>
              <a:tr h="556621">
                <a:tc>
                  <a:txBody>
                    <a:bodyPr/>
                    <a:lstStyle/>
                    <a:p>
                      <a:pPr algn="ctr"/>
                      <a:r>
                        <a:rPr lang="en-GB" sz="1800" dirty="0">
                          <a:latin typeface="Verdana" panose="020B0604030504040204" pitchFamily="34" charset="0"/>
                          <a:ea typeface="Verdana" panose="020B0604030504040204" pitchFamily="34" charset="0"/>
                        </a:rPr>
                        <a:t>2019/20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latin typeface="Verdana" panose="020B0604030504040204" pitchFamily="34" charset="0"/>
                          <a:ea typeface="Verdana" panose="020B0604030504040204" pitchFamily="34" charset="0"/>
                        </a:rPr>
                        <a:t>15,370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latin typeface="Verdana" panose="020B0604030504040204" pitchFamily="34" charset="0"/>
                          <a:ea typeface="Verdana" panose="020B0604030504040204" pitchFamily="34" charset="0"/>
                        </a:rPr>
                        <a:t>11,506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a:solidFill>
                            <a:srgbClr val="FF0000"/>
                          </a:solidFill>
                          <a:latin typeface="Verdana" panose="020B0604030504040204" pitchFamily="34" charset="0"/>
                          <a:ea typeface="Verdana" panose="020B0604030504040204" pitchFamily="34" charset="0"/>
                        </a:rPr>
                        <a:t>2,950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a:solidFill>
                            <a:srgbClr val="FF0000"/>
                          </a:solidFill>
                          <a:latin typeface="Verdana" panose="020B0604030504040204" pitchFamily="34" charset="0"/>
                          <a:ea typeface="Verdana" panose="020B0604030504040204" pitchFamily="34" charset="0"/>
                        </a:rPr>
                        <a:t>£59.2 M</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0803309"/>
                  </a:ext>
                </a:extLst>
              </a:tr>
              <a:tr h="556621">
                <a:tc>
                  <a:txBody>
                    <a:bodyPr/>
                    <a:lstStyle/>
                    <a:p>
                      <a:pPr algn="ctr"/>
                      <a:r>
                        <a:rPr lang="en-GB" sz="1800" dirty="0">
                          <a:latin typeface="Verdana" panose="020B0604030504040204" pitchFamily="34" charset="0"/>
                          <a:ea typeface="Verdana" panose="020B0604030504040204" pitchFamily="34" charset="0"/>
                        </a:rPr>
                        <a:t>2020/21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latin typeface="Verdana" panose="020B0604030504040204" pitchFamily="34" charset="0"/>
                          <a:ea typeface="Verdana" panose="020B0604030504040204" pitchFamily="34" charset="0"/>
                        </a:rPr>
                        <a:t>18,110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000000"/>
                          </a:solidFill>
                          <a:latin typeface="Verdana" panose="020B0604030504040204" pitchFamily="34" charset="0"/>
                        </a:rPr>
                        <a:t>13,380</a:t>
                      </a:r>
                      <a:endParaRPr lang="en-GB" sz="1800" dirty="0">
                        <a:latin typeface="Verdana" panose="020B0604030504040204" pitchFamily="34" charset="0"/>
                        <a:ea typeface="Verdana" panose="020B060403050404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a:solidFill>
                            <a:srgbClr val="FF0000"/>
                          </a:solidFill>
                          <a:latin typeface="Verdana" panose="020B0604030504040204" pitchFamily="34" charset="0"/>
                          <a:ea typeface="Verdana" panose="020B0604030504040204" pitchFamily="34" charset="0"/>
                        </a:rPr>
                        <a:t>3,370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a:solidFill>
                            <a:srgbClr val="FF0000"/>
                          </a:solidFill>
                          <a:latin typeface="Verdana" panose="020B0604030504040204" pitchFamily="34" charset="0"/>
                          <a:ea typeface="Verdana" panose="020B0604030504040204" pitchFamily="34" charset="0"/>
                        </a:rPr>
                        <a:t>£65.2 M</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0819423"/>
                  </a:ext>
                </a:extLst>
              </a:tr>
              <a:tr h="556621">
                <a:tc>
                  <a:txBody>
                    <a:bodyPr/>
                    <a:lstStyle/>
                    <a:p>
                      <a:pPr algn="ctr"/>
                      <a:r>
                        <a:rPr lang="en-GB" sz="1800" dirty="0">
                          <a:latin typeface="Verdana" panose="020B0604030504040204" pitchFamily="34" charset="0"/>
                          <a:ea typeface="Verdana" panose="020B0604030504040204" pitchFamily="34" charset="0"/>
                        </a:rPr>
                        <a:t>2021/22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a:latin typeface="Verdana" panose="020B0604030504040204" pitchFamily="34" charset="0"/>
                          <a:ea typeface="Verdana" panose="020B0604030504040204" pitchFamily="34" charset="0"/>
                        </a:rPr>
                        <a:t>15,370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a:latin typeface="Verdana" panose="020B0604030504040204" pitchFamily="34" charset="0"/>
                          <a:ea typeface="Verdana" panose="020B0604030504040204" pitchFamily="34" charset="0"/>
                        </a:rPr>
                        <a:t>11,890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a:solidFill>
                            <a:srgbClr val="FF0000"/>
                          </a:solidFill>
                          <a:latin typeface="Verdana" panose="020B0604030504040204" pitchFamily="34" charset="0"/>
                          <a:ea typeface="Verdana" panose="020B0604030504040204" pitchFamily="34" charset="0"/>
                        </a:rPr>
                        <a:t>1,310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FF0000"/>
                          </a:solidFill>
                          <a:latin typeface="Verdana" panose="020B0604030504040204" pitchFamily="34" charset="0"/>
                          <a:ea typeface="Verdana" panose="020B0604030504040204" pitchFamily="34" charset="0"/>
                        </a:rPr>
                        <a:t>£25.5 M</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5684708"/>
                  </a:ext>
                </a:extLst>
              </a:tr>
              <a:tr h="556621">
                <a:tc>
                  <a:txBody>
                    <a:bodyPr/>
                    <a:lstStyle/>
                    <a:p>
                      <a:pPr algn="ctr"/>
                      <a:r>
                        <a:rPr lang="en-GB" sz="1800" dirty="0">
                          <a:latin typeface="Verdana" panose="020B0604030504040204" pitchFamily="34" charset="0"/>
                          <a:ea typeface="Verdana" panose="020B0604030504040204" pitchFamily="34" charset="0"/>
                        </a:rPr>
                        <a:t>2022/23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a:latin typeface="Verdana" panose="020B0604030504040204" pitchFamily="34" charset="0"/>
                          <a:ea typeface="Verdana" panose="020B0604030504040204" pitchFamily="34" charset="0"/>
                        </a:rPr>
                        <a:t>11,310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a:latin typeface="Verdana" panose="020B0604030504040204" pitchFamily="34" charset="0"/>
                          <a:ea typeface="Verdana" panose="020B0604030504040204" pitchFamily="34" charset="0"/>
                        </a:rPr>
                        <a:t>8,900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dirty="0">
                          <a:solidFill>
                            <a:srgbClr val="FF0000"/>
                          </a:solidFill>
                          <a:latin typeface="Verdana" panose="020B0604030504040204" pitchFamily="34" charset="0"/>
                          <a:ea typeface="Verdana" panose="020B0604030504040204" pitchFamily="34" charset="0"/>
                        </a:rPr>
                        <a:t>1,063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solidFill>
                            <a:srgbClr val="FF0000"/>
                          </a:solidFill>
                          <a:latin typeface="Verdana" panose="020B0604030504040204" pitchFamily="34" charset="0"/>
                          <a:ea typeface="Verdana" panose="020B0604030504040204" pitchFamily="34" charset="0"/>
                        </a:rPr>
                        <a:t>£21.4 M</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2816061"/>
                  </a:ext>
                </a:extLst>
              </a:tr>
              <a:tr h="556621">
                <a:tc>
                  <a:txBody>
                    <a:bodyPr/>
                    <a:lstStyle/>
                    <a:p>
                      <a:pPr algn="ctr"/>
                      <a:r>
                        <a:rPr lang="en-GB" sz="1800" dirty="0">
                          <a:latin typeface="Verdana" panose="020B0604030504040204" pitchFamily="34" charset="0"/>
                          <a:ea typeface="Verdana" panose="020B0604030504040204" pitchFamily="34" charset="0"/>
                        </a:rPr>
                        <a:t>2023/24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i="0" dirty="0">
                          <a:latin typeface="Verdana" panose="020B0604030504040204" pitchFamily="34" charset="0"/>
                          <a:ea typeface="Verdana" panose="020B0604030504040204" pitchFamily="34" charset="0"/>
                        </a:rPr>
                        <a:t>[11,900]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i="0" dirty="0">
                          <a:latin typeface="Verdana" panose="020B0604030504040204" pitchFamily="34" charset="0"/>
                          <a:ea typeface="Verdana" panose="020B0604030504040204" pitchFamily="34" charset="0"/>
                        </a:rPr>
                        <a:t>[9,130]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i="0" dirty="0">
                          <a:solidFill>
                            <a:srgbClr val="FF0000"/>
                          </a:solidFill>
                          <a:latin typeface="Verdana" panose="020B0604030504040204" pitchFamily="34" charset="0"/>
                          <a:ea typeface="Verdana" panose="020B0604030504040204" pitchFamily="34" charset="0"/>
                        </a:rPr>
                        <a:t>[1,760]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800" i="0" dirty="0">
                          <a:solidFill>
                            <a:srgbClr val="FF0000"/>
                          </a:solidFill>
                          <a:latin typeface="Verdana" panose="020B0604030504040204" pitchFamily="34" charset="0"/>
                          <a:ea typeface="Verdana" panose="020B0604030504040204" pitchFamily="34" charset="0"/>
                        </a:rPr>
                        <a:t>[£40.3 M]</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5528215"/>
                  </a:ext>
                </a:extLst>
              </a:tr>
              <a:tr h="556621">
                <a:tc>
                  <a:txBody>
                    <a:bodyPr/>
                    <a:lstStyle/>
                    <a:p>
                      <a:pPr algn="ctr"/>
                      <a:endParaRPr lang="en-GB" sz="1800" i="0" dirty="0">
                        <a:latin typeface="Verdana" panose="020B0604030504040204" pitchFamily="34" charset="0"/>
                        <a:ea typeface="Verdana" panose="020B060403050404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endParaRPr lang="en-GB" sz="1800" i="0" dirty="0">
                        <a:latin typeface="Verdana" panose="020B0604030504040204" pitchFamily="34" charset="0"/>
                        <a:ea typeface="Verdana" panose="020B060403050404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endParaRPr lang="en-GB" sz="1800" i="0" dirty="0">
                        <a:latin typeface="Verdana" panose="020B0604030504040204" pitchFamily="34" charset="0"/>
                        <a:ea typeface="Verdana" panose="020B060403050404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endParaRPr lang="en-GB" sz="1800" i="0" dirty="0">
                        <a:solidFill>
                          <a:srgbClr val="FF0000"/>
                        </a:solidFill>
                        <a:latin typeface="Verdana" panose="020B0604030504040204" pitchFamily="34" charset="0"/>
                        <a:ea typeface="Verdana" panose="020B060403050404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1800" i="0" dirty="0">
                          <a:solidFill>
                            <a:srgbClr val="FF0000"/>
                          </a:solidFill>
                          <a:latin typeface="Verdana" panose="020B0604030504040204" pitchFamily="34" charset="0"/>
                          <a:ea typeface="Verdana" panose="020B0604030504040204" pitchFamily="34" charset="0"/>
                        </a:rPr>
                        <a:t>~£300 M</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284456759"/>
                  </a:ext>
                </a:extLst>
              </a:tr>
            </a:tbl>
          </a:graphicData>
        </a:graphic>
      </p:graphicFrame>
      <p:sp>
        <p:nvSpPr>
          <p:cNvPr id="6" name="Rectangle 5">
            <a:extLst>
              <a:ext uri="{FF2B5EF4-FFF2-40B4-BE49-F238E27FC236}">
                <a16:creationId xmlns:a16="http://schemas.microsoft.com/office/drawing/2014/main" id="{A70AC7A1-6D51-8D68-D59B-77E0C5215C82}"/>
              </a:ext>
            </a:extLst>
          </p:cNvPr>
          <p:cNvSpPr/>
          <p:nvPr/>
        </p:nvSpPr>
        <p:spPr bwMode="auto">
          <a:xfrm>
            <a:off x="1850572" y="2035629"/>
            <a:ext cx="9416143" cy="387531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Tree>
    <p:extLst>
      <p:ext uri="{BB962C8B-B14F-4D97-AF65-F5344CB8AC3E}">
        <p14:creationId xmlns:p14="http://schemas.microsoft.com/office/powerpoint/2010/main" val="201666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CE650-A3A6-2CB0-A2ED-86D048F7A9DA}"/>
              </a:ext>
            </a:extLst>
          </p:cNvPr>
          <p:cNvSpPr>
            <a:spLocks noGrp="1"/>
          </p:cNvSpPr>
          <p:nvPr>
            <p:ph type="title"/>
          </p:nvPr>
        </p:nvSpPr>
        <p:spPr/>
        <p:txBody>
          <a:bodyPr/>
          <a:lstStyle/>
          <a:p>
            <a:r>
              <a:rPr lang="en-GB" dirty="0"/>
              <a:t>Recommendations to the Select Education Committee</a:t>
            </a:r>
          </a:p>
        </p:txBody>
      </p:sp>
      <p:sp>
        <p:nvSpPr>
          <p:cNvPr id="5" name="TextBox 4">
            <a:extLst>
              <a:ext uri="{FF2B5EF4-FFF2-40B4-BE49-F238E27FC236}">
                <a16:creationId xmlns:a16="http://schemas.microsoft.com/office/drawing/2014/main" id="{153F246C-B596-BE4E-DF39-8B4E7514C6F0}"/>
              </a:ext>
            </a:extLst>
          </p:cNvPr>
          <p:cNvSpPr txBox="1"/>
          <p:nvPr/>
        </p:nvSpPr>
        <p:spPr>
          <a:xfrm>
            <a:off x="641554" y="978500"/>
            <a:ext cx="10875532" cy="2269147"/>
          </a:xfrm>
          <a:prstGeom prst="rect">
            <a:avLst/>
          </a:prstGeom>
          <a:noFill/>
        </p:spPr>
        <p:txBody>
          <a:bodyPr wrap="square">
            <a:spAutoFit/>
          </a:bodyPr>
          <a:lstStyle/>
          <a:p>
            <a:pPr>
              <a:lnSpc>
                <a:spcPct val="120000"/>
              </a:lnSpc>
            </a:pPr>
            <a:r>
              <a:rPr lang="en-GB" sz="2000" dirty="0">
                <a:latin typeface="Verdana" panose="020B0604030504040204" pitchFamily="34" charset="0"/>
                <a:ea typeface="Verdana" panose="020B0604030504040204" pitchFamily="34" charset="0"/>
              </a:rPr>
              <a:t>National Foundation for educational research (NFER) data suggests that bursaries do have a </a:t>
            </a:r>
            <a:r>
              <a:rPr lang="en-GB" sz="2000" b="1" dirty="0">
                <a:latin typeface="Verdana" panose="020B0604030504040204" pitchFamily="34" charset="0"/>
                <a:ea typeface="Verdana" panose="020B0604030504040204" pitchFamily="34" charset="0"/>
              </a:rPr>
              <a:t>positive impact </a:t>
            </a:r>
            <a:r>
              <a:rPr lang="en-GB" sz="2000" dirty="0">
                <a:latin typeface="Verdana" panose="020B0604030504040204" pitchFamily="34" charset="0"/>
                <a:ea typeface="Verdana" panose="020B0604030504040204" pitchFamily="34" charset="0"/>
              </a:rPr>
              <a:t>on recruitment to ITE.</a:t>
            </a:r>
          </a:p>
          <a:p>
            <a:pPr>
              <a:lnSpc>
                <a:spcPct val="120000"/>
              </a:lnSpc>
            </a:pPr>
            <a:endParaRPr lang="en-GB" sz="2000" dirty="0">
              <a:latin typeface="Verdana" panose="020B0604030504040204" pitchFamily="34" charset="0"/>
              <a:ea typeface="Verdana" panose="020B0604030504040204" pitchFamily="34" charset="0"/>
            </a:endParaRPr>
          </a:p>
          <a:p>
            <a:pPr>
              <a:lnSpc>
                <a:spcPct val="120000"/>
              </a:lnSpc>
            </a:pPr>
            <a:r>
              <a:rPr lang="en-GB" sz="2000" dirty="0">
                <a:latin typeface="Verdana" panose="020B0604030504040204" pitchFamily="34" charset="0"/>
                <a:ea typeface="Verdana" panose="020B0604030504040204" pitchFamily="34" charset="0"/>
              </a:rPr>
              <a:t>However, the extremely high bursaries of up to £29,000 might only have a limited long-term impact and create “bursary tourists”; those committed to training would still apply at lower levels of bursary</a:t>
            </a:r>
          </a:p>
        </p:txBody>
      </p:sp>
      <p:sp>
        <p:nvSpPr>
          <p:cNvPr id="7" name="TextBox 6">
            <a:extLst>
              <a:ext uri="{FF2B5EF4-FFF2-40B4-BE49-F238E27FC236}">
                <a16:creationId xmlns:a16="http://schemas.microsoft.com/office/drawing/2014/main" id="{41CBFA48-5B54-FCE9-5A78-BDF059F2A3C6}"/>
              </a:ext>
            </a:extLst>
          </p:cNvPr>
          <p:cNvSpPr txBox="1"/>
          <p:nvPr/>
        </p:nvSpPr>
        <p:spPr>
          <a:xfrm>
            <a:off x="745671" y="3825566"/>
            <a:ext cx="10744200" cy="1200329"/>
          </a:xfrm>
          <a:prstGeom prst="rect">
            <a:avLst/>
          </a:prstGeom>
          <a:noFill/>
        </p:spPr>
        <p:txBody>
          <a:bodyPr wrap="square">
            <a:spAutoFit/>
          </a:bodyPr>
          <a:lstStyle/>
          <a:p>
            <a:pPr marL="342900" lvl="0" indent="-342900" rtl="0">
              <a:buFont typeface="Symbol" panose="05050102010706020507" pitchFamily="18" charset="2"/>
              <a:buChar char=""/>
            </a:pPr>
            <a:r>
              <a:rPr lang="en-GB" sz="1800" b="1" dirty="0">
                <a:effectLst/>
                <a:latin typeface="Verdana" panose="020B0604030504040204" pitchFamily="34" charset="0"/>
                <a:ea typeface="Verdana" panose="020B0604030504040204" pitchFamily="34" charset="0"/>
              </a:rPr>
              <a:t>DfE restructures ITE bursaries so that all student teachers receive a standard level of financial support.</a:t>
            </a:r>
          </a:p>
          <a:p>
            <a:pPr marL="342900" lvl="0" indent="-342900" rtl="0">
              <a:buFont typeface="Symbol" panose="05050102010706020507" pitchFamily="18" charset="2"/>
              <a:buChar char=""/>
            </a:pPr>
            <a:endParaRPr lang="en-GB" sz="1800" dirty="0">
              <a:effectLst/>
              <a:latin typeface="Verdana" panose="020B0604030504040204" pitchFamily="34" charset="0"/>
              <a:ea typeface="Verdana" panose="020B0604030504040204" pitchFamily="34" charset="0"/>
            </a:endParaRPr>
          </a:p>
          <a:p>
            <a:pPr marL="342900" lvl="0" indent="-342900">
              <a:buFont typeface="Symbol" panose="05050102010706020507" pitchFamily="18" charset="2"/>
              <a:buChar char=""/>
            </a:pPr>
            <a:r>
              <a:rPr lang="en-GB" sz="1800" b="1" dirty="0">
                <a:effectLst/>
                <a:latin typeface="Verdana" panose="020B0604030504040204" pitchFamily="34" charset="0"/>
                <a:ea typeface="Verdana" panose="020B0604030504040204" pitchFamily="34" charset="0"/>
              </a:rPr>
              <a:t>DfE fixes bursary levels for three-year periods.</a:t>
            </a:r>
            <a:endParaRPr lang="en-GB" sz="1800" dirty="0">
              <a:effectLst/>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70C6C2A8-5325-03DF-DB2D-AA66A7442DE0}"/>
              </a:ext>
            </a:extLst>
          </p:cNvPr>
          <p:cNvSpPr txBox="1"/>
          <p:nvPr/>
        </p:nvSpPr>
        <p:spPr>
          <a:xfrm>
            <a:off x="2750436" y="6432021"/>
            <a:ext cx="6100232" cy="261610"/>
          </a:xfrm>
          <a:prstGeom prst="rect">
            <a:avLst/>
          </a:prstGeom>
          <a:noFill/>
        </p:spPr>
        <p:txBody>
          <a:bodyPr wrap="square">
            <a:spAutoFit/>
          </a:bodyPr>
          <a:lstStyle/>
          <a:p>
            <a:r>
              <a:rPr lang="en-GB" sz="1100" dirty="0">
                <a:solidFill>
                  <a:schemeClr val="accent6">
                    <a:lumMod val="60000"/>
                    <a:lumOff val="40000"/>
                  </a:schemeClr>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https://www.nfer.ac.uk/teacher-labour-market-in-england-annual-report-2023</a:t>
            </a:r>
            <a:endParaRPr lang="en-GB" sz="1100" dirty="0">
              <a:solidFill>
                <a:schemeClr val="accent6">
                  <a:lumMod val="60000"/>
                  <a:lumOff val="40000"/>
                </a:schemeClr>
              </a:solidFill>
            </a:endParaRPr>
          </a:p>
        </p:txBody>
      </p:sp>
    </p:spTree>
    <p:extLst>
      <p:ext uri="{BB962C8B-B14F-4D97-AF65-F5344CB8AC3E}">
        <p14:creationId xmlns:p14="http://schemas.microsoft.com/office/powerpoint/2010/main" val="143683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A64D4D55-3544-1CDD-5729-821A01ABB51D}"/>
              </a:ext>
            </a:extLst>
          </p:cNvPr>
          <p:cNvSpPr>
            <a:spLocks noChangeAspect="1" noChangeArrowheads="1" noTextEdit="1"/>
          </p:cNvSpPr>
          <p:nvPr/>
        </p:nvSpPr>
        <p:spPr bwMode="auto">
          <a:xfrm>
            <a:off x="1809750" y="714375"/>
            <a:ext cx="85725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GB">
              <a:solidFill>
                <a:prstClr val="black"/>
              </a:solidFill>
              <a:latin typeface="Calibri" panose="020F0502020204030204"/>
            </a:endParaRPr>
          </a:p>
        </p:txBody>
      </p:sp>
      <p:sp>
        <p:nvSpPr>
          <p:cNvPr id="5" name="Rectangle 5">
            <a:extLst>
              <a:ext uri="{FF2B5EF4-FFF2-40B4-BE49-F238E27FC236}">
                <a16:creationId xmlns:a16="http://schemas.microsoft.com/office/drawing/2014/main" id="{1BAD56DB-7F22-2D66-A5F1-80609FD9A763}"/>
              </a:ext>
            </a:extLst>
          </p:cNvPr>
          <p:cNvSpPr>
            <a:spLocks noChangeArrowheads="1"/>
          </p:cNvSpPr>
          <p:nvPr/>
        </p:nvSpPr>
        <p:spPr bwMode="auto">
          <a:xfrm>
            <a:off x="1809750" y="714375"/>
            <a:ext cx="8572500" cy="5221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GB">
              <a:solidFill>
                <a:prstClr val="black"/>
              </a:solidFill>
              <a:latin typeface="Calibri" panose="020F0502020204030204"/>
            </a:endParaRPr>
          </a:p>
        </p:txBody>
      </p:sp>
      <p:sp>
        <p:nvSpPr>
          <p:cNvPr id="11" name="Line 11">
            <a:extLst>
              <a:ext uri="{FF2B5EF4-FFF2-40B4-BE49-F238E27FC236}">
                <a16:creationId xmlns:a16="http://schemas.microsoft.com/office/drawing/2014/main" id="{674C08DF-A9B2-D035-357A-801CC740598F}"/>
              </a:ext>
            </a:extLst>
          </p:cNvPr>
          <p:cNvSpPr>
            <a:spLocks noChangeShapeType="1"/>
          </p:cNvSpPr>
          <p:nvPr/>
        </p:nvSpPr>
        <p:spPr bwMode="auto">
          <a:xfrm>
            <a:off x="2409826" y="5230813"/>
            <a:ext cx="7820025" cy="0"/>
          </a:xfrm>
          <a:prstGeom prst="line">
            <a:avLst/>
          </a:prstGeom>
          <a:noFill/>
          <a:ln w="9525"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457200"/>
            <a:endParaRPr lang="en-GB">
              <a:solidFill>
                <a:prstClr val="black"/>
              </a:solidFill>
              <a:latin typeface="Calibri" panose="020F0502020204030204"/>
            </a:endParaRPr>
          </a:p>
        </p:txBody>
      </p:sp>
      <p:sp>
        <p:nvSpPr>
          <p:cNvPr id="37" name="Rectangle 37">
            <a:extLst>
              <a:ext uri="{FF2B5EF4-FFF2-40B4-BE49-F238E27FC236}">
                <a16:creationId xmlns:a16="http://schemas.microsoft.com/office/drawing/2014/main" id="{0BC4411F-35B2-7D96-76C8-4C16F4AA50FD}"/>
              </a:ext>
            </a:extLst>
          </p:cNvPr>
          <p:cNvSpPr>
            <a:spLocks noChangeArrowheads="1"/>
          </p:cNvSpPr>
          <p:nvPr/>
        </p:nvSpPr>
        <p:spPr bwMode="auto">
          <a:xfrm>
            <a:off x="2171700" y="5130800"/>
            <a:ext cx="977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595959"/>
                </a:solidFill>
                <a:latin typeface="Verdana" panose="020B0604030504040204" pitchFamily="34" charset="0"/>
              </a:rPr>
              <a:t>0</a:t>
            </a:r>
            <a:endParaRPr lang="en-US" altLang="en-US">
              <a:solidFill>
                <a:prstClr val="black"/>
              </a:solidFill>
            </a:endParaRPr>
          </a:p>
        </p:txBody>
      </p:sp>
      <p:sp>
        <p:nvSpPr>
          <p:cNvPr id="38" name="Rectangle 38">
            <a:extLst>
              <a:ext uri="{FF2B5EF4-FFF2-40B4-BE49-F238E27FC236}">
                <a16:creationId xmlns:a16="http://schemas.microsoft.com/office/drawing/2014/main" id="{AFC0E187-159A-8210-C714-76B74B764F3D}"/>
              </a:ext>
            </a:extLst>
          </p:cNvPr>
          <p:cNvSpPr>
            <a:spLocks noChangeArrowheads="1"/>
          </p:cNvSpPr>
          <p:nvPr/>
        </p:nvSpPr>
        <p:spPr bwMode="auto">
          <a:xfrm>
            <a:off x="1978025" y="4405313"/>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595959"/>
                </a:solidFill>
                <a:latin typeface="Verdana" panose="020B0604030504040204" pitchFamily="34" charset="0"/>
              </a:rPr>
              <a:t>200</a:t>
            </a:r>
            <a:endParaRPr lang="en-US" altLang="en-US">
              <a:solidFill>
                <a:prstClr val="black"/>
              </a:solidFill>
            </a:endParaRPr>
          </a:p>
        </p:txBody>
      </p:sp>
      <p:sp>
        <p:nvSpPr>
          <p:cNvPr id="39" name="Rectangle 39">
            <a:extLst>
              <a:ext uri="{FF2B5EF4-FFF2-40B4-BE49-F238E27FC236}">
                <a16:creationId xmlns:a16="http://schemas.microsoft.com/office/drawing/2014/main" id="{3C550817-C6BF-F2B4-A4B4-FE00C0A97791}"/>
              </a:ext>
            </a:extLst>
          </p:cNvPr>
          <p:cNvSpPr>
            <a:spLocks noChangeArrowheads="1"/>
          </p:cNvSpPr>
          <p:nvPr/>
        </p:nvSpPr>
        <p:spPr bwMode="auto">
          <a:xfrm>
            <a:off x="1978025" y="3678238"/>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595959"/>
                </a:solidFill>
                <a:latin typeface="Verdana" panose="020B0604030504040204" pitchFamily="34" charset="0"/>
              </a:rPr>
              <a:t>400</a:t>
            </a:r>
            <a:endParaRPr lang="en-US" altLang="en-US">
              <a:solidFill>
                <a:prstClr val="black"/>
              </a:solidFill>
            </a:endParaRPr>
          </a:p>
        </p:txBody>
      </p:sp>
      <p:sp>
        <p:nvSpPr>
          <p:cNvPr id="40" name="Rectangle 40">
            <a:extLst>
              <a:ext uri="{FF2B5EF4-FFF2-40B4-BE49-F238E27FC236}">
                <a16:creationId xmlns:a16="http://schemas.microsoft.com/office/drawing/2014/main" id="{D655B3E0-41D4-CCFC-ED96-2A52508995F6}"/>
              </a:ext>
            </a:extLst>
          </p:cNvPr>
          <p:cNvSpPr>
            <a:spLocks noChangeArrowheads="1"/>
          </p:cNvSpPr>
          <p:nvPr/>
        </p:nvSpPr>
        <p:spPr bwMode="auto">
          <a:xfrm>
            <a:off x="1978025" y="2951163"/>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595959"/>
                </a:solidFill>
                <a:latin typeface="Verdana" panose="020B0604030504040204" pitchFamily="34" charset="0"/>
              </a:rPr>
              <a:t>600</a:t>
            </a:r>
            <a:endParaRPr lang="en-US" altLang="en-US">
              <a:solidFill>
                <a:prstClr val="black"/>
              </a:solidFill>
            </a:endParaRPr>
          </a:p>
        </p:txBody>
      </p:sp>
      <p:sp>
        <p:nvSpPr>
          <p:cNvPr id="41" name="Rectangle 41">
            <a:extLst>
              <a:ext uri="{FF2B5EF4-FFF2-40B4-BE49-F238E27FC236}">
                <a16:creationId xmlns:a16="http://schemas.microsoft.com/office/drawing/2014/main" id="{CFC0A490-52FC-B1B3-A024-CA53A0AE9B57}"/>
              </a:ext>
            </a:extLst>
          </p:cNvPr>
          <p:cNvSpPr>
            <a:spLocks noChangeArrowheads="1"/>
          </p:cNvSpPr>
          <p:nvPr/>
        </p:nvSpPr>
        <p:spPr bwMode="auto">
          <a:xfrm>
            <a:off x="1978025" y="2225675"/>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595959"/>
                </a:solidFill>
                <a:latin typeface="Verdana" panose="020B0604030504040204" pitchFamily="34" charset="0"/>
              </a:rPr>
              <a:t>800</a:t>
            </a:r>
            <a:endParaRPr lang="en-US" altLang="en-US">
              <a:solidFill>
                <a:prstClr val="black"/>
              </a:solidFill>
            </a:endParaRPr>
          </a:p>
        </p:txBody>
      </p:sp>
      <p:sp>
        <p:nvSpPr>
          <p:cNvPr id="42" name="Rectangle 42">
            <a:extLst>
              <a:ext uri="{FF2B5EF4-FFF2-40B4-BE49-F238E27FC236}">
                <a16:creationId xmlns:a16="http://schemas.microsoft.com/office/drawing/2014/main" id="{A911BF99-96C0-393E-5D0B-2C209642224A}"/>
              </a:ext>
            </a:extLst>
          </p:cNvPr>
          <p:cNvSpPr>
            <a:spLocks noChangeArrowheads="1"/>
          </p:cNvSpPr>
          <p:nvPr/>
        </p:nvSpPr>
        <p:spPr bwMode="auto">
          <a:xfrm>
            <a:off x="1881189" y="1498600"/>
            <a:ext cx="39113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595959"/>
                </a:solidFill>
                <a:latin typeface="Verdana" panose="020B0604030504040204" pitchFamily="34" charset="0"/>
              </a:rPr>
              <a:t>1000</a:t>
            </a:r>
            <a:endParaRPr lang="en-US" altLang="en-US">
              <a:solidFill>
                <a:prstClr val="black"/>
              </a:solidFill>
            </a:endParaRPr>
          </a:p>
        </p:txBody>
      </p:sp>
      <p:sp>
        <p:nvSpPr>
          <p:cNvPr id="43" name="Rectangle 43">
            <a:extLst>
              <a:ext uri="{FF2B5EF4-FFF2-40B4-BE49-F238E27FC236}">
                <a16:creationId xmlns:a16="http://schemas.microsoft.com/office/drawing/2014/main" id="{43AF45FA-1673-0FAA-DB71-9769193A9137}"/>
              </a:ext>
            </a:extLst>
          </p:cNvPr>
          <p:cNvSpPr>
            <a:spLocks noChangeArrowheads="1"/>
          </p:cNvSpPr>
          <p:nvPr/>
        </p:nvSpPr>
        <p:spPr bwMode="auto">
          <a:xfrm>
            <a:off x="1881189" y="773113"/>
            <a:ext cx="39113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595959"/>
                </a:solidFill>
                <a:latin typeface="Verdana" panose="020B0604030504040204" pitchFamily="34" charset="0"/>
              </a:rPr>
              <a:t>1200</a:t>
            </a:r>
            <a:endParaRPr lang="en-US" altLang="en-US">
              <a:solidFill>
                <a:prstClr val="black"/>
              </a:solidFill>
            </a:endParaRPr>
          </a:p>
        </p:txBody>
      </p:sp>
      <p:sp>
        <p:nvSpPr>
          <p:cNvPr id="44" name="Rectangle 44">
            <a:extLst>
              <a:ext uri="{FF2B5EF4-FFF2-40B4-BE49-F238E27FC236}">
                <a16:creationId xmlns:a16="http://schemas.microsoft.com/office/drawing/2014/main" id="{5CF0199A-A777-3991-0A4B-4A50B6F0C0DC}"/>
              </a:ext>
            </a:extLst>
          </p:cNvPr>
          <p:cNvSpPr>
            <a:spLocks noChangeArrowheads="1"/>
          </p:cNvSpPr>
          <p:nvPr/>
        </p:nvSpPr>
        <p:spPr bwMode="auto">
          <a:xfrm>
            <a:off x="2868614" y="5334000"/>
            <a:ext cx="6572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595959"/>
                </a:solidFill>
                <a:latin typeface="Verdana" panose="020B0604030504040204" pitchFamily="34" charset="0"/>
              </a:rPr>
              <a:t>2017-18</a:t>
            </a:r>
            <a:endParaRPr lang="en-US" altLang="en-US">
              <a:solidFill>
                <a:prstClr val="black"/>
              </a:solidFill>
            </a:endParaRPr>
          </a:p>
        </p:txBody>
      </p:sp>
      <p:pic>
        <p:nvPicPr>
          <p:cNvPr id="61" name="Picture 60">
            <a:extLst>
              <a:ext uri="{FF2B5EF4-FFF2-40B4-BE49-F238E27FC236}">
                <a16:creationId xmlns:a16="http://schemas.microsoft.com/office/drawing/2014/main" id="{3EC8BA6F-CDD2-B7D5-CD07-F19F870896DF}"/>
              </a:ext>
            </a:extLst>
          </p:cNvPr>
          <p:cNvPicPr>
            <a:picLocks noChangeAspect="1"/>
          </p:cNvPicPr>
          <p:nvPr/>
        </p:nvPicPr>
        <p:blipFill rotWithShape="1">
          <a:blip r:embed="rId2"/>
          <a:srcRect r="87585"/>
          <a:stretch/>
        </p:blipFill>
        <p:spPr>
          <a:xfrm>
            <a:off x="2751582" y="1205040"/>
            <a:ext cx="956818" cy="4041648"/>
          </a:xfrm>
          <a:prstGeom prst="rect">
            <a:avLst/>
          </a:prstGeom>
        </p:spPr>
      </p:pic>
      <p:sp>
        <p:nvSpPr>
          <p:cNvPr id="62" name="Speech Bubble: Rectangle 61">
            <a:extLst>
              <a:ext uri="{FF2B5EF4-FFF2-40B4-BE49-F238E27FC236}">
                <a16:creationId xmlns:a16="http://schemas.microsoft.com/office/drawing/2014/main" id="{D312A1CB-191D-5C8F-7EBE-0C5F70528C7E}"/>
              </a:ext>
            </a:extLst>
          </p:cNvPr>
          <p:cNvSpPr/>
          <p:nvPr/>
        </p:nvSpPr>
        <p:spPr>
          <a:xfrm>
            <a:off x="4050157" y="2988054"/>
            <a:ext cx="2655443" cy="426971"/>
          </a:xfrm>
          <a:prstGeom prst="wedgeRectCallout">
            <a:avLst>
              <a:gd name="adj1" fmla="val -77819"/>
              <a:gd name="adj2" fmla="val -98511"/>
            </a:avLst>
          </a:prstGeom>
          <a:solidFill>
            <a:srgbClr val="20386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1500" dirty="0">
                <a:solidFill>
                  <a:prstClr val="white"/>
                </a:solidFill>
                <a:latin typeface="Verdana" panose="020B0604030504040204" pitchFamily="34" charset="0"/>
                <a:ea typeface="Verdana" panose="020B0604030504040204" pitchFamily="34" charset="0"/>
              </a:rPr>
              <a:t>Long SKE 24-28 Weeks</a:t>
            </a:r>
          </a:p>
        </p:txBody>
      </p:sp>
      <p:sp>
        <p:nvSpPr>
          <p:cNvPr id="63" name="Speech Bubble: Rectangle 62">
            <a:extLst>
              <a:ext uri="{FF2B5EF4-FFF2-40B4-BE49-F238E27FC236}">
                <a16:creationId xmlns:a16="http://schemas.microsoft.com/office/drawing/2014/main" id="{B635587A-1674-665A-6B48-E0EBFD569598}"/>
              </a:ext>
            </a:extLst>
          </p:cNvPr>
          <p:cNvSpPr/>
          <p:nvPr/>
        </p:nvSpPr>
        <p:spPr>
          <a:xfrm>
            <a:off x="4050158" y="4299778"/>
            <a:ext cx="2655443" cy="426971"/>
          </a:xfrm>
          <a:prstGeom prst="wedgeRectCallout">
            <a:avLst>
              <a:gd name="adj1" fmla="val -80370"/>
              <a:gd name="adj2" fmla="val -7295"/>
            </a:avLst>
          </a:prstGeom>
          <a:solidFill>
            <a:srgbClr val="DAE3F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1500" dirty="0">
                <a:solidFill>
                  <a:sysClr val="windowText" lastClr="000000"/>
                </a:solidFill>
                <a:latin typeface="Verdana" panose="020B0604030504040204" pitchFamily="34" charset="0"/>
                <a:ea typeface="Verdana" panose="020B0604030504040204" pitchFamily="34" charset="0"/>
              </a:rPr>
              <a:t>Short SKE 8 Weeks</a:t>
            </a:r>
          </a:p>
        </p:txBody>
      </p:sp>
      <p:sp>
        <p:nvSpPr>
          <p:cNvPr id="65" name="Speech Bubble: Rectangle 64">
            <a:extLst>
              <a:ext uri="{FF2B5EF4-FFF2-40B4-BE49-F238E27FC236}">
                <a16:creationId xmlns:a16="http://schemas.microsoft.com/office/drawing/2014/main" id="{9E201D31-F6C7-AD40-5434-97B7BD67909D}"/>
              </a:ext>
            </a:extLst>
          </p:cNvPr>
          <p:cNvSpPr/>
          <p:nvPr/>
        </p:nvSpPr>
        <p:spPr>
          <a:xfrm>
            <a:off x="3816793" y="1862032"/>
            <a:ext cx="2503044" cy="645044"/>
          </a:xfrm>
          <a:prstGeom prst="wedgeRectCallout">
            <a:avLst>
              <a:gd name="adj1" fmla="val -61561"/>
              <a:gd name="adj2" fmla="val 36050"/>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GB" sz="1500" dirty="0">
                <a:solidFill>
                  <a:srgbClr val="FF0000"/>
                </a:solidFill>
                <a:latin typeface="Verdana" panose="020B0604030504040204" pitchFamily="34" charset="0"/>
                <a:ea typeface="Verdana" panose="020B0604030504040204" pitchFamily="34" charset="0"/>
              </a:rPr>
              <a:t>Approximate proportion of ITT trainees.  </a:t>
            </a:r>
          </a:p>
        </p:txBody>
      </p:sp>
      <p:sp>
        <p:nvSpPr>
          <p:cNvPr id="67" name="TextBox 66">
            <a:extLst>
              <a:ext uri="{FF2B5EF4-FFF2-40B4-BE49-F238E27FC236}">
                <a16:creationId xmlns:a16="http://schemas.microsoft.com/office/drawing/2014/main" id="{F0FAA522-EA09-A3A8-EEFE-F44DC8495EF1}"/>
              </a:ext>
            </a:extLst>
          </p:cNvPr>
          <p:cNvSpPr txBox="1"/>
          <p:nvPr/>
        </p:nvSpPr>
        <p:spPr>
          <a:xfrm>
            <a:off x="2815150" y="2042778"/>
            <a:ext cx="769763" cy="584775"/>
          </a:xfrm>
          <a:prstGeom prst="rect">
            <a:avLst/>
          </a:prstGeom>
          <a:noFill/>
        </p:spPr>
        <p:txBody>
          <a:bodyPr wrap="none" rtlCol="0">
            <a:spAutoFit/>
          </a:bodyPr>
          <a:lstStyle/>
          <a:p>
            <a:pPr algn="ctr" defTabSz="457200"/>
            <a:r>
              <a:rPr lang="en-GB" dirty="0">
                <a:solidFill>
                  <a:prstClr val="black"/>
                </a:solidFill>
                <a:latin typeface="Verdana" panose="020B0604030504040204" pitchFamily="34" charset="0"/>
                <a:ea typeface="Verdana" panose="020B0604030504040204" pitchFamily="34" charset="0"/>
              </a:rPr>
              <a:t>705</a:t>
            </a:r>
          </a:p>
          <a:p>
            <a:pPr algn="ctr" defTabSz="457200"/>
            <a:r>
              <a:rPr lang="en-GB" sz="1400" dirty="0">
                <a:solidFill>
                  <a:srgbClr val="FF0000"/>
                </a:solidFill>
                <a:latin typeface="Verdana" panose="020B0604030504040204" pitchFamily="34" charset="0"/>
                <a:ea typeface="Verdana" panose="020B0604030504040204" pitchFamily="34" charset="0"/>
              </a:rPr>
              <a:t>(39%)</a:t>
            </a:r>
          </a:p>
        </p:txBody>
      </p:sp>
      <p:sp>
        <p:nvSpPr>
          <p:cNvPr id="68" name="Speech Bubble: Rectangle 67">
            <a:extLst>
              <a:ext uri="{FF2B5EF4-FFF2-40B4-BE49-F238E27FC236}">
                <a16:creationId xmlns:a16="http://schemas.microsoft.com/office/drawing/2014/main" id="{352AE009-F17B-CAE2-729F-E629608981AF}"/>
              </a:ext>
            </a:extLst>
          </p:cNvPr>
          <p:cNvSpPr/>
          <p:nvPr/>
        </p:nvSpPr>
        <p:spPr>
          <a:xfrm>
            <a:off x="4050157" y="5305060"/>
            <a:ext cx="3692081" cy="426971"/>
          </a:xfrm>
          <a:prstGeom prst="wedgeRectCallout">
            <a:avLst>
              <a:gd name="adj1" fmla="val -62483"/>
              <a:gd name="adj2" fmla="val -21176"/>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GB" sz="1500" dirty="0">
                <a:solidFill>
                  <a:sysClr val="windowText" lastClr="000000"/>
                </a:solidFill>
                <a:latin typeface="Verdana" panose="020B0604030504040204" pitchFamily="34" charset="0"/>
                <a:ea typeface="Verdana" panose="020B0604030504040204" pitchFamily="34" charset="0"/>
              </a:rPr>
              <a:t>Years during which SKE undertaken</a:t>
            </a:r>
          </a:p>
        </p:txBody>
      </p:sp>
      <p:sp>
        <p:nvSpPr>
          <p:cNvPr id="6" name="Speech Bubble: Rectangle 5">
            <a:extLst>
              <a:ext uri="{FF2B5EF4-FFF2-40B4-BE49-F238E27FC236}">
                <a16:creationId xmlns:a16="http://schemas.microsoft.com/office/drawing/2014/main" id="{158C83CF-A390-28D9-CA85-113BC61D8708}"/>
              </a:ext>
            </a:extLst>
          </p:cNvPr>
          <p:cNvSpPr/>
          <p:nvPr/>
        </p:nvSpPr>
        <p:spPr>
          <a:xfrm>
            <a:off x="2868613" y="845396"/>
            <a:ext cx="2942888" cy="645044"/>
          </a:xfrm>
          <a:prstGeom prst="wedgeRectCallout">
            <a:avLst>
              <a:gd name="adj1" fmla="val -36099"/>
              <a:gd name="adj2" fmla="val 142369"/>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GB" sz="1500" dirty="0">
                <a:solidFill>
                  <a:prstClr val="black"/>
                </a:solidFill>
                <a:latin typeface="Verdana" panose="020B0604030504040204" pitchFamily="34" charset="0"/>
                <a:ea typeface="Verdana" panose="020B0604030504040204" pitchFamily="34" charset="0"/>
              </a:rPr>
              <a:t>  Number of SKE students</a:t>
            </a:r>
          </a:p>
        </p:txBody>
      </p:sp>
      <p:grpSp>
        <p:nvGrpSpPr>
          <p:cNvPr id="8" name="Group 7">
            <a:extLst>
              <a:ext uri="{FF2B5EF4-FFF2-40B4-BE49-F238E27FC236}">
                <a16:creationId xmlns:a16="http://schemas.microsoft.com/office/drawing/2014/main" id="{9C73AA11-077E-6504-B9CF-8D75ABA3419C}"/>
              </a:ext>
            </a:extLst>
          </p:cNvPr>
          <p:cNvGrpSpPr/>
          <p:nvPr/>
        </p:nvGrpSpPr>
        <p:grpSpPr>
          <a:xfrm>
            <a:off x="371108" y="261763"/>
            <a:ext cx="721460" cy="986411"/>
            <a:chOff x="10107254" y="3990551"/>
            <a:chExt cx="721460" cy="986411"/>
          </a:xfrm>
        </p:grpSpPr>
        <p:sp>
          <p:nvSpPr>
            <p:cNvPr id="9" name="Graphic 62" descr="Books with solid fill">
              <a:extLst>
                <a:ext uri="{FF2B5EF4-FFF2-40B4-BE49-F238E27FC236}">
                  <a16:creationId xmlns:a16="http://schemas.microsoft.com/office/drawing/2014/main" id="{85D37F91-F268-0650-74E1-4B9D113ADF5D}"/>
                </a:ext>
              </a:extLst>
            </p:cNvPr>
            <p:cNvSpPr>
              <a:spLocks noChangeAspect="1"/>
            </p:cNvSpPr>
            <p:nvPr/>
          </p:nvSpPr>
          <p:spPr>
            <a:xfrm>
              <a:off x="10107254" y="3990551"/>
              <a:ext cx="721460" cy="647056"/>
            </a:xfrm>
            <a:custGeom>
              <a:avLst/>
              <a:gdLst>
                <a:gd name="connsiteX0" fmla="*/ 289730 w 289729"/>
                <a:gd name="connsiteY0" fmla="*/ 95216 h 270346"/>
                <a:gd name="connsiteX1" fmla="*/ 272047 w 289729"/>
                <a:gd name="connsiteY1" fmla="*/ 88755 h 270346"/>
                <a:gd name="connsiteX2" fmla="*/ 272047 w 289729"/>
                <a:gd name="connsiteY2" fmla="*/ 51689 h 270346"/>
                <a:gd name="connsiteX3" fmla="*/ 289730 w 289729"/>
                <a:gd name="connsiteY3" fmla="*/ 44208 h 270346"/>
                <a:gd name="connsiteX4" fmla="*/ 170029 w 289729"/>
                <a:gd name="connsiteY4" fmla="*/ 0 h 270346"/>
                <a:gd name="connsiteX5" fmla="*/ 24484 w 289729"/>
                <a:gd name="connsiteY5" fmla="*/ 51009 h 270346"/>
                <a:gd name="connsiteX6" fmla="*/ 10202 w 289729"/>
                <a:gd name="connsiteY6" fmla="*/ 91816 h 270346"/>
                <a:gd name="connsiteX7" fmla="*/ 11902 w 289729"/>
                <a:gd name="connsiteY7" fmla="*/ 106778 h 270346"/>
                <a:gd name="connsiteX8" fmla="*/ 0 w 289729"/>
                <a:gd name="connsiteY8" fmla="*/ 146225 h 270346"/>
                <a:gd name="connsiteX9" fmla="*/ 10202 w 289729"/>
                <a:gd name="connsiteY9" fmla="*/ 175810 h 270346"/>
                <a:gd name="connsiteX10" fmla="*/ 9522 w 289729"/>
                <a:gd name="connsiteY10" fmla="*/ 197234 h 270346"/>
                <a:gd name="connsiteX11" fmla="*/ 27205 w 289729"/>
                <a:gd name="connsiteY11" fmla="*/ 231240 h 270346"/>
                <a:gd name="connsiteX12" fmla="*/ 121741 w 289729"/>
                <a:gd name="connsiteY12" fmla="*/ 270346 h 270346"/>
                <a:gd name="connsiteX13" fmla="*/ 289050 w 289729"/>
                <a:gd name="connsiteY13" fmla="*/ 200974 h 270346"/>
                <a:gd name="connsiteX14" fmla="*/ 271367 w 289729"/>
                <a:gd name="connsiteY14" fmla="*/ 194513 h 270346"/>
                <a:gd name="connsiteX15" fmla="*/ 271367 w 289729"/>
                <a:gd name="connsiteY15" fmla="*/ 157107 h 270346"/>
                <a:gd name="connsiteX16" fmla="*/ 289050 w 289729"/>
                <a:gd name="connsiteY16" fmla="*/ 149626 h 270346"/>
                <a:gd name="connsiteX17" fmla="*/ 261845 w 289729"/>
                <a:gd name="connsiteY17" fmla="*/ 139424 h 270346"/>
                <a:gd name="connsiteX18" fmla="*/ 261845 w 289729"/>
                <a:gd name="connsiteY18" fmla="*/ 106778 h 270346"/>
                <a:gd name="connsiteX19" fmla="*/ 289730 w 289729"/>
                <a:gd name="connsiteY19" fmla="*/ 95216 h 270346"/>
                <a:gd name="connsiteX20" fmla="*/ 28565 w 289729"/>
                <a:gd name="connsiteY20" fmla="*/ 74813 h 270346"/>
                <a:gd name="connsiteX21" fmla="*/ 123101 w 289729"/>
                <a:gd name="connsiteY21" fmla="*/ 111879 h 270346"/>
                <a:gd name="connsiteX22" fmla="*/ 258784 w 289729"/>
                <a:gd name="connsiteY22" fmla="*/ 57130 h 270346"/>
                <a:gd name="connsiteX23" fmla="*/ 258784 w 289729"/>
                <a:gd name="connsiteY23" fmla="*/ 86375 h 270346"/>
                <a:gd name="connsiteX24" fmla="*/ 123101 w 289729"/>
                <a:gd name="connsiteY24" fmla="*/ 142825 h 270346"/>
                <a:gd name="connsiteX25" fmla="*/ 28565 w 289729"/>
                <a:gd name="connsiteY25" fmla="*/ 105418 h 270346"/>
                <a:gd name="connsiteX26" fmla="*/ 28565 w 289729"/>
                <a:gd name="connsiteY26" fmla="*/ 74813 h 270346"/>
                <a:gd name="connsiteX27" fmla="*/ 258104 w 289729"/>
                <a:gd name="connsiteY27" fmla="*/ 192133 h 270346"/>
                <a:gd name="connsiteX28" fmla="*/ 122421 w 289729"/>
                <a:gd name="connsiteY28" fmla="*/ 248243 h 270346"/>
                <a:gd name="connsiteX29" fmla="*/ 27545 w 289729"/>
                <a:gd name="connsiteY29" fmla="*/ 210836 h 270346"/>
                <a:gd name="connsiteX30" fmla="*/ 27545 w 289729"/>
                <a:gd name="connsiteY30" fmla="*/ 184312 h 270346"/>
                <a:gd name="connsiteX31" fmla="*/ 112219 w 289729"/>
                <a:gd name="connsiteY31" fmla="*/ 218998 h 270346"/>
                <a:gd name="connsiteX32" fmla="*/ 258444 w 289729"/>
                <a:gd name="connsiteY32" fmla="*/ 161188 h 270346"/>
                <a:gd name="connsiteX33" fmla="*/ 258104 w 289729"/>
                <a:gd name="connsiteY33" fmla="*/ 192133 h 270346"/>
                <a:gd name="connsiteX34" fmla="*/ 248583 w 289729"/>
                <a:gd name="connsiteY34" fmla="*/ 141124 h 270346"/>
                <a:gd name="connsiteX35" fmla="*/ 112899 w 289729"/>
                <a:gd name="connsiteY35" fmla="*/ 197234 h 270346"/>
                <a:gd name="connsiteX36" fmla="*/ 18363 w 289729"/>
                <a:gd name="connsiteY36" fmla="*/ 159827 h 270346"/>
                <a:gd name="connsiteX37" fmla="*/ 18363 w 289729"/>
                <a:gd name="connsiteY37" fmla="*/ 129222 h 270346"/>
                <a:gd name="connsiteX38" fmla="*/ 115620 w 289729"/>
                <a:gd name="connsiteY38" fmla="*/ 167989 h 270346"/>
                <a:gd name="connsiteX39" fmla="*/ 248923 w 289729"/>
                <a:gd name="connsiteY39" fmla="*/ 112219 h 270346"/>
                <a:gd name="connsiteX40" fmla="*/ 248923 w 289729"/>
                <a:gd name="connsiteY40" fmla="*/ 141124 h 2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9729" h="270346">
                  <a:moveTo>
                    <a:pt x="289730" y="95216"/>
                  </a:moveTo>
                  <a:lnTo>
                    <a:pt x="272047" y="88755"/>
                  </a:lnTo>
                  <a:lnTo>
                    <a:pt x="272047" y="51689"/>
                  </a:lnTo>
                  <a:lnTo>
                    <a:pt x="289730" y="44208"/>
                  </a:lnTo>
                  <a:lnTo>
                    <a:pt x="170029" y="0"/>
                  </a:lnTo>
                  <a:lnTo>
                    <a:pt x="24484" y="51009"/>
                  </a:lnTo>
                  <a:cubicBezTo>
                    <a:pt x="10542" y="57810"/>
                    <a:pt x="10202" y="76513"/>
                    <a:pt x="10202" y="91816"/>
                  </a:cubicBezTo>
                  <a:cubicBezTo>
                    <a:pt x="10202" y="96917"/>
                    <a:pt x="10882" y="102018"/>
                    <a:pt x="11902" y="106778"/>
                  </a:cubicBezTo>
                  <a:cubicBezTo>
                    <a:pt x="340" y="114260"/>
                    <a:pt x="0" y="131603"/>
                    <a:pt x="0" y="146225"/>
                  </a:cubicBezTo>
                  <a:cubicBezTo>
                    <a:pt x="0" y="158127"/>
                    <a:pt x="2720" y="169009"/>
                    <a:pt x="10202" y="175810"/>
                  </a:cubicBezTo>
                  <a:cubicBezTo>
                    <a:pt x="8501" y="181591"/>
                    <a:pt x="9522" y="188732"/>
                    <a:pt x="9522" y="197234"/>
                  </a:cubicBezTo>
                  <a:cubicBezTo>
                    <a:pt x="9522" y="212536"/>
                    <a:pt x="13602" y="226479"/>
                    <a:pt x="27205" y="231240"/>
                  </a:cubicBezTo>
                  <a:lnTo>
                    <a:pt x="121741" y="270346"/>
                  </a:lnTo>
                  <a:lnTo>
                    <a:pt x="289050" y="200974"/>
                  </a:lnTo>
                  <a:lnTo>
                    <a:pt x="271367" y="194513"/>
                  </a:lnTo>
                  <a:lnTo>
                    <a:pt x="271367" y="157107"/>
                  </a:lnTo>
                  <a:lnTo>
                    <a:pt x="289050" y="149626"/>
                  </a:lnTo>
                  <a:lnTo>
                    <a:pt x="261845" y="139424"/>
                  </a:lnTo>
                  <a:lnTo>
                    <a:pt x="261845" y="106778"/>
                  </a:lnTo>
                  <a:lnTo>
                    <a:pt x="289730" y="95216"/>
                  </a:lnTo>
                  <a:close/>
                  <a:moveTo>
                    <a:pt x="28565" y="74813"/>
                  </a:moveTo>
                  <a:lnTo>
                    <a:pt x="123101" y="111879"/>
                  </a:lnTo>
                  <a:lnTo>
                    <a:pt x="258784" y="57130"/>
                  </a:lnTo>
                  <a:lnTo>
                    <a:pt x="258784" y="86375"/>
                  </a:lnTo>
                  <a:lnTo>
                    <a:pt x="123101" y="142825"/>
                  </a:lnTo>
                  <a:lnTo>
                    <a:pt x="28565" y="105418"/>
                  </a:lnTo>
                  <a:lnTo>
                    <a:pt x="28565" y="74813"/>
                  </a:lnTo>
                  <a:close/>
                  <a:moveTo>
                    <a:pt x="258104" y="192133"/>
                  </a:moveTo>
                  <a:lnTo>
                    <a:pt x="122421" y="248243"/>
                  </a:lnTo>
                  <a:lnTo>
                    <a:pt x="27545" y="210836"/>
                  </a:lnTo>
                  <a:lnTo>
                    <a:pt x="27545" y="184312"/>
                  </a:lnTo>
                  <a:lnTo>
                    <a:pt x="112219" y="218998"/>
                  </a:lnTo>
                  <a:lnTo>
                    <a:pt x="258444" y="161188"/>
                  </a:lnTo>
                  <a:lnTo>
                    <a:pt x="258104" y="192133"/>
                  </a:lnTo>
                  <a:close/>
                  <a:moveTo>
                    <a:pt x="248583" y="141124"/>
                  </a:moveTo>
                  <a:lnTo>
                    <a:pt x="112899" y="197234"/>
                  </a:lnTo>
                  <a:lnTo>
                    <a:pt x="18363" y="159827"/>
                  </a:lnTo>
                  <a:lnTo>
                    <a:pt x="18363" y="129222"/>
                  </a:lnTo>
                  <a:lnTo>
                    <a:pt x="115620" y="167989"/>
                  </a:lnTo>
                  <a:lnTo>
                    <a:pt x="248923" y="112219"/>
                  </a:lnTo>
                  <a:lnTo>
                    <a:pt x="248923" y="141124"/>
                  </a:lnTo>
                  <a:close/>
                </a:path>
              </a:pathLst>
            </a:custGeom>
            <a:solidFill>
              <a:srgbClr val="00B050"/>
            </a:solidFill>
            <a:ln w="3373" cap="flat">
              <a:noFill/>
              <a:prstDash val="solid"/>
              <a:miter/>
            </a:ln>
          </p:spPr>
          <p:txBody>
            <a:bodyPr rtlCol="0" anchor="ctr"/>
            <a:lstStyle/>
            <a:p>
              <a:endParaRPr lang="en-GB" dirty="0"/>
            </a:p>
          </p:txBody>
        </p:sp>
        <p:sp>
          <p:nvSpPr>
            <p:cNvPr id="10" name="TextBox 9">
              <a:extLst>
                <a:ext uri="{FF2B5EF4-FFF2-40B4-BE49-F238E27FC236}">
                  <a16:creationId xmlns:a16="http://schemas.microsoft.com/office/drawing/2014/main" id="{7A3AA18B-11E7-646D-7934-4B283C73C6A7}"/>
                </a:ext>
              </a:extLst>
            </p:cNvPr>
            <p:cNvSpPr txBox="1"/>
            <p:nvPr/>
          </p:nvSpPr>
          <p:spPr>
            <a:xfrm>
              <a:off x="10107254" y="4607630"/>
              <a:ext cx="683200" cy="369332"/>
            </a:xfrm>
            <a:prstGeom prst="rect">
              <a:avLst/>
            </a:prstGeom>
            <a:noFill/>
          </p:spPr>
          <p:txBody>
            <a:bodyPr wrap="none" rtlCol="0">
              <a:spAutoFit/>
            </a:bodyPr>
            <a:lstStyle/>
            <a:p>
              <a:r>
                <a:rPr lang="en-GB" b="1" dirty="0">
                  <a:latin typeface="Verdana" panose="020B0604030504040204" pitchFamily="34" charset="0"/>
                  <a:ea typeface="Verdana" panose="020B0604030504040204" pitchFamily="34" charset="0"/>
                </a:rPr>
                <a:t>SKE</a:t>
              </a:r>
            </a:p>
          </p:txBody>
        </p:sp>
      </p:grpSp>
      <p:sp>
        <p:nvSpPr>
          <p:cNvPr id="12" name="TextBox 11">
            <a:extLst>
              <a:ext uri="{FF2B5EF4-FFF2-40B4-BE49-F238E27FC236}">
                <a16:creationId xmlns:a16="http://schemas.microsoft.com/office/drawing/2014/main" id="{57E023C9-25FE-FC10-F5D6-272C9FF3779A}"/>
              </a:ext>
            </a:extLst>
          </p:cNvPr>
          <p:cNvSpPr txBox="1"/>
          <p:nvPr/>
        </p:nvSpPr>
        <p:spPr>
          <a:xfrm>
            <a:off x="7526708" y="177538"/>
            <a:ext cx="4400941" cy="430887"/>
          </a:xfrm>
          <a:prstGeom prst="rect">
            <a:avLst/>
          </a:prstGeom>
          <a:noFill/>
        </p:spPr>
        <p:txBody>
          <a:bodyPr wrap="square" rtlCol="0">
            <a:spAutoFit/>
          </a:bodyPr>
          <a:lstStyle/>
          <a:p>
            <a:pPr algn="r"/>
            <a:r>
              <a:rPr lang="en-GB" sz="2200" dirty="0">
                <a:latin typeface="Verdana" panose="020B0604030504040204" pitchFamily="34" charset="0"/>
                <a:ea typeface="Verdana" panose="020B0604030504040204" pitchFamily="34" charset="0"/>
              </a:rPr>
              <a:t>SKE Uptake</a:t>
            </a:r>
          </a:p>
        </p:txBody>
      </p:sp>
    </p:spTree>
    <p:extLst>
      <p:ext uri="{BB962C8B-B14F-4D97-AF65-F5344CB8AC3E}">
        <p14:creationId xmlns:p14="http://schemas.microsoft.com/office/powerpoint/2010/main" val="100857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5" grpId="0" animBg="1"/>
      <p:bldP spid="68"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D96048C1-6337-0CBF-C57A-1D936FE1207B}"/>
              </a:ext>
            </a:extLst>
          </p:cNvPr>
          <p:cNvSpPr>
            <a:spLocks noEditPoints="1"/>
          </p:cNvSpPr>
          <p:nvPr/>
        </p:nvSpPr>
        <p:spPr bwMode="auto">
          <a:xfrm>
            <a:off x="1917066" y="715169"/>
            <a:ext cx="9223374" cy="4818856"/>
          </a:xfrm>
          <a:custGeom>
            <a:avLst/>
            <a:gdLst>
              <a:gd name="T0" fmla="*/ 0 w 5103"/>
              <a:gd name="T1" fmla="*/ 2642 h 2642"/>
              <a:gd name="T2" fmla="*/ 5103 w 5103"/>
              <a:gd name="T3" fmla="*/ 2642 h 2642"/>
              <a:gd name="T4" fmla="*/ 0 w 5103"/>
              <a:gd name="T5" fmla="*/ 2265 h 2642"/>
              <a:gd name="T6" fmla="*/ 5103 w 5103"/>
              <a:gd name="T7" fmla="*/ 2265 h 2642"/>
              <a:gd name="T8" fmla="*/ 0 w 5103"/>
              <a:gd name="T9" fmla="*/ 1887 h 2642"/>
              <a:gd name="T10" fmla="*/ 5103 w 5103"/>
              <a:gd name="T11" fmla="*/ 1887 h 2642"/>
              <a:gd name="T12" fmla="*/ 0 w 5103"/>
              <a:gd name="T13" fmla="*/ 1510 h 2642"/>
              <a:gd name="T14" fmla="*/ 5103 w 5103"/>
              <a:gd name="T15" fmla="*/ 1510 h 2642"/>
              <a:gd name="T16" fmla="*/ 0 w 5103"/>
              <a:gd name="T17" fmla="*/ 1132 h 2642"/>
              <a:gd name="T18" fmla="*/ 5103 w 5103"/>
              <a:gd name="T19" fmla="*/ 1132 h 2642"/>
              <a:gd name="T20" fmla="*/ 0 w 5103"/>
              <a:gd name="T21" fmla="*/ 755 h 2642"/>
              <a:gd name="T22" fmla="*/ 5103 w 5103"/>
              <a:gd name="T23" fmla="*/ 755 h 2642"/>
              <a:gd name="T24" fmla="*/ 0 w 5103"/>
              <a:gd name="T25" fmla="*/ 377 h 2642"/>
              <a:gd name="T26" fmla="*/ 5103 w 5103"/>
              <a:gd name="T27" fmla="*/ 377 h 2642"/>
              <a:gd name="T28" fmla="*/ 0 w 5103"/>
              <a:gd name="T29" fmla="*/ 0 h 2642"/>
              <a:gd name="T30" fmla="*/ 5103 w 5103"/>
              <a:gd name="T31" fmla="*/ 0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03" h="2642">
                <a:moveTo>
                  <a:pt x="0" y="2642"/>
                </a:moveTo>
                <a:lnTo>
                  <a:pt x="5103" y="2642"/>
                </a:lnTo>
                <a:moveTo>
                  <a:pt x="0" y="2265"/>
                </a:moveTo>
                <a:lnTo>
                  <a:pt x="5103" y="2265"/>
                </a:lnTo>
                <a:moveTo>
                  <a:pt x="0" y="1887"/>
                </a:moveTo>
                <a:lnTo>
                  <a:pt x="5103" y="1887"/>
                </a:lnTo>
                <a:moveTo>
                  <a:pt x="0" y="1510"/>
                </a:moveTo>
                <a:lnTo>
                  <a:pt x="5103" y="1510"/>
                </a:lnTo>
                <a:moveTo>
                  <a:pt x="0" y="1132"/>
                </a:moveTo>
                <a:lnTo>
                  <a:pt x="5103" y="1132"/>
                </a:lnTo>
                <a:moveTo>
                  <a:pt x="0" y="755"/>
                </a:moveTo>
                <a:lnTo>
                  <a:pt x="5103" y="755"/>
                </a:lnTo>
                <a:moveTo>
                  <a:pt x="0" y="377"/>
                </a:moveTo>
                <a:lnTo>
                  <a:pt x="5103" y="377"/>
                </a:lnTo>
                <a:moveTo>
                  <a:pt x="0" y="0"/>
                </a:moveTo>
                <a:lnTo>
                  <a:pt x="5103" y="0"/>
                </a:lnTo>
              </a:path>
            </a:pathLst>
          </a:custGeom>
          <a:noFill/>
          <a:ln w="6350"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8" name="TextBox 77">
            <a:extLst>
              <a:ext uri="{FF2B5EF4-FFF2-40B4-BE49-F238E27FC236}">
                <a16:creationId xmlns:a16="http://schemas.microsoft.com/office/drawing/2014/main" id="{FE1EA2FD-C83D-F839-37E6-AD17820EDCF3}"/>
              </a:ext>
            </a:extLst>
          </p:cNvPr>
          <p:cNvSpPr txBox="1"/>
          <p:nvPr/>
        </p:nvSpPr>
        <p:spPr>
          <a:xfrm>
            <a:off x="7526708" y="177538"/>
            <a:ext cx="4400941" cy="430887"/>
          </a:xfrm>
          <a:prstGeom prst="rect">
            <a:avLst/>
          </a:prstGeom>
          <a:noFill/>
        </p:spPr>
        <p:txBody>
          <a:bodyPr wrap="square" rtlCol="0">
            <a:spAutoFit/>
          </a:bodyPr>
          <a:lstStyle/>
          <a:p>
            <a:pPr algn="r"/>
            <a:r>
              <a:rPr lang="en-GB" sz="2200" b="1" dirty="0">
                <a:latin typeface="Verdana" panose="020B0604030504040204" pitchFamily="34" charset="0"/>
                <a:ea typeface="Verdana" panose="020B0604030504040204" pitchFamily="34" charset="0"/>
              </a:rPr>
              <a:t>Physics</a:t>
            </a:r>
            <a:r>
              <a:rPr lang="en-GB" sz="2200" dirty="0">
                <a:latin typeface="Verdana" panose="020B0604030504040204" pitchFamily="34" charset="0"/>
                <a:ea typeface="Verdana" panose="020B0604030504040204" pitchFamily="34" charset="0"/>
              </a:rPr>
              <a:t> SKE Uptake</a:t>
            </a:r>
          </a:p>
        </p:txBody>
      </p:sp>
      <p:grpSp>
        <p:nvGrpSpPr>
          <p:cNvPr id="71" name="Group 70">
            <a:extLst>
              <a:ext uri="{FF2B5EF4-FFF2-40B4-BE49-F238E27FC236}">
                <a16:creationId xmlns:a16="http://schemas.microsoft.com/office/drawing/2014/main" id="{290004FE-0F7A-9E80-FE40-76C0ED0CDCA0}"/>
              </a:ext>
            </a:extLst>
          </p:cNvPr>
          <p:cNvGrpSpPr/>
          <p:nvPr/>
        </p:nvGrpSpPr>
        <p:grpSpPr>
          <a:xfrm>
            <a:off x="2183463" y="620339"/>
            <a:ext cx="7508604" cy="3457535"/>
            <a:chOff x="1382897" y="649835"/>
            <a:chExt cx="7508604" cy="3457535"/>
          </a:xfrm>
        </p:grpSpPr>
        <p:sp>
          <p:nvSpPr>
            <p:cNvPr id="72" name="TextBox 71">
              <a:extLst>
                <a:ext uri="{FF2B5EF4-FFF2-40B4-BE49-F238E27FC236}">
                  <a16:creationId xmlns:a16="http://schemas.microsoft.com/office/drawing/2014/main" id="{CEC66BF6-750A-D407-A8F2-852B32C33CD0}"/>
                </a:ext>
              </a:extLst>
            </p:cNvPr>
            <p:cNvSpPr txBox="1"/>
            <p:nvPr/>
          </p:nvSpPr>
          <p:spPr>
            <a:xfrm>
              <a:off x="1382897" y="1279127"/>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263</a:t>
              </a:r>
            </a:p>
            <a:p>
              <a:pPr algn="ctr"/>
              <a:r>
                <a:rPr lang="en-GB" sz="1400" dirty="0">
                  <a:solidFill>
                    <a:srgbClr val="FF0000"/>
                  </a:solidFill>
                  <a:latin typeface="Verdana" panose="020B0604030504040204" pitchFamily="34" charset="0"/>
                  <a:ea typeface="Verdana" panose="020B0604030504040204" pitchFamily="34" charset="0"/>
                </a:rPr>
                <a:t>(45%)</a:t>
              </a:r>
            </a:p>
          </p:txBody>
        </p:sp>
        <p:sp>
          <p:nvSpPr>
            <p:cNvPr id="73" name="TextBox 72">
              <a:extLst>
                <a:ext uri="{FF2B5EF4-FFF2-40B4-BE49-F238E27FC236}">
                  <a16:creationId xmlns:a16="http://schemas.microsoft.com/office/drawing/2014/main" id="{DF621A54-A675-8597-E23A-E3E744A98FC0}"/>
                </a:ext>
              </a:extLst>
            </p:cNvPr>
            <p:cNvSpPr txBox="1"/>
            <p:nvPr/>
          </p:nvSpPr>
          <p:spPr>
            <a:xfrm>
              <a:off x="2721334" y="649835"/>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313</a:t>
              </a:r>
            </a:p>
            <a:p>
              <a:pPr algn="ctr"/>
              <a:r>
                <a:rPr lang="en-GB" sz="1400" dirty="0">
                  <a:solidFill>
                    <a:srgbClr val="FF0000"/>
                  </a:solidFill>
                  <a:latin typeface="Verdana" panose="020B0604030504040204" pitchFamily="34" charset="0"/>
                  <a:ea typeface="Verdana" panose="020B0604030504040204" pitchFamily="34" charset="0"/>
                </a:rPr>
                <a:t>(59%)</a:t>
              </a:r>
            </a:p>
          </p:txBody>
        </p:sp>
        <p:sp>
          <p:nvSpPr>
            <p:cNvPr id="74" name="TextBox 73">
              <a:extLst>
                <a:ext uri="{FF2B5EF4-FFF2-40B4-BE49-F238E27FC236}">
                  <a16:creationId xmlns:a16="http://schemas.microsoft.com/office/drawing/2014/main" id="{E2BAD0EB-06FC-ED5F-9ECE-406399A5F7DF}"/>
                </a:ext>
              </a:extLst>
            </p:cNvPr>
            <p:cNvSpPr txBox="1"/>
            <p:nvPr/>
          </p:nvSpPr>
          <p:spPr>
            <a:xfrm>
              <a:off x="4059771" y="759911"/>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303</a:t>
              </a:r>
            </a:p>
            <a:p>
              <a:pPr algn="ctr"/>
              <a:r>
                <a:rPr lang="en-GB" sz="1400" dirty="0">
                  <a:solidFill>
                    <a:srgbClr val="FF0000"/>
                  </a:solidFill>
                  <a:latin typeface="Verdana" panose="020B0604030504040204" pitchFamily="34" charset="0"/>
                  <a:ea typeface="Verdana" panose="020B0604030504040204" pitchFamily="34" charset="0"/>
                </a:rPr>
                <a:t>(60%)</a:t>
              </a:r>
            </a:p>
          </p:txBody>
        </p:sp>
        <p:sp>
          <p:nvSpPr>
            <p:cNvPr id="75" name="TextBox 74">
              <a:extLst>
                <a:ext uri="{FF2B5EF4-FFF2-40B4-BE49-F238E27FC236}">
                  <a16:creationId xmlns:a16="http://schemas.microsoft.com/office/drawing/2014/main" id="{DFCB0AD4-1921-A9FD-5789-15774C1BC00B}"/>
                </a:ext>
              </a:extLst>
            </p:cNvPr>
            <p:cNvSpPr txBox="1"/>
            <p:nvPr/>
          </p:nvSpPr>
          <p:spPr>
            <a:xfrm>
              <a:off x="5398208" y="1052057"/>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286</a:t>
              </a:r>
            </a:p>
            <a:p>
              <a:pPr algn="ctr"/>
              <a:r>
                <a:rPr lang="en-GB" sz="1400" dirty="0">
                  <a:solidFill>
                    <a:srgbClr val="FF0000"/>
                  </a:solidFill>
                  <a:latin typeface="Verdana" panose="020B0604030504040204" pitchFamily="34" charset="0"/>
                  <a:ea typeface="Verdana" panose="020B0604030504040204" pitchFamily="34" charset="0"/>
                </a:rPr>
                <a:t>(50%)</a:t>
              </a:r>
            </a:p>
          </p:txBody>
        </p:sp>
        <p:sp>
          <p:nvSpPr>
            <p:cNvPr id="76" name="TextBox 75">
              <a:extLst>
                <a:ext uri="{FF2B5EF4-FFF2-40B4-BE49-F238E27FC236}">
                  <a16:creationId xmlns:a16="http://schemas.microsoft.com/office/drawing/2014/main" id="{B1416DDB-1A58-9E56-37B7-6F9758EF6A17}"/>
                </a:ext>
              </a:extLst>
            </p:cNvPr>
            <p:cNvSpPr txBox="1"/>
            <p:nvPr/>
          </p:nvSpPr>
          <p:spPr>
            <a:xfrm>
              <a:off x="6736644" y="3522595"/>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97</a:t>
              </a:r>
            </a:p>
            <a:p>
              <a:pPr algn="ctr"/>
              <a:r>
                <a:rPr lang="en-GB" sz="1400" dirty="0">
                  <a:solidFill>
                    <a:srgbClr val="FF0000"/>
                  </a:solidFill>
                  <a:latin typeface="Verdana" panose="020B0604030504040204" pitchFamily="34" charset="0"/>
                  <a:ea typeface="Verdana" panose="020B0604030504040204" pitchFamily="34" charset="0"/>
                </a:rPr>
                <a:t>(22%)</a:t>
              </a:r>
            </a:p>
          </p:txBody>
        </p:sp>
        <p:sp>
          <p:nvSpPr>
            <p:cNvPr id="77" name="TextBox 76">
              <a:extLst>
                <a:ext uri="{FF2B5EF4-FFF2-40B4-BE49-F238E27FC236}">
                  <a16:creationId xmlns:a16="http://schemas.microsoft.com/office/drawing/2014/main" id="{2B5F906C-CEFE-CD5E-2FC0-D4C85E9A81E4}"/>
                </a:ext>
              </a:extLst>
            </p:cNvPr>
            <p:cNvSpPr txBox="1"/>
            <p:nvPr/>
          </p:nvSpPr>
          <p:spPr>
            <a:xfrm>
              <a:off x="8121738" y="1939405"/>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216</a:t>
              </a:r>
            </a:p>
            <a:p>
              <a:pPr algn="ctr"/>
              <a:r>
                <a:rPr lang="en-GB" sz="1400" dirty="0">
                  <a:solidFill>
                    <a:srgbClr val="FF0000"/>
                  </a:solidFill>
                  <a:latin typeface="Verdana" panose="020B0604030504040204" pitchFamily="34" charset="0"/>
                  <a:ea typeface="Verdana" panose="020B0604030504040204" pitchFamily="34" charset="0"/>
                </a:rPr>
                <a:t>(35%)</a:t>
              </a:r>
            </a:p>
          </p:txBody>
        </p:sp>
      </p:grpSp>
      <p:sp>
        <p:nvSpPr>
          <p:cNvPr id="5" name="Rectangle 7">
            <a:extLst>
              <a:ext uri="{FF2B5EF4-FFF2-40B4-BE49-F238E27FC236}">
                <a16:creationId xmlns:a16="http://schemas.microsoft.com/office/drawing/2014/main" id="{7D5FBEF8-D1C8-A531-A9F1-084DCB3182AD}"/>
              </a:ext>
            </a:extLst>
          </p:cNvPr>
          <p:cNvSpPr>
            <a:spLocks noChangeArrowheads="1"/>
          </p:cNvSpPr>
          <p:nvPr/>
        </p:nvSpPr>
        <p:spPr bwMode="auto">
          <a:xfrm>
            <a:off x="9005253" y="5495131"/>
            <a:ext cx="674688" cy="42863"/>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Freeform 8">
            <a:extLst>
              <a:ext uri="{FF2B5EF4-FFF2-40B4-BE49-F238E27FC236}">
                <a16:creationId xmlns:a16="http://schemas.microsoft.com/office/drawing/2014/main" id="{7DFE8D6B-424D-B0AA-405E-6CB946154867}"/>
              </a:ext>
            </a:extLst>
          </p:cNvPr>
          <p:cNvSpPr>
            <a:spLocks noEditPoints="1"/>
          </p:cNvSpPr>
          <p:nvPr/>
        </p:nvSpPr>
        <p:spPr bwMode="auto">
          <a:xfrm>
            <a:off x="2255203" y="2893219"/>
            <a:ext cx="7424738" cy="2644775"/>
          </a:xfrm>
          <a:custGeom>
            <a:avLst/>
            <a:gdLst>
              <a:gd name="T0" fmla="*/ 0 w 4677"/>
              <a:gd name="T1" fmla="*/ 500 h 1666"/>
              <a:gd name="T2" fmla="*/ 425 w 4677"/>
              <a:gd name="T3" fmla="*/ 500 h 1666"/>
              <a:gd name="T4" fmla="*/ 425 w 4677"/>
              <a:gd name="T5" fmla="*/ 1666 h 1666"/>
              <a:gd name="T6" fmla="*/ 0 w 4677"/>
              <a:gd name="T7" fmla="*/ 1666 h 1666"/>
              <a:gd name="T8" fmla="*/ 0 w 4677"/>
              <a:gd name="T9" fmla="*/ 500 h 1666"/>
              <a:gd name="T10" fmla="*/ 850 w 4677"/>
              <a:gd name="T11" fmla="*/ 0 h 1666"/>
              <a:gd name="T12" fmla="*/ 1276 w 4677"/>
              <a:gd name="T13" fmla="*/ 0 h 1666"/>
              <a:gd name="T14" fmla="*/ 1276 w 4677"/>
              <a:gd name="T15" fmla="*/ 1666 h 1666"/>
              <a:gd name="T16" fmla="*/ 850 w 4677"/>
              <a:gd name="T17" fmla="*/ 1666 h 1666"/>
              <a:gd name="T18" fmla="*/ 850 w 4677"/>
              <a:gd name="T19" fmla="*/ 0 h 1666"/>
              <a:gd name="T20" fmla="*/ 1701 w 4677"/>
              <a:gd name="T21" fmla="*/ 104 h 1666"/>
              <a:gd name="T22" fmla="*/ 2126 w 4677"/>
              <a:gd name="T23" fmla="*/ 104 h 1666"/>
              <a:gd name="T24" fmla="*/ 2126 w 4677"/>
              <a:gd name="T25" fmla="*/ 1666 h 1666"/>
              <a:gd name="T26" fmla="*/ 1701 w 4677"/>
              <a:gd name="T27" fmla="*/ 1666 h 1666"/>
              <a:gd name="T28" fmla="*/ 1701 w 4677"/>
              <a:gd name="T29" fmla="*/ 104 h 1666"/>
              <a:gd name="T30" fmla="*/ 2551 w 4677"/>
              <a:gd name="T31" fmla="*/ 302 h 1666"/>
              <a:gd name="T32" fmla="*/ 2976 w 4677"/>
              <a:gd name="T33" fmla="*/ 302 h 1666"/>
              <a:gd name="T34" fmla="*/ 2976 w 4677"/>
              <a:gd name="T35" fmla="*/ 1666 h 1666"/>
              <a:gd name="T36" fmla="*/ 2551 w 4677"/>
              <a:gd name="T37" fmla="*/ 1666 h 1666"/>
              <a:gd name="T38" fmla="*/ 2551 w 4677"/>
              <a:gd name="T39" fmla="*/ 302 h 1666"/>
              <a:gd name="T40" fmla="*/ 3401 w 4677"/>
              <a:gd name="T41" fmla="*/ 1191 h 1666"/>
              <a:gd name="T42" fmla="*/ 3827 w 4677"/>
              <a:gd name="T43" fmla="*/ 1191 h 1666"/>
              <a:gd name="T44" fmla="*/ 3827 w 4677"/>
              <a:gd name="T45" fmla="*/ 1666 h 1666"/>
              <a:gd name="T46" fmla="*/ 3401 w 4677"/>
              <a:gd name="T47" fmla="*/ 1666 h 1666"/>
              <a:gd name="T48" fmla="*/ 3401 w 4677"/>
              <a:gd name="T49" fmla="*/ 1191 h 1666"/>
              <a:gd name="T50" fmla="*/ 4252 w 4677"/>
              <a:gd name="T51" fmla="*/ 251 h 1666"/>
              <a:gd name="T52" fmla="*/ 4677 w 4677"/>
              <a:gd name="T53" fmla="*/ 251 h 1666"/>
              <a:gd name="T54" fmla="*/ 4677 w 4677"/>
              <a:gd name="T55" fmla="*/ 1639 h 1666"/>
              <a:gd name="T56" fmla="*/ 4252 w 4677"/>
              <a:gd name="T57" fmla="*/ 1639 h 1666"/>
              <a:gd name="T58" fmla="*/ 4252 w 4677"/>
              <a:gd name="T59" fmla="*/ 251 h 1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77" h="1666">
                <a:moveTo>
                  <a:pt x="0" y="500"/>
                </a:moveTo>
                <a:lnTo>
                  <a:pt x="425" y="500"/>
                </a:lnTo>
                <a:lnTo>
                  <a:pt x="425" y="1666"/>
                </a:lnTo>
                <a:lnTo>
                  <a:pt x="0" y="1666"/>
                </a:lnTo>
                <a:lnTo>
                  <a:pt x="0" y="500"/>
                </a:lnTo>
                <a:close/>
                <a:moveTo>
                  <a:pt x="850" y="0"/>
                </a:moveTo>
                <a:lnTo>
                  <a:pt x="1276" y="0"/>
                </a:lnTo>
                <a:lnTo>
                  <a:pt x="1276" y="1666"/>
                </a:lnTo>
                <a:lnTo>
                  <a:pt x="850" y="1666"/>
                </a:lnTo>
                <a:lnTo>
                  <a:pt x="850" y="0"/>
                </a:lnTo>
                <a:close/>
                <a:moveTo>
                  <a:pt x="1701" y="104"/>
                </a:moveTo>
                <a:lnTo>
                  <a:pt x="2126" y="104"/>
                </a:lnTo>
                <a:lnTo>
                  <a:pt x="2126" y="1666"/>
                </a:lnTo>
                <a:lnTo>
                  <a:pt x="1701" y="1666"/>
                </a:lnTo>
                <a:lnTo>
                  <a:pt x="1701" y="104"/>
                </a:lnTo>
                <a:close/>
                <a:moveTo>
                  <a:pt x="2551" y="302"/>
                </a:moveTo>
                <a:lnTo>
                  <a:pt x="2976" y="302"/>
                </a:lnTo>
                <a:lnTo>
                  <a:pt x="2976" y="1666"/>
                </a:lnTo>
                <a:lnTo>
                  <a:pt x="2551" y="1666"/>
                </a:lnTo>
                <a:lnTo>
                  <a:pt x="2551" y="302"/>
                </a:lnTo>
                <a:close/>
                <a:moveTo>
                  <a:pt x="3401" y="1191"/>
                </a:moveTo>
                <a:lnTo>
                  <a:pt x="3827" y="1191"/>
                </a:lnTo>
                <a:lnTo>
                  <a:pt x="3827" y="1666"/>
                </a:lnTo>
                <a:lnTo>
                  <a:pt x="3401" y="1666"/>
                </a:lnTo>
                <a:lnTo>
                  <a:pt x="3401" y="1191"/>
                </a:lnTo>
                <a:close/>
                <a:moveTo>
                  <a:pt x="4252" y="251"/>
                </a:moveTo>
                <a:lnTo>
                  <a:pt x="4677" y="251"/>
                </a:lnTo>
                <a:lnTo>
                  <a:pt x="4677" y="1639"/>
                </a:lnTo>
                <a:lnTo>
                  <a:pt x="4252" y="1639"/>
                </a:lnTo>
                <a:lnTo>
                  <a:pt x="4252" y="251"/>
                </a:lnTo>
                <a:close/>
              </a:path>
            </a:pathLst>
          </a:custGeom>
          <a:solidFill>
            <a:srgbClr val="DAE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9">
            <a:extLst>
              <a:ext uri="{FF2B5EF4-FFF2-40B4-BE49-F238E27FC236}">
                <a16:creationId xmlns:a16="http://schemas.microsoft.com/office/drawing/2014/main" id="{6D6BE651-B91C-CE57-B19F-22296FDEAC19}"/>
              </a:ext>
            </a:extLst>
          </p:cNvPr>
          <p:cNvSpPr>
            <a:spLocks noEditPoints="1"/>
          </p:cNvSpPr>
          <p:nvPr/>
        </p:nvSpPr>
        <p:spPr bwMode="auto">
          <a:xfrm>
            <a:off x="2255203" y="2537619"/>
            <a:ext cx="7424738" cy="2246313"/>
          </a:xfrm>
          <a:custGeom>
            <a:avLst/>
            <a:gdLst>
              <a:gd name="T0" fmla="*/ 0 w 4677"/>
              <a:gd name="T1" fmla="*/ 449 h 1415"/>
              <a:gd name="T2" fmla="*/ 425 w 4677"/>
              <a:gd name="T3" fmla="*/ 449 h 1415"/>
              <a:gd name="T4" fmla="*/ 425 w 4677"/>
              <a:gd name="T5" fmla="*/ 724 h 1415"/>
              <a:gd name="T6" fmla="*/ 0 w 4677"/>
              <a:gd name="T7" fmla="*/ 724 h 1415"/>
              <a:gd name="T8" fmla="*/ 0 w 4677"/>
              <a:gd name="T9" fmla="*/ 449 h 1415"/>
              <a:gd name="T10" fmla="*/ 850 w 4677"/>
              <a:gd name="T11" fmla="*/ 0 h 1415"/>
              <a:gd name="T12" fmla="*/ 1276 w 4677"/>
              <a:gd name="T13" fmla="*/ 0 h 1415"/>
              <a:gd name="T14" fmla="*/ 1276 w 4677"/>
              <a:gd name="T15" fmla="*/ 224 h 1415"/>
              <a:gd name="T16" fmla="*/ 850 w 4677"/>
              <a:gd name="T17" fmla="*/ 224 h 1415"/>
              <a:gd name="T18" fmla="*/ 850 w 4677"/>
              <a:gd name="T19" fmla="*/ 0 h 1415"/>
              <a:gd name="T20" fmla="*/ 1701 w 4677"/>
              <a:gd name="T21" fmla="*/ 0 h 1415"/>
              <a:gd name="T22" fmla="*/ 2126 w 4677"/>
              <a:gd name="T23" fmla="*/ 0 h 1415"/>
              <a:gd name="T24" fmla="*/ 2126 w 4677"/>
              <a:gd name="T25" fmla="*/ 328 h 1415"/>
              <a:gd name="T26" fmla="*/ 1701 w 4677"/>
              <a:gd name="T27" fmla="*/ 328 h 1415"/>
              <a:gd name="T28" fmla="*/ 1701 w 4677"/>
              <a:gd name="T29" fmla="*/ 0 h 1415"/>
              <a:gd name="T30" fmla="*/ 2551 w 4677"/>
              <a:gd name="T31" fmla="*/ 52 h 1415"/>
              <a:gd name="T32" fmla="*/ 2976 w 4677"/>
              <a:gd name="T33" fmla="*/ 52 h 1415"/>
              <a:gd name="T34" fmla="*/ 2976 w 4677"/>
              <a:gd name="T35" fmla="*/ 526 h 1415"/>
              <a:gd name="T36" fmla="*/ 2551 w 4677"/>
              <a:gd name="T37" fmla="*/ 526 h 1415"/>
              <a:gd name="T38" fmla="*/ 2551 w 4677"/>
              <a:gd name="T39" fmla="*/ 52 h 1415"/>
              <a:gd name="T40" fmla="*/ 3401 w 4677"/>
              <a:gd name="T41" fmla="*/ 1277 h 1415"/>
              <a:gd name="T42" fmla="*/ 3827 w 4677"/>
              <a:gd name="T43" fmla="*/ 1277 h 1415"/>
              <a:gd name="T44" fmla="*/ 3827 w 4677"/>
              <a:gd name="T45" fmla="*/ 1415 h 1415"/>
              <a:gd name="T46" fmla="*/ 3401 w 4677"/>
              <a:gd name="T47" fmla="*/ 1415 h 1415"/>
              <a:gd name="T48" fmla="*/ 3401 w 4677"/>
              <a:gd name="T49" fmla="*/ 1277 h 1415"/>
              <a:gd name="T50" fmla="*/ 4252 w 4677"/>
              <a:gd name="T51" fmla="*/ 302 h 1415"/>
              <a:gd name="T52" fmla="*/ 4677 w 4677"/>
              <a:gd name="T53" fmla="*/ 302 h 1415"/>
              <a:gd name="T54" fmla="*/ 4677 w 4677"/>
              <a:gd name="T55" fmla="*/ 475 h 1415"/>
              <a:gd name="T56" fmla="*/ 4252 w 4677"/>
              <a:gd name="T57" fmla="*/ 475 h 1415"/>
              <a:gd name="T58" fmla="*/ 4252 w 4677"/>
              <a:gd name="T59" fmla="*/ 302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77" h="1415">
                <a:moveTo>
                  <a:pt x="0" y="449"/>
                </a:moveTo>
                <a:lnTo>
                  <a:pt x="425" y="449"/>
                </a:lnTo>
                <a:lnTo>
                  <a:pt x="425" y="724"/>
                </a:lnTo>
                <a:lnTo>
                  <a:pt x="0" y="724"/>
                </a:lnTo>
                <a:lnTo>
                  <a:pt x="0" y="449"/>
                </a:lnTo>
                <a:close/>
                <a:moveTo>
                  <a:pt x="850" y="0"/>
                </a:moveTo>
                <a:lnTo>
                  <a:pt x="1276" y="0"/>
                </a:lnTo>
                <a:lnTo>
                  <a:pt x="1276" y="224"/>
                </a:lnTo>
                <a:lnTo>
                  <a:pt x="850" y="224"/>
                </a:lnTo>
                <a:lnTo>
                  <a:pt x="850" y="0"/>
                </a:lnTo>
                <a:close/>
                <a:moveTo>
                  <a:pt x="1701" y="0"/>
                </a:moveTo>
                <a:lnTo>
                  <a:pt x="2126" y="0"/>
                </a:lnTo>
                <a:lnTo>
                  <a:pt x="2126" y="328"/>
                </a:lnTo>
                <a:lnTo>
                  <a:pt x="1701" y="328"/>
                </a:lnTo>
                <a:lnTo>
                  <a:pt x="1701" y="0"/>
                </a:lnTo>
                <a:close/>
                <a:moveTo>
                  <a:pt x="2551" y="52"/>
                </a:moveTo>
                <a:lnTo>
                  <a:pt x="2976" y="52"/>
                </a:lnTo>
                <a:lnTo>
                  <a:pt x="2976" y="526"/>
                </a:lnTo>
                <a:lnTo>
                  <a:pt x="2551" y="526"/>
                </a:lnTo>
                <a:lnTo>
                  <a:pt x="2551" y="52"/>
                </a:lnTo>
                <a:close/>
                <a:moveTo>
                  <a:pt x="3401" y="1277"/>
                </a:moveTo>
                <a:lnTo>
                  <a:pt x="3827" y="1277"/>
                </a:lnTo>
                <a:lnTo>
                  <a:pt x="3827" y="1415"/>
                </a:lnTo>
                <a:lnTo>
                  <a:pt x="3401" y="1415"/>
                </a:lnTo>
                <a:lnTo>
                  <a:pt x="3401" y="1277"/>
                </a:lnTo>
                <a:close/>
                <a:moveTo>
                  <a:pt x="4252" y="302"/>
                </a:moveTo>
                <a:lnTo>
                  <a:pt x="4677" y="302"/>
                </a:lnTo>
                <a:lnTo>
                  <a:pt x="4677" y="475"/>
                </a:lnTo>
                <a:lnTo>
                  <a:pt x="4252" y="475"/>
                </a:lnTo>
                <a:lnTo>
                  <a:pt x="4252" y="302"/>
                </a:lnTo>
                <a:close/>
              </a:path>
            </a:pathLst>
          </a:custGeom>
          <a:solidFill>
            <a:srgbClr val="B4C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10">
            <a:extLst>
              <a:ext uri="{FF2B5EF4-FFF2-40B4-BE49-F238E27FC236}">
                <a16:creationId xmlns:a16="http://schemas.microsoft.com/office/drawing/2014/main" id="{5F3C9C9B-F46E-C17F-8A0B-BFF8700C3EED}"/>
              </a:ext>
            </a:extLst>
          </p:cNvPr>
          <p:cNvSpPr>
            <a:spLocks noEditPoints="1"/>
          </p:cNvSpPr>
          <p:nvPr/>
        </p:nvSpPr>
        <p:spPr bwMode="auto">
          <a:xfrm>
            <a:off x="2255203" y="1948656"/>
            <a:ext cx="7424738" cy="2616200"/>
          </a:xfrm>
          <a:custGeom>
            <a:avLst/>
            <a:gdLst>
              <a:gd name="T0" fmla="*/ 0 w 4677"/>
              <a:gd name="T1" fmla="*/ 440 h 1648"/>
              <a:gd name="T2" fmla="*/ 425 w 4677"/>
              <a:gd name="T3" fmla="*/ 440 h 1648"/>
              <a:gd name="T4" fmla="*/ 425 w 4677"/>
              <a:gd name="T5" fmla="*/ 820 h 1648"/>
              <a:gd name="T6" fmla="*/ 0 w 4677"/>
              <a:gd name="T7" fmla="*/ 820 h 1648"/>
              <a:gd name="T8" fmla="*/ 0 w 4677"/>
              <a:gd name="T9" fmla="*/ 440 h 1648"/>
              <a:gd name="T10" fmla="*/ 850 w 4677"/>
              <a:gd name="T11" fmla="*/ 0 h 1648"/>
              <a:gd name="T12" fmla="*/ 1276 w 4677"/>
              <a:gd name="T13" fmla="*/ 0 h 1648"/>
              <a:gd name="T14" fmla="*/ 1276 w 4677"/>
              <a:gd name="T15" fmla="*/ 371 h 1648"/>
              <a:gd name="T16" fmla="*/ 850 w 4677"/>
              <a:gd name="T17" fmla="*/ 371 h 1648"/>
              <a:gd name="T18" fmla="*/ 850 w 4677"/>
              <a:gd name="T19" fmla="*/ 0 h 1648"/>
              <a:gd name="T20" fmla="*/ 1701 w 4677"/>
              <a:gd name="T21" fmla="*/ 61 h 1648"/>
              <a:gd name="T22" fmla="*/ 2126 w 4677"/>
              <a:gd name="T23" fmla="*/ 61 h 1648"/>
              <a:gd name="T24" fmla="*/ 2126 w 4677"/>
              <a:gd name="T25" fmla="*/ 371 h 1648"/>
              <a:gd name="T26" fmla="*/ 1701 w 4677"/>
              <a:gd name="T27" fmla="*/ 371 h 1648"/>
              <a:gd name="T28" fmla="*/ 1701 w 4677"/>
              <a:gd name="T29" fmla="*/ 61 h 1648"/>
              <a:gd name="T30" fmla="*/ 2551 w 4677"/>
              <a:gd name="T31" fmla="*/ 52 h 1648"/>
              <a:gd name="T32" fmla="*/ 2976 w 4677"/>
              <a:gd name="T33" fmla="*/ 52 h 1648"/>
              <a:gd name="T34" fmla="*/ 2976 w 4677"/>
              <a:gd name="T35" fmla="*/ 423 h 1648"/>
              <a:gd name="T36" fmla="*/ 2551 w 4677"/>
              <a:gd name="T37" fmla="*/ 423 h 1648"/>
              <a:gd name="T38" fmla="*/ 2551 w 4677"/>
              <a:gd name="T39" fmla="*/ 52 h 1648"/>
              <a:gd name="T40" fmla="*/ 3401 w 4677"/>
              <a:gd name="T41" fmla="*/ 1527 h 1648"/>
              <a:gd name="T42" fmla="*/ 3827 w 4677"/>
              <a:gd name="T43" fmla="*/ 1527 h 1648"/>
              <a:gd name="T44" fmla="*/ 3827 w 4677"/>
              <a:gd name="T45" fmla="*/ 1648 h 1648"/>
              <a:gd name="T46" fmla="*/ 3401 w 4677"/>
              <a:gd name="T47" fmla="*/ 1648 h 1648"/>
              <a:gd name="T48" fmla="*/ 3401 w 4677"/>
              <a:gd name="T49" fmla="*/ 1527 h 1648"/>
              <a:gd name="T50" fmla="*/ 4252 w 4677"/>
              <a:gd name="T51" fmla="*/ 535 h 1648"/>
              <a:gd name="T52" fmla="*/ 4677 w 4677"/>
              <a:gd name="T53" fmla="*/ 535 h 1648"/>
              <a:gd name="T54" fmla="*/ 4677 w 4677"/>
              <a:gd name="T55" fmla="*/ 673 h 1648"/>
              <a:gd name="T56" fmla="*/ 4252 w 4677"/>
              <a:gd name="T57" fmla="*/ 673 h 1648"/>
              <a:gd name="T58" fmla="*/ 4252 w 4677"/>
              <a:gd name="T59" fmla="*/ 535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77" h="1648">
                <a:moveTo>
                  <a:pt x="0" y="440"/>
                </a:moveTo>
                <a:lnTo>
                  <a:pt x="425" y="440"/>
                </a:lnTo>
                <a:lnTo>
                  <a:pt x="425" y="820"/>
                </a:lnTo>
                <a:lnTo>
                  <a:pt x="0" y="820"/>
                </a:lnTo>
                <a:lnTo>
                  <a:pt x="0" y="440"/>
                </a:lnTo>
                <a:close/>
                <a:moveTo>
                  <a:pt x="850" y="0"/>
                </a:moveTo>
                <a:lnTo>
                  <a:pt x="1276" y="0"/>
                </a:lnTo>
                <a:lnTo>
                  <a:pt x="1276" y="371"/>
                </a:lnTo>
                <a:lnTo>
                  <a:pt x="850" y="371"/>
                </a:lnTo>
                <a:lnTo>
                  <a:pt x="850" y="0"/>
                </a:lnTo>
                <a:close/>
                <a:moveTo>
                  <a:pt x="1701" y="61"/>
                </a:moveTo>
                <a:lnTo>
                  <a:pt x="2126" y="61"/>
                </a:lnTo>
                <a:lnTo>
                  <a:pt x="2126" y="371"/>
                </a:lnTo>
                <a:lnTo>
                  <a:pt x="1701" y="371"/>
                </a:lnTo>
                <a:lnTo>
                  <a:pt x="1701" y="61"/>
                </a:lnTo>
                <a:close/>
                <a:moveTo>
                  <a:pt x="2551" y="52"/>
                </a:moveTo>
                <a:lnTo>
                  <a:pt x="2976" y="52"/>
                </a:lnTo>
                <a:lnTo>
                  <a:pt x="2976" y="423"/>
                </a:lnTo>
                <a:lnTo>
                  <a:pt x="2551" y="423"/>
                </a:lnTo>
                <a:lnTo>
                  <a:pt x="2551" y="52"/>
                </a:lnTo>
                <a:close/>
                <a:moveTo>
                  <a:pt x="3401" y="1527"/>
                </a:moveTo>
                <a:lnTo>
                  <a:pt x="3827" y="1527"/>
                </a:lnTo>
                <a:lnTo>
                  <a:pt x="3827" y="1648"/>
                </a:lnTo>
                <a:lnTo>
                  <a:pt x="3401" y="1648"/>
                </a:lnTo>
                <a:lnTo>
                  <a:pt x="3401" y="1527"/>
                </a:lnTo>
                <a:close/>
                <a:moveTo>
                  <a:pt x="4252" y="535"/>
                </a:moveTo>
                <a:lnTo>
                  <a:pt x="4677" y="535"/>
                </a:lnTo>
                <a:lnTo>
                  <a:pt x="4677" y="673"/>
                </a:lnTo>
                <a:lnTo>
                  <a:pt x="4252" y="673"/>
                </a:lnTo>
                <a:lnTo>
                  <a:pt x="4252" y="535"/>
                </a:lnTo>
                <a:close/>
              </a:path>
            </a:pathLst>
          </a:custGeom>
          <a:solidFill>
            <a:srgbClr val="8FAA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11">
            <a:extLst>
              <a:ext uri="{FF2B5EF4-FFF2-40B4-BE49-F238E27FC236}">
                <a16:creationId xmlns:a16="http://schemas.microsoft.com/office/drawing/2014/main" id="{4B3CBF34-B724-616D-3E89-6116B36CEB97}"/>
              </a:ext>
            </a:extLst>
          </p:cNvPr>
          <p:cNvSpPr>
            <a:spLocks noEditPoints="1"/>
          </p:cNvSpPr>
          <p:nvPr/>
        </p:nvSpPr>
        <p:spPr bwMode="auto">
          <a:xfrm>
            <a:off x="2255203" y="1729581"/>
            <a:ext cx="7424738" cy="2643188"/>
          </a:xfrm>
          <a:custGeom>
            <a:avLst/>
            <a:gdLst>
              <a:gd name="T0" fmla="*/ 0 w 4677"/>
              <a:gd name="T1" fmla="*/ 518 h 1665"/>
              <a:gd name="T2" fmla="*/ 425 w 4677"/>
              <a:gd name="T3" fmla="*/ 518 h 1665"/>
              <a:gd name="T4" fmla="*/ 425 w 4677"/>
              <a:gd name="T5" fmla="*/ 578 h 1665"/>
              <a:gd name="T6" fmla="*/ 0 w 4677"/>
              <a:gd name="T7" fmla="*/ 578 h 1665"/>
              <a:gd name="T8" fmla="*/ 0 w 4677"/>
              <a:gd name="T9" fmla="*/ 518 h 1665"/>
              <a:gd name="T10" fmla="*/ 850 w 4677"/>
              <a:gd name="T11" fmla="*/ 52 h 1665"/>
              <a:gd name="T12" fmla="*/ 1276 w 4677"/>
              <a:gd name="T13" fmla="*/ 52 h 1665"/>
              <a:gd name="T14" fmla="*/ 1276 w 4677"/>
              <a:gd name="T15" fmla="*/ 138 h 1665"/>
              <a:gd name="T16" fmla="*/ 850 w 4677"/>
              <a:gd name="T17" fmla="*/ 138 h 1665"/>
              <a:gd name="T18" fmla="*/ 850 w 4677"/>
              <a:gd name="T19" fmla="*/ 52 h 1665"/>
              <a:gd name="T20" fmla="*/ 1701 w 4677"/>
              <a:gd name="T21" fmla="*/ 0 h 1665"/>
              <a:gd name="T22" fmla="*/ 2126 w 4677"/>
              <a:gd name="T23" fmla="*/ 0 h 1665"/>
              <a:gd name="T24" fmla="*/ 2126 w 4677"/>
              <a:gd name="T25" fmla="*/ 199 h 1665"/>
              <a:gd name="T26" fmla="*/ 1701 w 4677"/>
              <a:gd name="T27" fmla="*/ 199 h 1665"/>
              <a:gd name="T28" fmla="*/ 1701 w 4677"/>
              <a:gd name="T29" fmla="*/ 0 h 1665"/>
              <a:gd name="T30" fmla="*/ 2551 w 4677"/>
              <a:gd name="T31" fmla="*/ 26 h 1665"/>
              <a:gd name="T32" fmla="*/ 2976 w 4677"/>
              <a:gd name="T33" fmla="*/ 26 h 1665"/>
              <a:gd name="T34" fmla="*/ 2976 w 4677"/>
              <a:gd name="T35" fmla="*/ 190 h 1665"/>
              <a:gd name="T36" fmla="*/ 2551 w 4677"/>
              <a:gd name="T37" fmla="*/ 190 h 1665"/>
              <a:gd name="T38" fmla="*/ 2551 w 4677"/>
              <a:gd name="T39" fmla="*/ 26 h 1665"/>
              <a:gd name="T40" fmla="*/ 3401 w 4677"/>
              <a:gd name="T41" fmla="*/ 1587 h 1665"/>
              <a:gd name="T42" fmla="*/ 3827 w 4677"/>
              <a:gd name="T43" fmla="*/ 1587 h 1665"/>
              <a:gd name="T44" fmla="*/ 3827 w 4677"/>
              <a:gd name="T45" fmla="*/ 1665 h 1665"/>
              <a:gd name="T46" fmla="*/ 3401 w 4677"/>
              <a:gd name="T47" fmla="*/ 1665 h 1665"/>
              <a:gd name="T48" fmla="*/ 3401 w 4677"/>
              <a:gd name="T49" fmla="*/ 1587 h 1665"/>
              <a:gd name="T50" fmla="*/ 4252 w 4677"/>
              <a:gd name="T51" fmla="*/ 604 h 1665"/>
              <a:gd name="T52" fmla="*/ 4677 w 4677"/>
              <a:gd name="T53" fmla="*/ 604 h 1665"/>
              <a:gd name="T54" fmla="*/ 4677 w 4677"/>
              <a:gd name="T55" fmla="*/ 673 h 1665"/>
              <a:gd name="T56" fmla="*/ 4252 w 4677"/>
              <a:gd name="T57" fmla="*/ 673 h 1665"/>
              <a:gd name="T58" fmla="*/ 4252 w 4677"/>
              <a:gd name="T59" fmla="*/ 604 h 1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77" h="1665">
                <a:moveTo>
                  <a:pt x="0" y="518"/>
                </a:moveTo>
                <a:lnTo>
                  <a:pt x="425" y="518"/>
                </a:lnTo>
                <a:lnTo>
                  <a:pt x="425" y="578"/>
                </a:lnTo>
                <a:lnTo>
                  <a:pt x="0" y="578"/>
                </a:lnTo>
                <a:lnTo>
                  <a:pt x="0" y="518"/>
                </a:lnTo>
                <a:close/>
                <a:moveTo>
                  <a:pt x="850" y="52"/>
                </a:moveTo>
                <a:lnTo>
                  <a:pt x="1276" y="52"/>
                </a:lnTo>
                <a:lnTo>
                  <a:pt x="1276" y="138"/>
                </a:lnTo>
                <a:lnTo>
                  <a:pt x="850" y="138"/>
                </a:lnTo>
                <a:lnTo>
                  <a:pt x="850" y="52"/>
                </a:lnTo>
                <a:close/>
                <a:moveTo>
                  <a:pt x="1701" y="0"/>
                </a:moveTo>
                <a:lnTo>
                  <a:pt x="2126" y="0"/>
                </a:lnTo>
                <a:lnTo>
                  <a:pt x="2126" y="199"/>
                </a:lnTo>
                <a:lnTo>
                  <a:pt x="1701" y="199"/>
                </a:lnTo>
                <a:lnTo>
                  <a:pt x="1701" y="0"/>
                </a:lnTo>
                <a:close/>
                <a:moveTo>
                  <a:pt x="2551" y="26"/>
                </a:moveTo>
                <a:lnTo>
                  <a:pt x="2976" y="26"/>
                </a:lnTo>
                <a:lnTo>
                  <a:pt x="2976" y="190"/>
                </a:lnTo>
                <a:lnTo>
                  <a:pt x="2551" y="190"/>
                </a:lnTo>
                <a:lnTo>
                  <a:pt x="2551" y="26"/>
                </a:lnTo>
                <a:close/>
                <a:moveTo>
                  <a:pt x="3401" y="1587"/>
                </a:moveTo>
                <a:lnTo>
                  <a:pt x="3827" y="1587"/>
                </a:lnTo>
                <a:lnTo>
                  <a:pt x="3827" y="1665"/>
                </a:lnTo>
                <a:lnTo>
                  <a:pt x="3401" y="1665"/>
                </a:lnTo>
                <a:lnTo>
                  <a:pt x="3401" y="1587"/>
                </a:lnTo>
                <a:close/>
                <a:moveTo>
                  <a:pt x="4252" y="604"/>
                </a:moveTo>
                <a:lnTo>
                  <a:pt x="4677" y="604"/>
                </a:lnTo>
                <a:lnTo>
                  <a:pt x="4677" y="673"/>
                </a:lnTo>
                <a:lnTo>
                  <a:pt x="4252" y="673"/>
                </a:lnTo>
                <a:lnTo>
                  <a:pt x="4252" y="604"/>
                </a:ln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12">
            <a:extLst>
              <a:ext uri="{FF2B5EF4-FFF2-40B4-BE49-F238E27FC236}">
                <a16:creationId xmlns:a16="http://schemas.microsoft.com/office/drawing/2014/main" id="{7DFF385E-18EC-7DD0-555A-AFD628FDE2B5}"/>
              </a:ext>
            </a:extLst>
          </p:cNvPr>
          <p:cNvSpPr>
            <a:spLocks noEditPoints="1"/>
          </p:cNvSpPr>
          <p:nvPr/>
        </p:nvSpPr>
        <p:spPr bwMode="auto">
          <a:xfrm>
            <a:off x="2255203" y="1250156"/>
            <a:ext cx="7424738" cy="2998788"/>
          </a:xfrm>
          <a:custGeom>
            <a:avLst/>
            <a:gdLst>
              <a:gd name="T0" fmla="*/ 0 w 4677"/>
              <a:gd name="T1" fmla="*/ 431 h 1889"/>
              <a:gd name="T2" fmla="*/ 425 w 4677"/>
              <a:gd name="T3" fmla="*/ 431 h 1889"/>
              <a:gd name="T4" fmla="*/ 425 w 4677"/>
              <a:gd name="T5" fmla="*/ 820 h 1889"/>
              <a:gd name="T6" fmla="*/ 0 w 4677"/>
              <a:gd name="T7" fmla="*/ 820 h 1889"/>
              <a:gd name="T8" fmla="*/ 0 w 4677"/>
              <a:gd name="T9" fmla="*/ 431 h 1889"/>
              <a:gd name="T10" fmla="*/ 850 w 4677"/>
              <a:gd name="T11" fmla="*/ 0 h 1889"/>
              <a:gd name="T12" fmla="*/ 1276 w 4677"/>
              <a:gd name="T13" fmla="*/ 0 h 1889"/>
              <a:gd name="T14" fmla="*/ 1276 w 4677"/>
              <a:gd name="T15" fmla="*/ 354 h 1889"/>
              <a:gd name="T16" fmla="*/ 850 w 4677"/>
              <a:gd name="T17" fmla="*/ 354 h 1889"/>
              <a:gd name="T18" fmla="*/ 850 w 4677"/>
              <a:gd name="T19" fmla="*/ 0 h 1889"/>
              <a:gd name="T20" fmla="*/ 1701 w 4677"/>
              <a:gd name="T21" fmla="*/ 95 h 1889"/>
              <a:gd name="T22" fmla="*/ 2126 w 4677"/>
              <a:gd name="T23" fmla="*/ 95 h 1889"/>
              <a:gd name="T24" fmla="*/ 2126 w 4677"/>
              <a:gd name="T25" fmla="*/ 302 h 1889"/>
              <a:gd name="T26" fmla="*/ 1701 w 4677"/>
              <a:gd name="T27" fmla="*/ 302 h 1889"/>
              <a:gd name="T28" fmla="*/ 1701 w 4677"/>
              <a:gd name="T29" fmla="*/ 95 h 1889"/>
              <a:gd name="T30" fmla="*/ 2551 w 4677"/>
              <a:gd name="T31" fmla="*/ 285 h 1889"/>
              <a:gd name="T32" fmla="*/ 2976 w 4677"/>
              <a:gd name="T33" fmla="*/ 285 h 1889"/>
              <a:gd name="T34" fmla="*/ 2976 w 4677"/>
              <a:gd name="T35" fmla="*/ 328 h 1889"/>
              <a:gd name="T36" fmla="*/ 2551 w 4677"/>
              <a:gd name="T37" fmla="*/ 328 h 1889"/>
              <a:gd name="T38" fmla="*/ 2551 w 4677"/>
              <a:gd name="T39" fmla="*/ 285 h 1889"/>
              <a:gd name="T40" fmla="*/ 3401 w 4677"/>
              <a:gd name="T41" fmla="*/ 1872 h 1889"/>
              <a:gd name="T42" fmla="*/ 3827 w 4677"/>
              <a:gd name="T43" fmla="*/ 1872 h 1889"/>
              <a:gd name="T44" fmla="*/ 3827 w 4677"/>
              <a:gd name="T45" fmla="*/ 1889 h 1889"/>
              <a:gd name="T46" fmla="*/ 3401 w 4677"/>
              <a:gd name="T47" fmla="*/ 1889 h 1889"/>
              <a:gd name="T48" fmla="*/ 3401 w 4677"/>
              <a:gd name="T49" fmla="*/ 1872 h 1889"/>
              <a:gd name="T50" fmla="*/ 4252 w 4677"/>
              <a:gd name="T51" fmla="*/ 837 h 1889"/>
              <a:gd name="T52" fmla="*/ 4677 w 4677"/>
              <a:gd name="T53" fmla="*/ 837 h 1889"/>
              <a:gd name="T54" fmla="*/ 4677 w 4677"/>
              <a:gd name="T55" fmla="*/ 906 h 1889"/>
              <a:gd name="T56" fmla="*/ 4252 w 4677"/>
              <a:gd name="T57" fmla="*/ 906 h 1889"/>
              <a:gd name="T58" fmla="*/ 4252 w 4677"/>
              <a:gd name="T59" fmla="*/ 837 h 1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77" h="1889">
                <a:moveTo>
                  <a:pt x="0" y="431"/>
                </a:moveTo>
                <a:lnTo>
                  <a:pt x="425" y="431"/>
                </a:lnTo>
                <a:lnTo>
                  <a:pt x="425" y="820"/>
                </a:lnTo>
                <a:lnTo>
                  <a:pt x="0" y="820"/>
                </a:lnTo>
                <a:lnTo>
                  <a:pt x="0" y="431"/>
                </a:lnTo>
                <a:close/>
                <a:moveTo>
                  <a:pt x="850" y="0"/>
                </a:moveTo>
                <a:lnTo>
                  <a:pt x="1276" y="0"/>
                </a:lnTo>
                <a:lnTo>
                  <a:pt x="1276" y="354"/>
                </a:lnTo>
                <a:lnTo>
                  <a:pt x="850" y="354"/>
                </a:lnTo>
                <a:lnTo>
                  <a:pt x="850" y="0"/>
                </a:lnTo>
                <a:close/>
                <a:moveTo>
                  <a:pt x="1701" y="95"/>
                </a:moveTo>
                <a:lnTo>
                  <a:pt x="2126" y="95"/>
                </a:lnTo>
                <a:lnTo>
                  <a:pt x="2126" y="302"/>
                </a:lnTo>
                <a:lnTo>
                  <a:pt x="1701" y="302"/>
                </a:lnTo>
                <a:lnTo>
                  <a:pt x="1701" y="95"/>
                </a:lnTo>
                <a:close/>
                <a:moveTo>
                  <a:pt x="2551" y="285"/>
                </a:moveTo>
                <a:lnTo>
                  <a:pt x="2976" y="285"/>
                </a:lnTo>
                <a:lnTo>
                  <a:pt x="2976" y="328"/>
                </a:lnTo>
                <a:lnTo>
                  <a:pt x="2551" y="328"/>
                </a:lnTo>
                <a:lnTo>
                  <a:pt x="2551" y="285"/>
                </a:lnTo>
                <a:close/>
                <a:moveTo>
                  <a:pt x="3401" y="1872"/>
                </a:moveTo>
                <a:lnTo>
                  <a:pt x="3827" y="1872"/>
                </a:lnTo>
                <a:lnTo>
                  <a:pt x="3827" y="1889"/>
                </a:lnTo>
                <a:lnTo>
                  <a:pt x="3401" y="1889"/>
                </a:lnTo>
                <a:lnTo>
                  <a:pt x="3401" y="1872"/>
                </a:lnTo>
                <a:close/>
                <a:moveTo>
                  <a:pt x="4252" y="837"/>
                </a:moveTo>
                <a:lnTo>
                  <a:pt x="4677" y="837"/>
                </a:lnTo>
                <a:lnTo>
                  <a:pt x="4677" y="906"/>
                </a:lnTo>
                <a:lnTo>
                  <a:pt x="4252" y="906"/>
                </a:lnTo>
                <a:lnTo>
                  <a:pt x="4252" y="837"/>
                </a:lnTo>
                <a:close/>
              </a:path>
            </a:pathLst>
          </a:custGeom>
          <a:solidFill>
            <a:srgbClr val="2038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Rectangle 14">
            <a:extLst>
              <a:ext uri="{FF2B5EF4-FFF2-40B4-BE49-F238E27FC236}">
                <a16:creationId xmlns:a16="http://schemas.microsoft.com/office/drawing/2014/main" id="{25A87A91-FA6C-806E-124F-DDE631D62AC8}"/>
              </a:ext>
            </a:extLst>
          </p:cNvPr>
          <p:cNvSpPr>
            <a:spLocks noChangeArrowheads="1"/>
          </p:cNvSpPr>
          <p:nvPr/>
        </p:nvSpPr>
        <p:spPr bwMode="auto">
          <a:xfrm>
            <a:off x="2485391" y="3725069"/>
            <a:ext cx="27622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135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5">
            <a:extLst>
              <a:ext uri="{FF2B5EF4-FFF2-40B4-BE49-F238E27FC236}">
                <a16:creationId xmlns:a16="http://schemas.microsoft.com/office/drawing/2014/main" id="{185C10D6-DB3E-F0B0-863A-AC930E65B45A}"/>
              </a:ext>
            </a:extLst>
          </p:cNvPr>
          <p:cNvSpPr>
            <a:spLocks noChangeArrowheads="1"/>
          </p:cNvSpPr>
          <p:nvPr/>
        </p:nvSpPr>
        <p:spPr bwMode="auto">
          <a:xfrm>
            <a:off x="3834766" y="2929731"/>
            <a:ext cx="277813"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193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6">
            <a:extLst>
              <a:ext uri="{FF2B5EF4-FFF2-40B4-BE49-F238E27FC236}">
                <a16:creationId xmlns:a16="http://schemas.microsoft.com/office/drawing/2014/main" id="{43DD3007-1D4C-495B-2182-DE68B34223FB}"/>
              </a:ext>
            </a:extLst>
          </p:cNvPr>
          <p:cNvSpPr>
            <a:spLocks noChangeArrowheads="1"/>
          </p:cNvSpPr>
          <p:nvPr/>
        </p:nvSpPr>
        <p:spPr bwMode="auto">
          <a:xfrm>
            <a:off x="5185728" y="3094831"/>
            <a:ext cx="27622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181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7">
            <a:extLst>
              <a:ext uri="{FF2B5EF4-FFF2-40B4-BE49-F238E27FC236}">
                <a16:creationId xmlns:a16="http://schemas.microsoft.com/office/drawing/2014/main" id="{60B87582-641D-C52C-824D-0A45D52BAB82}"/>
              </a:ext>
            </a:extLst>
          </p:cNvPr>
          <p:cNvSpPr>
            <a:spLocks noChangeArrowheads="1"/>
          </p:cNvSpPr>
          <p:nvPr/>
        </p:nvSpPr>
        <p:spPr bwMode="auto">
          <a:xfrm>
            <a:off x="6535103" y="3409156"/>
            <a:ext cx="27622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158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18">
            <a:extLst>
              <a:ext uri="{FF2B5EF4-FFF2-40B4-BE49-F238E27FC236}">
                <a16:creationId xmlns:a16="http://schemas.microsoft.com/office/drawing/2014/main" id="{1A822BC1-63A4-BD84-A36B-03E67563D84E}"/>
              </a:ext>
            </a:extLst>
          </p:cNvPr>
          <p:cNvSpPr>
            <a:spLocks noChangeArrowheads="1"/>
          </p:cNvSpPr>
          <p:nvPr/>
        </p:nvSpPr>
        <p:spPr bwMode="auto">
          <a:xfrm>
            <a:off x="7920991" y="4820444"/>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55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9">
            <a:extLst>
              <a:ext uri="{FF2B5EF4-FFF2-40B4-BE49-F238E27FC236}">
                <a16:creationId xmlns:a16="http://schemas.microsoft.com/office/drawing/2014/main" id="{B63CEE5D-FFFB-0994-3DF3-4DAAA85174FE}"/>
              </a:ext>
            </a:extLst>
          </p:cNvPr>
          <p:cNvSpPr>
            <a:spLocks noChangeArrowheads="1"/>
          </p:cNvSpPr>
          <p:nvPr/>
        </p:nvSpPr>
        <p:spPr bwMode="auto">
          <a:xfrm>
            <a:off x="9235441" y="3325019"/>
            <a:ext cx="2762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161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20">
            <a:extLst>
              <a:ext uri="{FF2B5EF4-FFF2-40B4-BE49-F238E27FC236}">
                <a16:creationId xmlns:a16="http://schemas.microsoft.com/office/drawing/2014/main" id="{DFCBA69A-F271-AB04-BD36-AF473FB2204E}"/>
              </a:ext>
            </a:extLst>
          </p:cNvPr>
          <p:cNvSpPr>
            <a:spLocks noChangeArrowheads="1"/>
          </p:cNvSpPr>
          <p:nvPr/>
        </p:nvSpPr>
        <p:spPr bwMode="auto">
          <a:xfrm>
            <a:off x="2521903" y="3286919"/>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32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1">
            <a:extLst>
              <a:ext uri="{FF2B5EF4-FFF2-40B4-BE49-F238E27FC236}">
                <a16:creationId xmlns:a16="http://schemas.microsoft.com/office/drawing/2014/main" id="{EE7268C7-1AAF-F5BD-5E3D-7EBD0F211C29}"/>
              </a:ext>
            </a:extLst>
          </p:cNvPr>
          <p:cNvSpPr>
            <a:spLocks noChangeArrowheads="1"/>
          </p:cNvSpPr>
          <p:nvPr/>
        </p:nvSpPr>
        <p:spPr bwMode="auto">
          <a:xfrm>
            <a:off x="3871278" y="2574131"/>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26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22">
            <a:extLst>
              <a:ext uri="{FF2B5EF4-FFF2-40B4-BE49-F238E27FC236}">
                <a16:creationId xmlns:a16="http://schemas.microsoft.com/office/drawing/2014/main" id="{FF2C42E7-547B-C779-41D6-4D3F760616B4}"/>
              </a:ext>
            </a:extLst>
          </p:cNvPr>
          <p:cNvSpPr>
            <a:spLocks noChangeArrowheads="1"/>
          </p:cNvSpPr>
          <p:nvPr/>
        </p:nvSpPr>
        <p:spPr bwMode="auto">
          <a:xfrm>
            <a:off x="5220653" y="2574131"/>
            <a:ext cx="204788"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38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23">
            <a:extLst>
              <a:ext uri="{FF2B5EF4-FFF2-40B4-BE49-F238E27FC236}">
                <a16:creationId xmlns:a16="http://schemas.microsoft.com/office/drawing/2014/main" id="{EB718B33-3D1E-CE92-4D22-2D6E17B2273E}"/>
              </a:ext>
            </a:extLst>
          </p:cNvPr>
          <p:cNvSpPr>
            <a:spLocks noChangeArrowheads="1"/>
          </p:cNvSpPr>
          <p:nvPr/>
        </p:nvSpPr>
        <p:spPr bwMode="auto">
          <a:xfrm>
            <a:off x="6571616" y="2656681"/>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55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24">
            <a:extLst>
              <a:ext uri="{FF2B5EF4-FFF2-40B4-BE49-F238E27FC236}">
                <a16:creationId xmlns:a16="http://schemas.microsoft.com/office/drawing/2014/main" id="{D85AE915-E934-2109-95EC-F66BF5FB2200}"/>
              </a:ext>
            </a:extLst>
          </p:cNvPr>
          <p:cNvSpPr>
            <a:spLocks noChangeArrowheads="1"/>
          </p:cNvSpPr>
          <p:nvPr/>
        </p:nvSpPr>
        <p:spPr bwMode="auto">
          <a:xfrm>
            <a:off x="7920991" y="4601369"/>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25">
            <a:extLst>
              <a:ext uri="{FF2B5EF4-FFF2-40B4-BE49-F238E27FC236}">
                <a16:creationId xmlns:a16="http://schemas.microsoft.com/office/drawing/2014/main" id="{C8C8F9B3-364E-AE32-6C57-A8E0B74CCA57}"/>
              </a:ext>
            </a:extLst>
          </p:cNvPr>
          <p:cNvSpPr>
            <a:spLocks noChangeArrowheads="1"/>
          </p:cNvSpPr>
          <p:nvPr/>
        </p:nvSpPr>
        <p:spPr bwMode="auto">
          <a:xfrm>
            <a:off x="9270366" y="3053556"/>
            <a:ext cx="204788"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26">
            <a:extLst>
              <a:ext uri="{FF2B5EF4-FFF2-40B4-BE49-F238E27FC236}">
                <a16:creationId xmlns:a16="http://schemas.microsoft.com/office/drawing/2014/main" id="{AA6D9B0E-F228-9CE1-DDF5-2D61E0684D35}"/>
              </a:ext>
            </a:extLst>
          </p:cNvPr>
          <p:cNvSpPr>
            <a:spLocks noChangeArrowheads="1"/>
          </p:cNvSpPr>
          <p:nvPr/>
        </p:nvSpPr>
        <p:spPr bwMode="auto">
          <a:xfrm>
            <a:off x="2521903" y="2683669"/>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44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7">
            <a:extLst>
              <a:ext uri="{FF2B5EF4-FFF2-40B4-BE49-F238E27FC236}">
                <a16:creationId xmlns:a16="http://schemas.microsoft.com/office/drawing/2014/main" id="{21A97FCD-9802-99C7-E78A-5065485E0718}"/>
              </a:ext>
            </a:extLst>
          </p:cNvPr>
          <p:cNvSpPr>
            <a:spLocks noChangeArrowheads="1"/>
          </p:cNvSpPr>
          <p:nvPr/>
        </p:nvSpPr>
        <p:spPr bwMode="auto">
          <a:xfrm>
            <a:off x="3871278" y="1985169"/>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43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28">
            <a:extLst>
              <a:ext uri="{FF2B5EF4-FFF2-40B4-BE49-F238E27FC236}">
                <a16:creationId xmlns:a16="http://schemas.microsoft.com/office/drawing/2014/main" id="{F5FCC734-0D6B-902B-6F9E-CB9E193A1B5E}"/>
              </a:ext>
            </a:extLst>
          </p:cNvPr>
          <p:cNvSpPr>
            <a:spLocks noChangeArrowheads="1"/>
          </p:cNvSpPr>
          <p:nvPr/>
        </p:nvSpPr>
        <p:spPr bwMode="auto">
          <a:xfrm>
            <a:off x="5220653" y="2078831"/>
            <a:ext cx="204788"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36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9">
            <a:extLst>
              <a:ext uri="{FF2B5EF4-FFF2-40B4-BE49-F238E27FC236}">
                <a16:creationId xmlns:a16="http://schemas.microsoft.com/office/drawing/2014/main" id="{09B1F3DA-DB78-673E-F849-71806114BCED}"/>
              </a:ext>
            </a:extLst>
          </p:cNvPr>
          <p:cNvSpPr>
            <a:spLocks noChangeArrowheads="1"/>
          </p:cNvSpPr>
          <p:nvPr/>
        </p:nvSpPr>
        <p:spPr bwMode="auto">
          <a:xfrm>
            <a:off x="6571616" y="2067719"/>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43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30">
            <a:extLst>
              <a:ext uri="{FF2B5EF4-FFF2-40B4-BE49-F238E27FC236}">
                <a16:creationId xmlns:a16="http://schemas.microsoft.com/office/drawing/2014/main" id="{70F68FB3-5303-5233-873C-19B6869916BE}"/>
              </a:ext>
            </a:extLst>
          </p:cNvPr>
          <p:cNvSpPr>
            <a:spLocks noChangeArrowheads="1"/>
          </p:cNvSpPr>
          <p:nvPr/>
        </p:nvSpPr>
        <p:spPr bwMode="auto">
          <a:xfrm>
            <a:off x="7920991" y="4409281"/>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31">
            <a:extLst>
              <a:ext uri="{FF2B5EF4-FFF2-40B4-BE49-F238E27FC236}">
                <a16:creationId xmlns:a16="http://schemas.microsoft.com/office/drawing/2014/main" id="{62D073A6-6FC3-607F-52A8-78BD8BE7697C}"/>
              </a:ext>
            </a:extLst>
          </p:cNvPr>
          <p:cNvSpPr>
            <a:spLocks noChangeArrowheads="1"/>
          </p:cNvSpPr>
          <p:nvPr/>
        </p:nvSpPr>
        <p:spPr bwMode="auto">
          <a:xfrm>
            <a:off x="9270366" y="2834481"/>
            <a:ext cx="204788"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32">
            <a:extLst>
              <a:ext uri="{FF2B5EF4-FFF2-40B4-BE49-F238E27FC236}">
                <a16:creationId xmlns:a16="http://schemas.microsoft.com/office/drawing/2014/main" id="{01A546E2-781C-B8C4-2EFC-3E196AF53A30}"/>
              </a:ext>
            </a:extLst>
          </p:cNvPr>
          <p:cNvSpPr>
            <a:spLocks noChangeArrowheads="1"/>
          </p:cNvSpPr>
          <p:nvPr/>
        </p:nvSpPr>
        <p:spPr bwMode="auto">
          <a:xfrm>
            <a:off x="2556828" y="2588419"/>
            <a:ext cx="131763"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33">
            <a:extLst>
              <a:ext uri="{FF2B5EF4-FFF2-40B4-BE49-F238E27FC236}">
                <a16:creationId xmlns:a16="http://schemas.microsoft.com/office/drawing/2014/main" id="{F40CAA2F-8B56-8A5A-F5F4-0C4119651CB5}"/>
              </a:ext>
            </a:extLst>
          </p:cNvPr>
          <p:cNvSpPr>
            <a:spLocks noChangeArrowheads="1"/>
          </p:cNvSpPr>
          <p:nvPr/>
        </p:nvSpPr>
        <p:spPr bwMode="auto">
          <a:xfrm>
            <a:off x="3871278" y="1848644"/>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04040"/>
                </a:solidFill>
                <a:effectLst/>
                <a:latin typeface="Verdana" panose="020B0604030504040204" pitchFamily="34" charset="0"/>
              </a:rPr>
              <a:t>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2" name="Rectangle 34">
            <a:extLst>
              <a:ext uri="{FF2B5EF4-FFF2-40B4-BE49-F238E27FC236}">
                <a16:creationId xmlns:a16="http://schemas.microsoft.com/office/drawing/2014/main" id="{36837F41-2DFB-5561-8FBC-26C376F15B54}"/>
              </a:ext>
            </a:extLst>
          </p:cNvPr>
          <p:cNvSpPr>
            <a:spLocks noChangeArrowheads="1"/>
          </p:cNvSpPr>
          <p:nvPr/>
        </p:nvSpPr>
        <p:spPr bwMode="auto">
          <a:xfrm>
            <a:off x="5220653" y="1766094"/>
            <a:ext cx="204788"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23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35">
            <a:extLst>
              <a:ext uri="{FF2B5EF4-FFF2-40B4-BE49-F238E27FC236}">
                <a16:creationId xmlns:a16="http://schemas.microsoft.com/office/drawing/2014/main" id="{2EC4AD1B-33DE-854B-6C00-D6A38C400CFA}"/>
              </a:ext>
            </a:extLst>
          </p:cNvPr>
          <p:cNvSpPr>
            <a:spLocks noChangeArrowheads="1"/>
          </p:cNvSpPr>
          <p:nvPr/>
        </p:nvSpPr>
        <p:spPr bwMode="auto">
          <a:xfrm>
            <a:off x="6571616" y="1807369"/>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36">
            <a:extLst>
              <a:ext uri="{FF2B5EF4-FFF2-40B4-BE49-F238E27FC236}">
                <a16:creationId xmlns:a16="http://schemas.microsoft.com/office/drawing/2014/main" id="{059F2648-2286-3785-616B-7BD85DE2EB98}"/>
              </a:ext>
            </a:extLst>
          </p:cNvPr>
          <p:cNvSpPr>
            <a:spLocks noChangeArrowheads="1"/>
          </p:cNvSpPr>
          <p:nvPr/>
        </p:nvSpPr>
        <p:spPr bwMode="auto">
          <a:xfrm>
            <a:off x="7957503" y="4283869"/>
            <a:ext cx="13017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37">
            <a:extLst>
              <a:ext uri="{FF2B5EF4-FFF2-40B4-BE49-F238E27FC236}">
                <a16:creationId xmlns:a16="http://schemas.microsoft.com/office/drawing/2014/main" id="{C562B069-71DE-B6A6-617F-AEB66AA8EC3F}"/>
              </a:ext>
            </a:extLst>
          </p:cNvPr>
          <p:cNvSpPr>
            <a:spLocks noChangeArrowheads="1"/>
          </p:cNvSpPr>
          <p:nvPr/>
        </p:nvSpPr>
        <p:spPr bwMode="auto">
          <a:xfrm>
            <a:off x="9306878" y="2724944"/>
            <a:ext cx="131763"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38">
            <a:extLst>
              <a:ext uri="{FF2B5EF4-FFF2-40B4-BE49-F238E27FC236}">
                <a16:creationId xmlns:a16="http://schemas.microsoft.com/office/drawing/2014/main" id="{E47D2639-8095-F136-007B-92F4F64FB8BE}"/>
              </a:ext>
            </a:extLst>
          </p:cNvPr>
          <p:cNvSpPr>
            <a:spLocks noChangeArrowheads="1"/>
          </p:cNvSpPr>
          <p:nvPr/>
        </p:nvSpPr>
        <p:spPr bwMode="auto">
          <a:xfrm>
            <a:off x="2521903" y="1969294"/>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Verdana" panose="020B0604030504040204" pitchFamily="34" charset="0"/>
              </a:rPr>
              <a:t>45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39">
            <a:extLst>
              <a:ext uri="{FF2B5EF4-FFF2-40B4-BE49-F238E27FC236}">
                <a16:creationId xmlns:a16="http://schemas.microsoft.com/office/drawing/2014/main" id="{F8529082-A44C-F8F9-EE11-6C0478A147F6}"/>
              </a:ext>
            </a:extLst>
          </p:cNvPr>
          <p:cNvSpPr>
            <a:spLocks noChangeArrowheads="1"/>
          </p:cNvSpPr>
          <p:nvPr/>
        </p:nvSpPr>
        <p:spPr bwMode="auto">
          <a:xfrm>
            <a:off x="3871278" y="1286669"/>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Verdana" panose="020B0604030504040204" pitchFamily="34" charset="0"/>
              </a:rPr>
              <a:t>41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40">
            <a:extLst>
              <a:ext uri="{FF2B5EF4-FFF2-40B4-BE49-F238E27FC236}">
                <a16:creationId xmlns:a16="http://schemas.microsoft.com/office/drawing/2014/main" id="{FA5AAC89-B0D8-FD28-2895-9E9EC1BB8707}"/>
              </a:ext>
            </a:extLst>
          </p:cNvPr>
          <p:cNvSpPr>
            <a:spLocks noChangeArrowheads="1"/>
          </p:cNvSpPr>
          <p:nvPr/>
        </p:nvSpPr>
        <p:spPr bwMode="auto">
          <a:xfrm>
            <a:off x="5220653" y="1437481"/>
            <a:ext cx="204788"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Verdana" panose="020B0604030504040204" pitchFamily="34" charset="0"/>
              </a:rPr>
              <a:t>24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41">
            <a:extLst>
              <a:ext uri="{FF2B5EF4-FFF2-40B4-BE49-F238E27FC236}">
                <a16:creationId xmlns:a16="http://schemas.microsoft.com/office/drawing/2014/main" id="{BE63D1E4-CB9A-CFC9-E759-0BC62F7DE5AA}"/>
              </a:ext>
            </a:extLst>
          </p:cNvPr>
          <p:cNvSpPr>
            <a:spLocks noChangeArrowheads="1"/>
          </p:cNvSpPr>
          <p:nvPr/>
        </p:nvSpPr>
        <p:spPr bwMode="auto">
          <a:xfrm>
            <a:off x="6606541" y="1739106"/>
            <a:ext cx="131763"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Verdana" panose="020B060403050404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42">
            <a:extLst>
              <a:ext uri="{FF2B5EF4-FFF2-40B4-BE49-F238E27FC236}">
                <a16:creationId xmlns:a16="http://schemas.microsoft.com/office/drawing/2014/main" id="{BA00953F-8A5C-ACDD-D920-C9AEE5213B6A}"/>
              </a:ext>
            </a:extLst>
          </p:cNvPr>
          <p:cNvSpPr>
            <a:spLocks noChangeArrowheads="1"/>
          </p:cNvSpPr>
          <p:nvPr/>
        </p:nvSpPr>
        <p:spPr bwMode="auto">
          <a:xfrm>
            <a:off x="7957503" y="4258469"/>
            <a:ext cx="13017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Verdana" panose="020B0604030504040204" pitchFamily="34"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43">
            <a:extLst>
              <a:ext uri="{FF2B5EF4-FFF2-40B4-BE49-F238E27FC236}">
                <a16:creationId xmlns:a16="http://schemas.microsoft.com/office/drawing/2014/main" id="{87F86F03-2C17-E35F-B6A0-A30C0CB17FDD}"/>
              </a:ext>
            </a:extLst>
          </p:cNvPr>
          <p:cNvSpPr>
            <a:spLocks noChangeArrowheads="1"/>
          </p:cNvSpPr>
          <p:nvPr/>
        </p:nvSpPr>
        <p:spPr bwMode="auto">
          <a:xfrm>
            <a:off x="9306878" y="2615406"/>
            <a:ext cx="131763"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Verdana" panose="020B0604030504040204" pitchFamily="34" charset="0"/>
              </a:rPr>
              <a:t>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44">
            <a:extLst>
              <a:ext uri="{FF2B5EF4-FFF2-40B4-BE49-F238E27FC236}">
                <a16:creationId xmlns:a16="http://schemas.microsoft.com/office/drawing/2014/main" id="{A537F9E1-0D7A-58F9-7F1B-B090648EF30D}"/>
              </a:ext>
            </a:extLst>
          </p:cNvPr>
          <p:cNvSpPr>
            <a:spLocks noChangeArrowheads="1"/>
          </p:cNvSpPr>
          <p:nvPr/>
        </p:nvSpPr>
        <p:spPr bwMode="auto">
          <a:xfrm>
            <a:off x="1739266" y="5461794"/>
            <a:ext cx="977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0</a:t>
            </a:r>
            <a:endParaRPr kumimoji="0" lang="en-US" altLang="en-US" sz="1200" b="0" i="0" u="none" strike="noStrike" cap="none" normalizeH="0" baseline="0">
              <a:ln>
                <a:noFill/>
              </a:ln>
              <a:solidFill>
                <a:schemeClr val="tx1"/>
              </a:solidFill>
              <a:effectLst/>
            </a:endParaRPr>
          </a:p>
        </p:txBody>
      </p:sp>
      <p:sp>
        <p:nvSpPr>
          <p:cNvPr id="43" name="Rectangle 45">
            <a:extLst>
              <a:ext uri="{FF2B5EF4-FFF2-40B4-BE49-F238E27FC236}">
                <a16:creationId xmlns:a16="http://schemas.microsoft.com/office/drawing/2014/main" id="{47D33BC4-5FBE-8209-AA5A-F7817B639285}"/>
              </a:ext>
            </a:extLst>
          </p:cNvPr>
          <p:cNvSpPr>
            <a:spLocks noChangeArrowheads="1"/>
          </p:cNvSpPr>
          <p:nvPr/>
        </p:nvSpPr>
        <p:spPr bwMode="auto">
          <a:xfrm>
            <a:off x="1667828" y="4776676"/>
            <a:ext cx="19556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50</a:t>
            </a:r>
            <a:endParaRPr kumimoji="0" lang="en-US" altLang="en-US" sz="1200" b="0" i="0" u="none" strike="noStrike" cap="none" normalizeH="0" baseline="0">
              <a:ln>
                <a:noFill/>
              </a:ln>
              <a:solidFill>
                <a:schemeClr val="tx1"/>
              </a:solidFill>
              <a:effectLst/>
            </a:endParaRPr>
          </a:p>
        </p:txBody>
      </p:sp>
      <p:sp>
        <p:nvSpPr>
          <p:cNvPr id="44" name="Rectangle 46">
            <a:extLst>
              <a:ext uri="{FF2B5EF4-FFF2-40B4-BE49-F238E27FC236}">
                <a16:creationId xmlns:a16="http://schemas.microsoft.com/office/drawing/2014/main" id="{061409E9-3E16-491A-F3F4-1F7E7AB4D1CE}"/>
              </a:ext>
            </a:extLst>
          </p:cNvPr>
          <p:cNvSpPr>
            <a:spLocks noChangeArrowheads="1"/>
          </p:cNvSpPr>
          <p:nvPr/>
        </p:nvSpPr>
        <p:spPr bwMode="auto">
          <a:xfrm>
            <a:off x="1594803" y="4091556"/>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100</a:t>
            </a:r>
            <a:endParaRPr kumimoji="0" lang="en-US" altLang="en-US" sz="1200" b="0" i="0" u="none" strike="noStrike" cap="none" normalizeH="0" baseline="0">
              <a:ln>
                <a:noFill/>
              </a:ln>
              <a:solidFill>
                <a:schemeClr val="tx1"/>
              </a:solidFill>
              <a:effectLst/>
            </a:endParaRPr>
          </a:p>
        </p:txBody>
      </p:sp>
      <p:sp>
        <p:nvSpPr>
          <p:cNvPr id="45" name="Rectangle 47">
            <a:extLst>
              <a:ext uri="{FF2B5EF4-FFF2-40B4-BE49-F238E27FC236}">
                <a16:creationId xmlns:a16="http://schemas.microsoft.com/office/drawing/2014/main" id="{8C23C738-B960-8FD6-D199-2F148CC89120}"/>
              </a:ext>
            </a:extLst>
          </p:cNvPr>
          <p:cNvSpPr>
            <a:spLocks noChangeArrowheads="1"/>
          </p:cNvSpPr>
          <p:nvPr/>
        </p:nvSpPr>
        <p:spPr bwMode="auto">
          <a:xfrm>
            <a:off x="1594803" y="3406436"/>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150</a:t>
            </a:r>
            <a:endParaRPr kumimoji="0" lang="en-US" altLang="en-US" sz="1200" b="0" i="0" u="none" strike="noStrike" cap="none" normalizeH="0" baseline="0">
              <a:ln>
                <a:noFill/>
              </a:ln>
              <a:solidFill>
                <a:schemeClr val="tx1"/>
              </a:solidFill>
              <a:effectLst/>
            </a:endParaRPr>
          </a:p>
        </p:txBody>
      </p:sp>
      <p:sp>
        <p:nvSpPr>
          <p:cNvPr id="46" name="Rectangle 48">
            <a:extLst>
              <a:ext uri="{FF2B5EF4-FFF2-40B4-BE49-F238E27FC236}">
                <a16:creationId xmlns:a16="http://schemas.microsoft.com/office/drawing/2014/main" id="{EC0DC218-0E20-9726-DA53-5EAA222C23FE}"/>
              </a:ext>
            </a:extLst>
          </p:cNvPr>
          <p:cNvSpPr>
            <a:spLocks noChangeArrowheads="1"/>
          </p:cNvSpPr>
          <p:nvPr/>
        </p:nvSpPr>
        <p:spPr bwMode="auto">
          <a:xfrm>
            <a:off x="1594803" y="2721316"/>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200</a:t>
            </a:r>
            <a:endParaRPr kumimoji="0" lang="en-US" altLang="en-US" sz="1200" b="0" i="0" u="none" strike="noStrike" cap="none" normalizeH="0" baseline="0">
              <a:ln>
                <a:noFill/>
              </a:ln>
              <a:solidFill>
                <a:schemeClr val="tx1"/>
              </a:solidFill>
              <a:effectLst/>
            </a:endParaRPr>
          </a:p>
        </p:txBody>
      </p:sp>
      <p:sp>
        <p:nvSpPr>
          <p:cNvPr id="47" name="Rectangle 49">
            <a:extLst>
              <a:ext uri="{FF2B5EF4-FFF2-40B4-BE49-F238E27FC236}">
                <a16:creationId xmlns:a16="http://schemas.microsoft.com/office/drawing/2014/main" id="{AB9DD447-DF73-7430-0C19-78C71E1720B4}"/>
              </a:ext>
            </a:extLst>
          </p:cNvPr>
          <p:cNvSpPr>
            <a:spLocks noChangeArrowheads="1"/>
          </p:cNvSpPr>
          <p:nvPr/>
        </p:nvSpPr>
        <p:spPr bwMode="auto">
          <a:xfrm>
            <a:off x="1594803" y="2036196"/>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250</a:t>
            </a:r>
            <a:endParaRPr kumimoji="0" lang="en-US" altLang="en-US" sz="1200" b="0" i="0" u="none" strike="noStrike" cap="none" normalizeH="0" baseline="0">
              <a:ln>
                <a:noFill/>
              </a:ln>
              <a:solidFill>
                <a:schemeClr val="tx1"/>
              </a:solidFill>
              <a:effectLst/>
            </a:endParaRPr>
          </a:p>
        </p:txBody>
      </p:sp>
      <p:sp>
        <p:nvSpPr>
          <p:cNvPr id="48" name="Rectangle 50">
            <a:extLst>
              <a:ext uri="{FF2B5EF4-FFF2-40B4-BE49-F238E27FC236}">
                <a16:creationId xmlns:a16="http://schemas.microsoft.com/office/drawing/2014/main" id="{92136919-2E13-3F18-A2DE-B0B7388B07E4}"/>
              </a:ext>
            </a:extLst>
          </p:cNvPr>
          <p:cNvSpPr>
            <a:spLocks noChangeArrowheads="1"/>
          </p:cNvSpPr>
          <p:nvPr/>
        </p:nvSpPr>
        <p:spPr bwMode="auto">
          <a:xfrm>
            <a:off x="1594803" y="1351076"/>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595959"/>
                </a:solidFill>
                <a:effectLst/>
                <a:latin typeface="Verdana" panose="020B0604030504040204" pitchFamily="34" charset="0"/>
              </a:rPr>
              <a:t>300</a:t>
            </a:r>
            <a:endParaRPr kumimoji="0" lang="en-US" altLang="en-US" sz="1200" b="0" i="0" u="none" strike="noStrike" cap="none" normalizeH="0" baseline="0" dirty="0">
              <a:ln>
                <a:noFill/>
              </a:ln>
              <a:solidFill>
                <a:schemeClr val="tx1"/>
              </a:solidFill>
              <a:effectLst/>
            </a:endParaRPr>
          </a:p>
        </p:txBody>
      </p:sp>
      <p:sp>
        <p:nvSpPr>
          <p:cNvPr id="49" name="Rectangle 51">
            <a:extLst>
              <a:ext uri="{FF2B5EF4-FFF2-40B4-BE49-F238E27FC236}">
                <a16:creationId xmlns:a16="http://schemas.microsoft.com/office/drawing/2014/main" id="{4CC3EEC9-D6F5-F102-742A-5ADC7A0D9146}"/>
              </a:ext>
            </a:extLst>
          </p:cNvPr>
          <p:cNvSpPr>
            <a:spLocks noChangeArrowheads="1"/>
          </p:cNvSpPr>
          <p:nvPr/>
        </p:nvSpPr>
        <p:spPr bwMode="auto">
          <a:xfrm>
            <a:off x="1594803" y="665956"/>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350</a:t>
            </a:r>
            <a:endParaRPr kumimoji="0" lang="en-US" altLang="en-US" sz="1200" b="0" i="0" u="none" strike="noStrike" cap="none" normalizeH="0" baseline="0">
              <a:ln>
                <a:noFill/>
              </a:ln>
              <a:solidFill>
                <a:schemeClr val="tx1"/>
              </a:solidFill>
              <a:effectLst/>
            </a:endParaRPr>
          </a:p>
        </p:txBody>
      </p:sp>
      <p:grpSp>
        <p:nvGrpSpPr>
          <p:cNvPr id="80" name="Group 79">
            <a:extLst>
              <a:ext uri="{FF2B5EF4-FFF2-40B4-BE49-F238E27FC236}">
                <a16:creationId xmlns:a16="http://schemas.microsoft.com/office/drawing/2014/main" id="{E5A35480-9323-24BC-6031-8E05280FEDAA}"/>
              </a:ext>
            </a:extLst>
          </p:cNvPr>
          <p:cNvGrpSpPr/>
          <p:nvPr/>
        </p:nvGrpSpPr>
        <p:grpSpPr>
          <a:xfrm>
            <a:off x="2253718" y="5611019"/>
            <a:ext cx="7458593" cy="200055"/>
            <a:chOff x="2543278" y="5611019"/>
            <a:chExt cx="7458593" cy="200055"/>
          </a:xfrm>
        </p:grpSpPr>
        <p:sp>
          <p:nvSpPr>
            <p:cNvPr id="81" name="Rectangle 52">
              <a:extLst>
                <a:ext uri="{FF2B5EF4-FFF2-40B4-BE49-F238E27FC236}">
                  <a16:creationId xmlns:a16="http://schemas.microsoft.com/office/drawing/2014/main" id="{761820C4-E67B-CA82-8A11-DD4F87AACA83}"/>
                </a:ext>
              </a:extLst>
            </p:cNvPr>
            <p:cNvSpPr>
              <a:spLocks noChangeArrowheads="1"/>
            </p:cNvSpPr>
            <p:nvPr/>
          </p:nvSpPr>
          <p:spPr bwMode="auto">
            <a:xfrm>
              <a:off x="2543278" y="5611019"/>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rPr>
                <a:t>2017-18</a:t>
              </a:r>
              <a:endParaRPr kumimoji="0" lang="en-US" altLang="en-US" sz="1300" b="0" i="0" u="none" strike="noStrike" cap="none" normalizeH="0" baseline="0">
                <a:ln>
                  <a:noFill/>
                </a:ln>
                <a:solidFill>
                  <a:schemeClr val="tx1"/>
                </a:solidFill>
                <a:effectLst/>
              </a:endParaRPr>
            </a:p>
          </p:txBody>
        </p:sp>
        <p:sp>
          <p:nvSpPr>
            <p:cNvPr id="82" name="Rectangle 53">
              <a:extLst>
                <a:ext uri="{FF2B5EF4-FFF2-40B4-BE49-F238E27FC236}">
                  <a16:creationId xmlns:a16="http://schemas.microsoft.com/office/drawing/2014/main" id="{9A43D776-D3A1-7B89-5D03-33E8E61626CB}"/>
                </a:ext>
              </a:extLst>
            </p:cNvPr>
            <p:cNvSpPr>
              <a:spLocks noChangeArrowheads="1"/>
            </p:cNvSpPr>
            <p:nvPr/>
          </p:nvSpPr>
          <p:spPr bwMode="auto">
            <a:xfrm>
              <a:off x="3892653" y="5611019"/>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rPr>
                <a:t>2018-19</a:t>
              </a:r>
              <a:endParaRPr kumimoji="0" lang="en-US" altLang="en-US" sz="1300" b="0" i="0" u="none" strike="noStrike" cap="none" normalizeH="0" baseline="0">
                <a:ln>
                  <a:noFill/>
                </a:ln>
                <a:solidFill>
                  <a:schemeClr val="tx1"/>
                </a:solidFill>
                <a:effectLst/>
              </a:endParaRPr>
            </a:p>
          </p:txBody>
        </p:sp>
        <p:sp>
          <p:nvSpPr>
            <p:cNvPr id="83" name="Rectangle 54">
              <a:extLst>
                <a:ext uri="{FF2B5EF4-FFF2-40B4-BE49-F238E27FC236}">
                  <a16:creationId xmlns:a16="http://schemas.microsoft.com/office/drawing/2014/main" id="{F0073DE2-FFF0-AEEF-4FC2-5F3EE6B5C83F}"/>
                </a:ext>
              </a:extLst>
            </p:cNvPr>
            <p:cNvSpPr>
              <a:spLocks noChangeArrowheads="1"/>
            </p:cNvSpPr>
            <p:nvPr/>
          </p:nvSpPr>
          <p:spPr bwMode="auto">
            <a:xfrm>
              <a:off x="5242028" y="5611019"/>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rPr>
                <a:t>2019-20</a:t>
              </a:r>
              <a:endParaRPr kumimoji="0" lang="en-US" altLang="en-US" sz="1300" b="0" i="0" u="none" strike="noStrike" cap="none" normalizeH="0" baseline="0">
                <a:ln>
                  <a:noFill/>
                </a:ln>
                <a:solidFill>
                  <a:schemeClr val="tx1"/>
                </a:solidFill>
                <a:effectLst/>
              </a:endParaRPr>
            </a:p>
          </p:txBody>
        </p:sp>
        <p:sp>
          <p:nvSpPr>
            <p:cNvPr id="84" name="Rectangle 55">
              <a:extLst>
                <a:ext uri="{FF2B5EF4-FFF2-40B4-BE49-F238E27FC236}">
                  <a16:creationId xmlns:a16="http://schemas.microsoft.com/office/drawing/2014/main" id="{52E16F12-1ED7-E23E-9F17-FC15369B8D9A}"/>
                </a:ext>
              </a:extLst>
            </p:cNvPr>
            <p:cNvSpPr>
              <a:spLocks noChangeArrowheads="1"/>
            </p:cNvSpPr>
            <p:nvPr/>
          </p:nvSpPr>
          <p:spPr bwMode="auto">
            <a:xfrm>
              <a:off x="6592990" y="5611019"/>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rPr>
                <a:t>2020-21</a:t>
              </a:r>
              <a:endParaRPr kumimoji="0" lang="en-US" altLang="en-US" sz="1300" b="0" i="0" u="none" strike="noStrike" cap="none" normalizeH="0" baseline="0">
                <a:ln>
                  <a:noFill/>
                </a:ln>
                <a:solidFill>
                  <a:schemeClr val="tx1"/>
                </a:solidFill>
                <a:effectLst/>
              </a:endParaRPr>
            </a:p>
          </p:txBody>
        </p:sp>
        <p:sp>
          <p:nvSpPr>
            <p:cNvPr id="85" name="Rectangle 56">
              <a:extLst>
                <a:ext uri="{FF2B5EF4-FFF2-40B4-BE49-F238E27FC236}">
                  <a16:creationId xmlns:a16="http://schemas.microsoft.com/office/drawing/2014/main" id="{9B33DF4C-5657-B37F-C6DF-097A18AFCB53}"/>
                </a:ext>
              </a:extLst>
            </p:cNvPr>
            <p:cNvSpPr>
              <a:spLocks noChangeArrowheads="1"/>
            </p:cNvSpPr>
            <p:nvPr/>
          </p:nvSpPr>
          <p:spPr bwMode="auto">
            <a:xfrm>
              <a:off x="7942365" y="5611019"/>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rPr>
                <a:t>2021-22</a:t>
              </a:r>
              <a:endParaRPr kumimoji="0" lang="en-US" altLang="en-US" sz="1300" b="0" i="0" u="none" strike="noStrike" cap="none" normalizeH="0" baseline="0">
                <a:ln>
                  <a:noFill/>
                </a:ln>
                <a:solidFill>
                  <a:schemeClr val="tx1"/>
                </a:solidFill>
                <a:effectLst/>
              </a:endParaRPr>
            </a:p>
          </p:txBody>
        </p:sp>
        <p:sp>
          <p:nvSpPr>
            <p:cNvPr id="86" name="Rectangle 57">
              <a:extLst>
                <a:ext uri="{FF2B5EF4-FFF2-40B4-BE49-F238E27FC236}">
                  <a16:creationId xmlns:a16="http://schemas.microsoft.com/office/drawing/2014/main" id="{3A349093-BC78-2FA1-99EB-317EB664E552}"/>
                </a:ext>
              </a:extLst>
            </p:cNvPr>
            <p:cNvSpPr>
              <a:spLocks noChangeArrowheads="1"/>
            </p:cNvSpPr>
            <p:nvPr/>
          </p:nvSpPr>
          <p:spPr bwMode="auto">
            <a:xfrm>
              <a:off x="9291740" y="5611019"/>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rPr>
                <a:t>2022-23</a:t>
              </a:r>
              <a:endParaRPr kumimoji="0" lang="en-US" altLang="en-US" sz="1300" b="0" i="0" u="none" strike="noStrike" cap="none" normalizeH="0" baseline="0">
                <a:ln>
                  <a:noFill/>
                </a:ln>
                <a:solidFill>
                  <a:schemeClr val="tx1"/>
                </a:solidFill>
                <a:effectLst/>
              </a:endParaRPr>
            </a:p>
          </p:txBody>
        </p:sp>
      </p:grpSp>
      <p:grpSp>
        <p:nvGrpSpPr>
          <p:cNvPr id="51" name="Group 50">
            <a:extLst>
              <a:ext uri="{FF2B5EF4-FFF2-40B4-BE49-F238E27FC236}">
                <a16:creationId xmlns:a16="http://schemas.microsoft.com/office/drawing/2014/main" id="{90D5F846-B61D-FCE7-FF6F-26EE3789C6CB}"/>
              </a:ext>
            </a:extLst>
          </p:cNvPr>
          <p:cNvGrpSpPr/>
          <p:nvPr/>
        </p:nvGrpSpPr>
        <p:grpSpPr>
          <a:xfrm>
            <a:off x="371108" y="261763"/>
            <a:ext cx="721460" cy="986411"/>
            <a:chOff x="10107254" y="3990551"/>
            <a:chExt cx="721460" cy="986411"/>
          </a:xfrm>
        </p:grpSpPr>
        <p:sp>
          <p:nvSpPr>
            <p:cNvPr id="52" name="Graphic 62" descr="Books with solid fill">
              <a:extLst>
                <a:ext uri="{FF2B5EF4-FFF2-40B4-BE49-F238E27FC236}">
                  <a16:creationId xmlns:a16="http://schemas.microsoft.com/office/drawing/2014/main" id="{FDC7FAF0-0D79-96B8-0D8B-CAA132FF4CE7}"/>
                </a:ext>
              </a:extLst>
            </p:cNvPr>
            <p:cNvSpPr>
              <a:spLocks noChangeAspect="1"/>
            </p:cNvSpPr>
            <p:nvPr/>
          </p:nvSpPr>
          <p:spPr>
            <a:xfrm>
              <a:off x="10107254" y="3990551"/>
              <a:ext cx="721460" cy="647056"/>
            </a:xfrm>
            <a:custGeom>
              <a:avLst/>
              <a:gdLst>
                <a:gd name="connsiteX0" fmla="*/ 289730 w 289729"/>
                <a:gd name="connsiteY0" fmla="*/ 95216 h 270346"/>
                <a:gd name="connsiteX1" fmla="*/ 272047 w 289729"/>
                <a:gd name="connsiteY1" fmla="*/ 88755 h 270346"/>
                <a:gd name="connsiteX2" fmla="*/ 272047 w 289729"/>
                <a:gd name="connsiteY2" fmla="*/ 51689 h 270346"/>
                <a:gd name="connsiteX3" fmla="*/ 289730 w 289729"/>
                <a:gd name="connsiteY3" fmla="*/ 44208 h 270346"/>
                <a:gd name="connsiteX4" fmla="*/ 170029 w 289729"/>
                <a:gd name="connsiteY4" fmla="*/ 0 h 270346"/>
                <a:gd name="connsiteX5" fmla="*/ 24484 w 289729"/>
                <a:gd name="connsiteY5" fmla="*/ 51009 h 270346"/>
                <a:gd name="connsiteX6" fmla="*/ 10202 w 289729"/>
                <a:gd name="connsiteY6" fmla="*/ 91816 h 270346"/>
                <a:gd name="connsiteX7" fmla="*/ 11902 w 289729"/>
                <a:gd name="connsiteY7" fmla="*/ 106778 h 270346"/>
                <a:gd name="connsiteX8" fmla="*/ 0 w 289729"/>
                <a:gd name="connsiteY8" fmla="*/ 146225 h 270346"/>
                <a:gd name="connsiteX9" fmla="*/ 10202 w 289729"/>
                <a:gd name="connsiteY9" fmla="*/ 175810 h 270346"/>
                <a:gd name="connsiteX10" fmla="*/ 9522 w 289729"/>
                <a:gd name="connsiteY10" fmla="*/ 197234 h 270346"/>
                <a:gd name="connsiteX11" fmla="*/ 27205 w 289729"/>
                <a:gd name="connsiteY11" fmla="*/ 231240 h 270346"/>
                <a:gd name="connsiteX12" fmla="*/ 121741 w 289729"/>
                <a:gd name="connsiteY12" fmla="*/ 270346 h 270346"/>
                <a:gd name="connsiteX13" fmla="*/ 289050 w 289729"/>
                <a:gd name="connsiteY13" fmla="*/ 200974 h 270346"/>
                <a:gd name="connsiteX14" fmla="*/ 271367 w 289729"/>
                <a:gd name="connsiteY14" fmla="*/ 194513 h 270346"/>
                <a:gd name="connsiteX15" fmla="*/ 271367 w 289729"/>
                <a:gd name="connsiteY15" fmla="*/ 157107 h 270346"/>
                <a:gd name="connsiteX16" fmla="*/ 289050 w 289729"/>
                <a:gd name="connsiteY16" fmla="*/ 149626 h 270346"/>
                <a:gd name="connsiteX17" fmla="*/ 261845 w 289729"/>
                <a:gd name="connsiteY17" fmla="*/ 139424 h 270346"/>
                <a:gd name="connsiteX18" fmla="*/ 261845 w 289729"/>
                <a:gd name="connsiteY18" fmla="*/ 106778 h 270346"/>
                <a:gd name="connsiteX19" fmla="*/ 289730 w 289729"/>
                <a:gd name="connsiteY19" fmla="*/ 95216 h 270346"/>
                <a:gd name="connsiteX20" fmla="*/ 28565 w 289729"/>
                <a:gd name="connsiteY20" fmla="*/ 74813 h 270346"/>
                <a:gd name="connsiteX21" fmla="*/ 123101 w 289729"/>
                <a:gd name="connsiteY21" fmla="*/ 111879 h 270346"/>
                <a:gd name="connsiteX22" fmla="*/ 258784 w 289729"/>
                <a:gd name="connsiteY22" fmla="*/ 57130 h 270346"/>
                <a:gd name="connsiteX23" fmla="*/ 258784 w 289729"/>
                <a:gd name="connsiteY23" fmla="*/ 86375 h 270346"/>
                <a:gd name="connsiteX24" fmla="*/ 123101 w 289729"/>
                <a:gd name="connsiteY24" fmla="*/ 142825 h 270346"/>
                <a:gd name="connsiteX25" fmla="*/ 28565 w 289729"/>
                <a:gd name="connsiteY25" fmla="*/ 105418 h 270346"/>
                <a:gd name="connsiteX26" fmla="*/ 28565 w 289729"/>
                <a:gd name="connsiteY26" fmla="*/ 74813 h 270346"/>
                <a:gd name="connsiteX27" fmla="*/ 258104 w 289729"/>
                <a:gd name="connsiteY27" fmla="*/ 192133 h 270346"/>
                <a:gd name="connsiteX28" fmla="*/ 122421 w 289729"/>
                <a:gd name="connsiteY28" fmla="*/ 248243 h 270346"/>
                <a:gd name="connsiteX29" fmla="*/ 27545 w 289729"/>
                <a:gd name="connsiteY29" fmla="*/ 210836 h 270346"/>
                <a:gd name="connsiteX30" fmla="*/ 27545 w 289729"/>
                <a:gd name="connsiteY30" fmla="*/ 184312 h 270346"/>
                <a:gd name="connsiteX31" fmla="*/ 112219 w 289729"/>
                <a:gd name="connsiteY31" fmla="*/ 218998 h 270346"/>
                <a:gd name="connsiteX32" fmla="*/ 258444 w 289729"/>
                <a:gd name="connsiteY32" fmla="*/ 161188 h 270346"/>
                <a:gd name="connsiteX33" fmla="*/ 258104 w 289729"/>
                <a:gd name="connsiteY33" fmla="*/ 192133 h 270346"/>
                <a:gd name="connsiteX34" fmla="*/ 248583 w 289729"/>
                <a:gd name="connsiteY34" fmla="*/ 141124 h 270346"/>
                <a:gd name="connsiteX35" fmla="*/ 112899 w 289729"/>
                <a:gd name="connsiteY35" fmla="*/ 197234 h 270346"/>
                <a:gd name="connsiteX36" fmla="*/ 18363 w 289729"/>
                <a:gd name="connsiteY36" fmla="*/ 159827 h 270346"/>
                <a:gd name="connsiteX37" fmla="*/ 18363 w 289729"/>
                <a:gd name="connsiteY37" fmla="*/ 129222 h 270346"/>
                <a:gd name="connsiteX38" fmla="*/ 115620 w 289729"/>
                <a:gd name="connsiteY38" fmla="*/ 167989 h 270346"/>
                <a:gd name="connsiteX39" fmla="*/ 248923 w 289729"/>
                <a:gd name="connsiteY39" fmla="*/ 112219 h 270346"/>
                <a:gd name="connsiteX40" fmla="*/ 248923 w 289729"/>
                <a:gd name="connsiteY40" fmla="*/ 141124 h 2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9729" h="270346">
                  <a:moveTo>
                    <a:pt x="289730" y="95216"/>
                  </a:moveTo>
                  <a:lnTo>
                    <a:pt x="272047" y="88755"/>
                  </a:lnTo>
                  <a:lnTo>
                    <a:pt x="272047" y="51689"/>
                  </a:lnTo>
                  <a:lnTo>
                    <a:pt x="289730" y="44208"/>
                  </a:lnTo>
                  <a:lnTo>
                    <a:pt x="170029" y="0"/>
                  </a:lnTo>
                  <a:lnTo>
                    <a:pt x="24484" y="51009"/>
                  </a:lnTo>
                  <a:cubicBezTo>
                    <a:pt x="10542" y="57810"/>
                    <a:pt x="10202" y="76513"/>
                    <a:pt x="10202" y="91816"/>
                  </a:cubicBezTo>
                  <a:cubicBezTo>
                    <a:pt x="10202" y="96917"/>
                    <a:pt x="10882" y="102018"/>
                    <a:pt x="11902" y="106778"/>
                  </a:cubicBezTo>
                  <a:cubicBezTo>
                    <a:pt x="340" y="114260"/>
                    <a:pt x="0" y="131603"/>
                    <a:pt x="0" y="146225"/>
                  </a:cubicBezTo>
                  <a:cubicBezTo>
                    <a:pt x="0" y="158127"/>
                    <a:pt x="2720" y="169009"/>
                    <a:pt x="10202" y="175810"/>
                  </a:cubicBezTo>
                  <a:cubicBezTo>
                    <a:pt x="8501" y="181591"/>
                    <a:pt x="9522" y="188732"/>
                    <a:pt x="9522" y="197234"/>
                  </a:cubicBezTo>
                  <a:cubicBezTo>
                    <a:pt x="9522" y="212536"/>
                    <a:pt x="13602" y="226479"/>
                    <a:pt x="27205" y="231240"/>
                  </a:cubicBezTo>
                  <a:lnTo>
                    <a:pt x="121741" y="270346"/>
                  </a:lnTo>
                  <a:lnTo>
                    <a:pt x="289050" y="200974"/>
                  </a:lnTo>
                  <a:lnTo>
                    <a:pt x="271367" y="194513"/>
                  </a:lnTo>
                  <a:lnTo>
                    <a:pt x="271367" y="157107"/>
                  </a:lnTo>
                  <a:lnTo>
                    <a:pt x="289050" y="149626"/>
                  </a:lnTo>
                  <a:lnTo>
                    <a:pt x="261845" y="139424"/>
                  </a:lnTo>
                  <a:lnTo>
                    <a:pt x="261845" y="106778"/>
                  </a:lnTo>
                  <a:lnTo>
                    <a:pt x="289730" y="95216"/>
                  </a:lnTo>
                  <a:close/>
                  <a:moveTo>
                    <a:pt x="28565" y="74813"/>
                  </a:moveTo>
                  <a:lnTo>
                    <a:pt x="123101" y="111879"/>
                  </a:lnTo>
                  <a:lnTo>
                    <a:pt x="258784" y="57130"/>
                  </a:lnTo>
                  <a:lnTo>
                    <a:pt x="258784" y="86375"/>
                  </a:lnTo>
                  <a:lnTo>
                    <a:pt x="123101" y="142825"/>
                  </a:lnTo>
                  <a:lnTo>
                    <a:pt x="28565" y="105418"/>
                  </a:lnTo>
                  <a:lnTo>
                    <a:pt x="28565" y="74813"/>
                  </a:lnTo>
                  <a:close/>
                  <a:moveTo>
                    <a:pt x="258104" y="192133"/>
                  </a:moveTo>
                  <a:lnTo>
                    <a:pt x="122421" y="248243"/>
                  </a:lnTo>
                  <a:lnTo>
                    <a:pt x="27545" y="210836"/>
                  </a:lnTo>
                  <a:lnTo>
                    <a:pt x="27545" y="184312"/>
                  </a:lnTo>
                  <a:lnTo>
                    <a:pt x="112219" y="218998"/>
                  </a:lnTo>
                  <a:lnTo>
                    <a:pt x="258444" y="161188"/>
                  </a:lnTo>
                  <a:lnTo>
                    <a:pt x="258104" y="192133"/>
                  </a:lnTo>
                  <a:close/>
                  <a:moveTo>
                    <a:pt x="248583" y="141124"/>
                  </a:moveTo>
                  <a:lnTo>
                    <a:pt x="112899" y="197234"/>
                  </a:lnTo>
                  <a:lnTo>
                    <a:pt x="18363" y="159827"/>
                  </a:lnTo>
                  <a:lnTo>
                    <a:pt x="18363" y="129222"/>
                  </a:lnTo>
                  <a:lnTo>
                    <a:pt x="115620" y="167989"/>
                  </a:lnTo>
                  <a:lnTo>
                    <a:pt x="248923" y="112219"/>
                  </a:lnTo>
                  <a:lnTo>
                    <a:pt x="248923" y="141124"/>
                  </a:lnTo>
                  <a:close/>
                </a:path>
              </a:pathLst>
            </a:custGeom>
            <a:solidFill>
              <a:srgbClr val="00B050"/>
            </a:solidFill>
            <a:ln w="3373" cap="flat">
              <a:noFill/>
              <a:prstDash val="solid"/>
              <a:miter/>
            </a:ln>
          </p:spPr>
          <p:txBody>
            <a:bodyPr rtlCol="0" anchor="ctr"/>
            <a:lstStyle/>
            <a:p>
              <a:endParaRPr lang="en-GB" dirty="0"/>
            </a:p>
          </p:txBody>
        </p:sp>
        <p:sp>
          <p:nvSpPr>
            <p:cNvPr id="53" name="TextBox 52">
              <a:extLst>
                <a:ext uri="{FF2B5EF4-FFF2-40B4-BE49-F238E27FC236}">
                  <a16:creationId xmlns:a16="http://schemas.microsoft.com/office/drawing/2014/main" id="{C472B0A3-D41B-65B7-E899-1741CDC148B5}"/>
                </a:ext>
              </a:extLst>
            </p:cNvPr>
            <p:cNvSpPr txBox="1"/>
            <p:nvPr/>
          </p:nvSpPr>
          <p:spPr>
            <a:xfrm>
              <a:off x="10107254" y="4607630"/>
              <a:ext cx="683200" cy="369332"/>
            </a:xfrm>
            <a:prstGeom prst="rect">
              <a:avLst/>
            </a:prstGeom>
            <a:noFill/>
          </p:spPr>
          <p:txBody>
            <a:bodyPr wrap="none" rtlCol="0">
              <a:spAutoFit/>
            </a:bodyPr>
            <a:lstStyle/>
            <a:p>
              <a:r>
                <a:rPr lang="en-GB" b="1" dirty="0">
                  <a:latin typeface="Verdana" panose="020B0604030504040204" pitchFamily="34" charset="0"/>
                  <a:ea typeface="Verdana" panose="020B0604030504040204" pitchFamily="34" charset="0"/>
                </a:rPr>
                <a:t>SKE</a:t>
              </a:r>
            </a:p>
          </p:txBody>
        </p:sp>
      </p:grpSp>
      <p:sp>
        <p:nvSpPr>
          <p:cNvPr id="54" name="Rectangle 57">
            <a:extLst>
              <a:ext uri="{FF2B5EF4-FFF2-40B4-BE49-F238E27FC236}">
                <a16:creationId xmlns:a16="http://schemas.microsoft.com/office/drawing/2014/main" id="{9B1F9431-AEED-F2E9-7A31-BB7DD5810549}"/>
              </a:ext>
            </a:extLst>
          </p:cNvPr>
          <p:cNvSpPr>
            <a:spLocks noChangeArrowheads="1"/>
          </p:cNvSpPr>
          <p:nvPr/>
        </p:nvSpPr>
        <p:spPr bwMode="auto">
          <a:xfrm>
            <a:off x="10348380" y="5602552"/>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595959"/>
                </a:solidFill>
                <a:effectLst/>
                <a:latin typeface="Verdana" panose="020B0604030504040204" pitchFamily="34" charset="0"/>
              </a:rPr>
              <a:t>2023-24</a:t>
            </a:r>
            <a:endParaRPr kumimoji="0" lang="en-US" altLang="en-US" sz="1300" b="0" i="0" u="none" strike="noStrike" cap="none" normalizeH="0" baseline="0" dirty="0">
              <a:ln>
                <a:noFill/>
              </a:ln>
              <a:solidFill>
                <a:schemeClr val="tx1"/>
              </a:solidFill>
              <a:effectLst/>
            </a:endParaRPr>
          </a:p>
        </p:txBody>
      </p:sp>
      <p:grpSp>
        <p:nvGrpSpPr>
          <p:cNvPr id="68" name="Group 67">
            <a:extLst>
              <a:ext uri="{FF2B5EF4-FFF2-40B4-BE49-F238E27FC236}">
                <a16:creationId xmlns:a16="http://schemas.microsoft.com/office/drawing/2014/main" id="{A872CDE9-6D83-890F-1F00-DF58782B37A9}"/>
              </a:ext>
            </a:extLst>
          </p:cNvPr>
          <p:cNvGrpSpPr/>
          <p:nvPr/>
        </p:nvGrpSpPr>
        <p:grpSpPr>
          <a:xfrm>
            <a:off x="10310138" y="1073888"/>
            <a:ext cx="769763" cy="4471610"/>
            <a:chOff x="10540975" y="1707702"/>
            <a:chExt cx="769763" cy="3837796"/>
          </a:xfrm>
        </p:grpSpPr>
        <p:grpSp>
          <p:nvGrpSpPr>
            <p:cNvPr id="67" name="Group 66">
              <a:extLst>
                <a:ext uri="{FF2B5EF4-FFF2-40B4-BE49-F238E27FC236}">
                  <a16:creationId xmlns:a16="http://schemas.microsoft.com/office/drawing/2014/main" id="{4A9B3AF0-8121-E9B3-6AEE-D8F1A13334BF}"/>
                </a:ext>
              </a:extLst>
            </p:cNvPr>
            <p:cNvGrpSpPr/>
            <p:nvPr/>
          </p:nvGrpSpPr>
          <p:grpSpPr>
            <a:xfrm>
              <a:off x="10585615" y="2343263"/>
              <a:ext cx="662517" cy="3202235"/>
              <a:chOff x="11860741" y="3349942"/>
              <a:chExt cx="662517" cy="3202235"/>
            </a:xfrm>
          </p:grpSpPr>
          <p:sp>
            <p:nvSpPr>
              <p:cNvPr id="56" name="Rectangle 55">
                <a:extLst>
                  <a:ext uri="{FF2B5EF4-FFF2-40B4-BE49-F238E27FC236}">
                    <a16:creationId xmlns:a16="http://schemas.microsoft.com/office/drawing/2014/main" id="{77E911E6-6F67-2D13-7144-35EF93DD097C}"/>
                  </a:ext>
                </a:extLst>
              </p:cNvPr>
              <p:cNvSpPr/>
              <p:nvPr/>
            </p:nvSpPr>
            <p:spPr>
              <a:xfrm>
                <a:off x="11860741" y="4392177"/>
                <a:ext cx="662517" cy="2160000"/>
              </a:xfrm>
              <a:prstGeom prst="rect">
                <a:avLst/>
              </a:prstGeom>
              <a:solidFill>
                <a:srgbClr val="DA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ctangle 56">
                <a:extLst>
                  <a:ext uri="{FF2B5EF4-FFF2-40B4-BE49-F238E27FC236}">
                    <a16:creationId xmlns:a16="http://schemas.microsoft.com/office/drawing/2014/main" id="{7B85090D-678B-6F5C-9795-7B37A8155A50}"/>
                  </a:ext>
                </a:extLst>
              </p:cNvPr>
              <p:cNvSpPr/>
              <p:nvPr/>
            </p:nvSpPr>
            <p:spPr>
              <a:xfrm>
                <a:off x="11860741" y="3964699"/>
                <a:ext cx="662517" cy="428400"/>
              </a:xfrm>
              <a:prstGeom prst="rect">
                <a:avLst/>
              </a:prstGeom>
              <a:solidFill>
                <a:srgbClr val="B4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4E3CD5A7-A88A-EF8D-57B7-F9B24785CBE4}"/>
                  </a:ext>
                </a:extLst>
              </p:cNvPr>
              <p:cNvSpPr/>
              <p:nvPr/>
            </p:nvSpPr>
            <p:spPr>
              <a:xfrm>
                <a:off x="11860741" y="3640960"/>
                <a:ext cx="662517" cy="324000"/>
              </a:xfrm>
              <a:prstGeom prst="rect">
                <a:avLst/>
              </a:prstGeom>
              <a:solidFill>
                <a:srgbClr val="8FAA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a:extLst>
                  <a:ext uri="{FF2B5EF4-FFF2-40B4-BE49-F238E27FC236}">
                    <a16:creationId xmlns:a16="http://schemas.microsoft.com/office/drawing/2014/main" id="{045FD258-7894-66D6-7438-972FEC832628}"/>
                  </a:ext>
                </a:extLst>
              </p:cNvPr>
              <p:cNvSpPr/>
              <p:nvPr/>
            </p:nvSpPr>
            <p:spPr>
              <a:xfrm>
                <a:off x="11860741" y="3450253"/>
                <a:ext cx="662517" cy="190800"/>
              </a:xfrm>
              <a:prstGeom prst="rect">
                <a:avLst/>
              </a:prstGeom>
              <a:solidFill>
                <a:srgbClr val="2F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Freeform: Shape 59">
                <a:extLst>
                  <a:ext uri="{FF2B5EF4-FFF2-40B4-BE49-F238E27FC236}">
                    <a16:creationId xmlns:a16="http://schemas.microsoft.com/office/drawing/2014/main" id="{2ECA3C1C-1441-8DB5-92A5-B57D61FF334A}"/>
                  </a:ext>
                </a:extLst>
              </p:cNvPr>
              <p:cNvSpPr/>
              <p:nvPr/>
            </p:nvSpPr>
            <p:spPr>
              <a:xfrm>
                <a:off x="11860741" y="3349942"/>
                <a:ext cx="662517" cy="118800"/>
              </a:xfrm>
              <a:custGeom>
                <a:avLst/>
                <a:gdLst>
                  <a:gd name="connsiteX0" fmla="*/ 0 w 662517"/>
                  <a:gd name="connsiteY0" fmla="*/ 0 h 146923"/>
                  <a:gd name="connsiteX1" fmla="*/ 662517 w 662517"/>
                  <a:gd name="connsiteY1" fmla="*/ 0 h 146923"/>
                  <a:gd name="connsiteX2" fmla="*/ 662517 w 662517"/>
                  <a:gd name="connsiteY2" fmla="*/ 64123 h 146923"/>
                  <a:gd name="connsiteX3" fmla="*/ 662517 w 662517"/>
                  <a:gd name="connsiteY3" fmla="*/ 72000 h 146923"/>
                  <a:gd name="connsiteX4" fmla="*/ 662517 w 662517"/>
                  <a:gd name="connsiteY4" fmla="*/ 146923 h 146923"/>
                  <a:gd name="connsiteX5" fmla="*/ 0 w 662517"/>
                  <a:gd name="connsiteY5" fmla="*/ 146923 h 146923"/>
                  <a:gd name="connsiteX6" fmla="*/ 0 w 662517"/>
                  <a:gd name="connsiteY6" fmla="*/ 72000 h 146923"/>
                  <a:gd name="connsiteX7" fmla="*/ 0 w 662517"/>
                  <a:gd name="connsiteY7" fmla="*/ 64123 h 14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517" h="146923">
                    <a:moveTo>
                      <a:pt x="0" y="0"/>
                    </a:moveTo>
                    <a:lnTo>
                      <a:pt x="662517" y="0"/>
                    </a:lnTo>
                    <a:lnTo>
                      <a:pt x="662517" y="64123"/>
                    </a:lnTo>
                    <a:lnTo>
                      <a:pt x="662517" y="72000"/>
                    </a:lnTo>
                    <a:lnTo>
                      <a:pt x="662517" y="146923"/>
                    </a:lnTo>
                    <a:lnTo>
                      <a:pt x="0" y="146923"/>
                    </a:lnTo>
                    <a:lnTo>
                      <a:pt x="0" y="72000"/>
                    </a:lnTo>
                    <a:lnTo>
                      <a:pt x="0" y="64123"/>
                    </a:lnTo>
                    <a:close/>
                  </a:path>
                </a:pathLst>
              </a:custGeom>
              <a:solidFill>
                <a:srgbClr val="20386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sp>
          <p:nvSpPr>
            <p:cNvPr id="55" name="TextBox 54">
              <a:extLst>
                <a:ext uri="{FF2B5EF4-FFF2-40B4-BE49-F238E27FC236}">
                  <a16:creationId xmlns:a16="http://schemas.microsoft.com/office/drawing/2014/main" id="{3F8B6754-2D87-962D-6E53-9D00293AAD85}"/>
                </a:ext>
              </a:extLst>
            </p:cNvPr>
            <p:cNvSpPr txBox="1"/>
            <p:nvPr/>
          </p:nvSpPr>
          <p:spPr>
            <a:xfrm>
              <a:off x="10540975" y="1707702"/>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270</a:t>
              </a:r>
            </a:p>
            <a:p>
              <a:pPr algn="ctr"/>
              <a:r>
                <a:rPr lang="en-GB" sz="1400" dirty="0">
                  <a:solidFill>
                    <a:srgbClr val="FF0000"/>
                  </a:solidFill>
                  <a:latin typeface="Verdana" panose="020B0604030504040204" pitchFamily="34" charset="0"/>
                  <a:ea typeface="Verdana" panose="020B0604030504040204" pitchFamily="34" charset="0"/>
                </a:rPr>
                <a:t>(37%)</a:t>
              </a:r>
            </a:p>
          </p:txBody>
        </p:sp>
        <p:grpSp>
          <p:nvGrpSpPr>
            <p:cNvPr id="61" name="Group 60">
              <a:extLst>
                <a:ext uri="{FF2B5EF4-FFF2-40B4-BE49-F238E27FC236}">
                  <a16:creationId xmlns:a16="http://schemas.microsoft.com/office/drawing/2014/main" id="{ED9A2F33-6A9E-13F2-EFB8-E10D4A1C8FB0}"/>
                </a:ext>
              </a:extLst>
            </p:cNvPr>
            <p:cNvGrpSpPr/>
            <p:nvPr/>
          </p:nvGrpSpPr>
          <p:grpSpPr>
            <a:xfrm>
              <a:off x="10808842" y="2339270"/>
              <a:ext cx="221214" cy="1215728"/>
              <a:chOff x="9671561" y="2850356"/>
              <a:chExt cx="221214" cy="1215728"/>
            </a:xfrm>
          </p:grpSpPr>
          <p:sp>
            <p:nvSpPr>
              <p:cNvPr id="62" name="Rectangle 18">
                <a:extLst>
                  <a:ext uri="{FF2B5EF4-FFF2-40B4-BE49-F238E27FC236}">
                    <a16:creationId xmlns:a16="http://schemas.microsoft.com/office/drawing/2014/main" id="{32AAB111-6C05-B0EC-A564-B588DED96ABD}"/>
                  </a:ext>
                </a:extLst>
              </p:cNvPr>
              <p:cNvSpPr>
                <a:spLocks noChangeArrowheads="1"/>
              </p:cNvSpPr>
              <p:nvPr/>
            </p:nvSpPr>
            <p:spPr bwMode="auto">
              <a:xfrm>
                <a:off x="9671561" y="3927585"/>
                <a:ext cx="22121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04040"/>
                    </a:solidFill>
                    <a:effectLst/>
                    <a:latin typeface="Verdana" panose="020B0604030504040204" pitchFamily="34" charset="0"/>
                  </a:rPr>
                  <a:t>181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3" name="Rectangle 24">
                <a:extLst>
                  <a:ext uri="{FF2B5EF4-FFF2-40B4-BE49-F238E27FC236}">
                    <a16:creationId xmlns:a16="http://schemas.microsoft.com/office/drawing/2014/main" id="{6A3F0375-24E3-D47E-FE55-2C6CB0C73FEA}"/>
                  </a:ext>
                </a:extLst>
              </p:cNvPr>
              <p:cNvSpPr>
                <a:spLocks noChangeArrowheads="1"/>
              </p:cNvSpPr>
              <p:nvPr/>
            </p:nvSpPr>
            <p:spPr bwMode="auto">
              <a:xfrm>
                <a:off x="9722861" y="3486046"/>
                <a:ext cx="1474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04040"/>
                    </a:solidFill>
                    <a:effectLst/>
                    <a:latin typeface="Verdana" panose="020B0604030504040204" pitchFamily="34" charset="0"/>
                  </a:rPr>
                  <a:t>36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4" name="Rectangle 30">
                <a:extLst>
                  <a:ext uri="{FF2B5EF4-FFF2-40B4-BE49-F238E27FC236}">
                    <a16:creationId xmlns:a16="http://schemas.microsoft.com/office/drawing/2014/main" id="{AA4FAEEB-76A5-67BC-0679-1DD698C57A2E}"/>
                  </a:ext>
                </a:extLst>
              </p:cNvPr>
              <p:cNvSpPr>
                <a:spLocks noChangeArrowheads="1"/>
              </p:cNvSpPr>
              <p:nvPr/>
            </p:nvSpPr>
            <p:spPr bwMode="auto">
              <a:xfrm>
                <a:off x="9712326" y="3153484"/>
                <a:ext cx="1474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04040"/>
                    </a:solidFill>
                    <a:effectLst/>
                    <a:latin typeface="Verdana" panose="020B0604030504040204" pitchFamily="34" charset="0"/>
                  </a:rPr>
                  <a:t>27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5" name="Rectangle 42">
                <a:extLst>
                  <a:ext uri="{FF2B5EF4-FFF2-40B4-BE49-F238E27FC236}">
                    <a16:creationId xmlns:a16="http://schemas.microsoft.com/office/drawing/2014/main" id="{2DDDEBF4-03D1-F98A-DD7A-0ECAC423DC05}"/>
                  </a:ext>
                </a:extLst>
              </p:cNvPr>
              <p:cNvSpPr>
                <a:spLocks noChangeArrowheads="1"/>
              </p:cNvSpPr>
              <p:nvPr/>
            </p:nvSpPr>
            <p:spPr bwMode="auto">
              <a:xfrm>
                <a:off x="9712326" y="2850356"/>
                <a:ext cx="1474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FFFFFF"/>
                    </a:solidFill>
                    <a:effectLst/>
                    <a:latin typeface="Verdana" panose="020B0604030504040204" pitchFamily="34" charset="0"/>
                  </a:rPr>
                  <a:t>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66" name="Rectangle 30">
              <a:extLst>
                <a:ext uri="{FF2B5EF4-FFF2-40B4-BE49-F238E27FC236}">
                  <a16:creationId xmlns:a16="http://schemas.microsoft.com/office/drawing/2014/main" id="{89115B26-750A-B5EB-0C34-964014A854F4}"/>
                </a:ext>
              </a:extLst>
            </p:cNvPr>
            <p:cNvSpPr>
              <a:spLocks noChangeArrowheads="1"/>
            </p:cNvSpPr>
            <p:nvPr/>
          </p:nvSpPr>
          <p:spPr bwMode="auto">
            <a:xfrm>
              <a:off x="10848186" y="2481970"/>
              <a:ext cx="1474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900" dirty="0">
                  <a:solidFill>
                    <a:srgbClr val="404040"/>
                  </a:solidFill>
                  <a:latin typeface="Verdana" panose="020B0604030504040204" pitchFamily="34" charset="0"/>
                </a:rPr>
                <a:t>16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3" name="Line 13">
            <a:extLst>
              <a:ext uri="{FF2B5EF4-FFF2-40B4-BE49-F238E27FC236}">
                <a16:creationId xmlns:a16="http://schemas.microsoft.com/office/drawing/2014/main" id="{071DDB18-611E-BA83-4D6D-8219D56BCED7}"/>
              </a:ext>
            </a:extLst>
          </p:cNvPr>
          <p:cNvSpPr>
            <a:spLocks noChangeShapeType="1"/>
          </p:cNvSpPr>
          <p:nvPr/>
        </p:nvSpPr>
        <p:spPr bwMode="auto">
          <a:xfrm>
            <a:off x="1917066" y="5537994"/>
            <a:ext cx="9223374" cy="0"/>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8856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left)">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a:extLst>
              <a:ext uri="{FF2B5EF4-FFF2-40B4-BE49-F238E27FC236}">
                <a16:creationId xmlns:a16="http://schemas.microsoft.com/office/drawing/2014/main" id="{E458AC67-A693-BE53-96BF-9308DEB0F76B}"/>
              </a:ext>
            </a:extLst>
          </p:cNvPr>
          <p:cNvSpPr txBox="1"/>
          <p:nvPr/>
        </p:nvSpPr>
        <p:spPr>
          <a:xfrm>
            <a:off x="7526708" y="177538"/>
            <a:ext cx="4400941" cy="430887"/>
          </a:xfrm>
          <a:prstGeom prst="rect">
            <a:avLst/>
          </a:prstGeom>
          <a:noFill/>
        </p:spPr>
        <p:txBody>
          <a:bodyPr wrap="square" rtlCol="0">
            <a:spAutoFit/>
          </a:bodyPr>
          <a:lstStyle/>
          <a:p>
            <a:pPr algn="r"/>
            <a:r>
              <a:rPr lang="en-GB" sz="2200" b="1" dirty="0">
                <a:latin typeface="Verdana" panose="020B0604030504040204" pitchFamily="34" charset="0"/>
                <a:ea typeface="Verdana" panose="020B0604030504040204" pitchFamily="34" charset="0"/>
              </a:rPr>
              <a:t>Chemistry</a:t>
            </a:r>
            <a:r>
              <a:rPr lang="en-GB" sz="2200" dirty="0">
                <a:latin typeface="Verdana" panose="020B0604030504040204" pitchFamily="34" charset="0"/>
                <a:ea typeface="Verdana" panose="020B0604030504040204" pitchFamily="34" charset="0"/>
              </a:rPr>
              <a:t> SKE Uptake</a:t>
            </a:r>
          </a:p>
        </p:txBody>
      </p:sp>
      <p:sp>
        <p:nvSpPr>
          <p:cNvPr id="89" name="Freeform 6">
            <a:extLst>
              <a:ext uri="{FF2B5EF4-FFF2-40B4-BE49-F238E27FC236}">
                <a16:creationId xmlns:a16="http://schemas.microsoft.com/office/drawing/2014/main" id="{0224F933-C0D0-5AC5-1B85-E5B8490FDD66}"/>
              </a:ext>
            </a:extLst>
          </p:cNvPr>
          <p:cNvSpPr>
            <a:spLocks noEditPoints="1"/>
          </p:cNvSpPr>
          <p:nvPr/>
        </p:nvSpPr>
        <p:spPr bwMode="auto">
          <a:xfrm>
            <a:off x="1947546" y="743744"/>
            <a:ext cx="9223374" cy="4194175"/>
          </a:xfrm>
          <a:custGeom>
            <a:avLst/>
            <a:gdLst>
              <a:gd name="T0" fmla="*/ 0 w 5103"/>
              <a:gd name="T1" fmla="*/ 2642 h 2642"/>
              <a:gd name="T2" fmla="*/ 5103 w 5103"/>
              <a:gd name="T3" fmla="*/ 2642 h 2642"/>
              <a:gd name="T4" fmla="*/ 0 w 5103"/>
              <a:gd name="T5" fmla="*/ 2265 h 2642"/>
              <a:gd name="T6" fmla="*/ 5103 w 5103"/>
              <a:gd name="T7" fmla="*/ 2265 h 2642"/>
              <a:gd name="T8" fmla="*/ 0 w 5103"/>
              <a:gd name="T9" fmla="*/ 1887 h 2642"/>
              <a:gd name="T10" fmla="*/ 5103 w 5103"/>
              <a:gd name="T11" fmla="*/ 1887 h 2642"/>
              <a:gd name="T12" fmla="*/ 0 w 5103"/>
              <a:gd name="T13" fmla="*/ 1510 h 2642"/>
              <a:gd name="T14" fmla="*/ 5103 w 5103"/>
              <a:gd name="T15" fmla="*/ 1510 h 2642"/>
              <a:gd name="T16" fmla="*/ 0 w 5103"/>
              <a:gd name="T17" fmla="*/ 1132 h 2642"/>
              <a:gd name="T18" fmla="*/ 5103 w 5103"/>
              <a:gd name="T19" fmla="*/ 1132 h 2642"/>
              <a:gd name="T20" fmla="*/ 0 w 5103"/>
              <a:gd name="T21" fmla="*/ 755 h 2642"/>
              <a:gd name="T22" fmla="*/ 5103 w 5103"/>
              <a:gd name="T23" fmla="*/ 755 h 2642"/>
              <a:gd name="T24" fmla="*/ 0 w 5103"/>
              <a:gd name="T25" fmla="*/ 377 h 2642"/>
              <a:gd name="T26" fmla="*/ 5103 w 5103"/>
              <a:gd name="T27" fmla="*/ 377 h 2642"/>
              <a:gd name="T28" fmla="*/ 0 w 5103"/>
              <a:gd name="T29" fmla="*/ 0 h 2642"/>
              <a:gd name="T30" fmla="*/ 5103 w 5103"/>
              <a:gd name="T31" fmla="*/ 0 h 2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03" h="2642">
                <a:moveTo>
                  <a:pt x="0" y="2642"/>
                </a:moveTo>
                <a:lnTo>
                  <a:pt x="5103" y="2642"/>
                </a:lnTo>
                <a:moveTo>
                  <a:pt x="0" y="2265"/>
                </a:moveTo>
                <a:lnTo>
                  <a:pt x="5103" y="2265"/>
                </a:lnTo>
                <a:moveTo>
                  <a:pt x="0" y="1887"/>
                </a:moveTo>
                <a:lnTo>
                  <a:pt x="5103" y="1887"/>
                </a:lnTo>
                <a:moveTo>
                  <a:pt x="0" y="1510"/>
                </a:moveTo>
                <a:lnTo>
                  <a:pt x="5103" y="1510"/>
                </a:lnTo>
                <a:moveTo>
                  <a:pt x="0" y="1132"/>
                </a:moveTo>
                <a:lnTo>
                  <a:pt x="5103" y="1132"/>
                </a:lnTo>
                <a:moveTo>
                  <a:pt x="0" y="755"/>
                </a:moveTo>
                <a:lnTo>
                  <a:pt x="5103" y="755"/>
                </a:lnTo>
                <a:moveTo>
                  <a:pt x="0" y="377"/>
                </a:moveTo>
                <a:lnTo>
                  <a:pt x="5103" y="377"/>
                </a:lnTo>
                <a:moveTo>
                  <a:pt x="0" y="0"/>
                </a:moveTo>
                <a:lnTo>
                  <a:pt x="5103" y="0"/>
                </a:lnTo>
              </a:path>
            </a:pathLst>
          </a:custGeom>
          <a:noFill/>
          <a:ln w="6350"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0" name="Freeform 7">
            <a:extLst>
              <a:ext uri="{FF2B5EF4-FFF2-40B4-BE49-F238E27FC236}">
                <a16:creationId xmlns:a16="http://schemas.microsoft.com/office/drawing/2014/main" id="{3D064773-7F8C-796E-E85C-9FB4A282B290}"/>
              </a:ext>
            </a:extLst>
          </p:cNvPr>
          <p:cNvSpPr>
            <a:spLocks noEditPoints="1"/>
          </p:cNvSpPr>
          <p:nvPr/>
        </p:nvSpPr>
        <p:spPr bwMode="auto">
          <a:xfrm>
            <a:off x="2285683" y="3272631"/>
            <a:ext cx="7424738" cy="2265363"/>
          </a:xfrm>
          <a:custGeom>
            <a:avLst/>
            <a:gdLst>
              <a:gd name="T0" fmla="*/ 0 w 4677"/>
              <a:gd name="T1" fmla="*/ 189 h 1427"/>
              <a:gd name="T2" fmla="*/ 425 w 4677"/>
              <a:gd name="T3" fmla="*/ 189 h 1427"/>
              <a:gd name="T4" fmla="*/ 425 w 4677"/>
              <a:gd name="T5" fmla="*/ 1427 h 1427"/>
              <a:gd name="T6" fmla="*/ 0 w 4677"/>
              <a:gd name="T7" fmla="*/ 1427 h 1427"/>
              <a:gd name="T8" fmla="*/ 0 w 4677"/>
              <a:gd name="T9" fmla="*/ 189 h 1427"/>
              <a:gd name="T10" fmla="*/ 850 w 4677"/>
              <a:gd name="T11" fmla="*/ 271 h 1427"/>
              <a:gd name="T12" fmla="*/ 1276 w 4677"/>
              <a:gd name="T13" fmla="*/ 271 h 1427"/>
              <a:gd name="T14" fmla="*/ 1276 w 4677"/>
              <a:gd name="T15" fmla="*/ 1427 h 1427"/>
              <a:gd name="T16" fmla="*/ 850 w 4677"/>
              <a:gd name="T17" fmla="*/ 1427 h 1427"/>
              <a:gd name="T18" fmla="*/ 850 w 4677"/>
              <a:gd name="T19" fmla="*/ 271 h 1427"/>
              <a:gd name="T20" fmla="*/ 1701 w 4677"/>
              <a:gd name="T21" fmla="*/ 302 h 1427"/>
              <a:gd name="T22" fmla="*/ 2126 w 4677"/>
              <a:gd name="T23" fmla="*/ 302 h 1427"/>
              <a:gd name="T24" fmla="*/ 2126 w 4677"/>
              <a:gd name="T25" fmla="*/ 1427 h 1427"/>
              <a:gd name="T26" fmla="*/ 1701 w 4677"/>
              <a:gd name="T27" fmla="*/ 1427 h 1427"/>
              <a:gd name="T28" fmla="*/ 1701 w 4677"/>
              <a:gd name="T29" fmla="*/ 302 h 1427"/>
              <a:gd name="T30" fmla="*/ 2551 w 4677"/>
              <a:gd name="T31" fmla="*/ 0 h 1427"/>
              <a:gd name="T32" fmla="*/ 2976 w 4677"/>
              <a:gd name="T33" fmla="*/ 0 h 1427"/>
              <a:gd name="T34" fmla="*/ 2976 w 4677"/>
              <a:gd name="T35" fmla="*/ 1427 h 1427"/>
              <a:gd name="T36" fmla="*/ 2551 w 4677"/>
              <a:gd name="T37" fmla="*/ 1427 h 1427"/>
              <a:gd name="T38" fmla="*/ 2551 w 4677"/>
              <a:gd name="T39" fmla="*/ 0 h 1427"/>
              <a:gd name="T40" fmla="*/ 3401 w 4677"/>
              <a:gd name="T41" fmla="*/ 596 h 1427"/>
              <a:gd name="T42" fmla="*/ 3827 w 4677"/>
              <a:gd name="T43" fmla="*/ 596 h 1427"/>
              <a:gd name="T44" fmla="*/ 3827 w 4677"/>
              <a:gd name="T45" fmla="*/ 1427 h 1427"/>
              <a:gd name="T46" fmla="*/ 3401 w 4677"/>
              <a:gd name="T47" fmla="*/ 1427 h 1427"/>
              <a:gd name="T48" fmla="*/ 3401 w 4677"/>
              <a:gd name="T49" fmla="*/ 596 h 1427"/>
              <a:gd name="T50" fmla="*/ 4252 w 4677"/>
              <a:gd name="T51" fmla="*/ 332 h 1427"/>
              <a:gd name="T52" fmla="*/ 4677 w 4677"/>
              <a:gd name="T53" fmla="*/ 332 h 1427"/>
              <a:gd name="T54" fmla="*/ 4677 w 4677"/>
              <a:gd name="T55" fmla="*/ 1427 h 1427"/>
              <a:gd name="T56" fmla="*/ 4252 w 4677"/>
              <a:gd name="T57" fmla="*/ 1427 h 1427"/>
              <a:gd name="T58" fmla="*/ 4252 w 4677"/>
              <a:gd name="T59" fmla="*/ 332 h 1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77" h="1427">
                <a:moveTo>
                  <a:pt x="0" y="189"/>
                </a:moveTo>
                <a:lnTo>
                  <a:pt x="425" y="189"/>
                </a:lnTo>
                <a:lnTo>
                  <a:pt x="425" y="1427"/>
                </a:lnTo>
                <a:lnTo>
                  <a:pt x="0" y="1427"/>
                </a:lnTo>
                <a:lnTo>
                  <a:pt x="0" y="189"/>
                </a:lnTo>
                <a:close/>
                <a:moveTo>
                  <a:pt x="850" y="271"/>
                </a:moveTo>
                <a:lnTo>
                  <a:pt x="1276" y="271"/>
                </a:lnTo>
                <a:lnTo>
                  <a:pt x="1276" y="1427"/>
                </a:lnTo>
                <a:lnTo>
                  <a:pt x="850" y="1427"/>
                </a:lnTo>
                <a:lnTo>
                  <a:pt x="850" y="271"/>
                </a:lnTo>
                <a:close/>
                <a:moveTo>
                  <a:pt x="1701" y="302"/>
                </a:moveTo>
                <a:lnTo>
                  <a:pt x="2126" y="302"/>
                </a:lnTo>
                <a:lnTo>
                  <a:pt x="2126" y="1427"/>
                </a:lnTo>
                <a:lnTo>
                  <a:pt x="1701" y="1427"/>
                </a:lnTo>
                <a:lnTo>
                  <a:pt x="1701" y="302"/>
                </a:lnTo>
                <a:close/>
                <a:moveTo>
                  <a:pt x="2551" y="0"/>
                </a:moveTo>
                <a:lnTo>
                  <a:pt x="2976" y="0"/>
                </a:lnTo>
                <a:lnTo>
                  <a:pt x="2976" y="1427"/>
                </a:lnTo>
                <a:lnTo>
                  <a:pt x="2551" y="1427"/>
                </a:lnTo>
                <a:lnTo>
                  <a:pt x="2551" y="0"/>
                </a:lnTo>
                <a:close/>
                <a:moveTo>
                  <a:pt x="3401" y="596"/>
                </a:moveTo>
                <a:lnTo>
                  <a:pt x="3827" y="596"/>
                </a:lnTo>
                <a:lnTo>
                  <a:pt x="3827" y="1427"/>
                </a:lnTo>
                <a:lnTo>
                  <a:pt x="3401" y="1427"/>
                </a:lnTo>
                <a:lnTo>
                  <a:pt x="3401" y="596"/>
                </a:lnTo>
                <a:close/>
                <a:moveTo>
                  <a:pt x="4252" y="332"/>
                </a:moveTo>
                <a:lnTo>
                  <a:pt x="4677" y="332"/>
                </a:lnTo>
                <a:lnTo>
                  <a:pt x="4677" y="1427"/>
                </a:lnTo>
                <a:lnTo>
                  <a:pt x="4252" y="1427"/>
                </a:lnTo>
                <a:lnTo>
                  <a:pt x="4252" y="332"/>
                </a:lnTo>
                <a:close/>
              </a:path>
            </a:pathLst>
          </a:custGeom>
          <a:solidFill>
            <a:srgbClr val="DAE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8">
            <a:extLst>
              <a:ext uri="{FF2B5EF4-FFF2-40B4-BE49-F238E27FC236}">
                <a16:creationId xmlns:a16="http://schemas.microsoft.com/office/drawing/2014/main" id="{8F3D5FB9-C9F3-91DC-80DF-F869AAB42101}"/>
              </a:ext>
            </a:extLst>
          </p:cNvPr>
          <p:cNvSpPr>
            <a:spLocks noEditPoints="1"/>
          </p:cNvSpPr>
          <p:nvPr/>
        </p:nvSpPr>
        <p:spPr bwMode="auto">
          <a:xfrm>
            <a:off x="2285683" y="2397919"/>
            <a:ext cx="7424738" cy="1820863"/>
          </a:xfrm>
          <a:custGeom>
            <a:avLst/>
            <a:gdLst>
              <a:gd name="T0" fmla="*/ 0 w 4677"/>
              <a:gd name="T1" fmla="*/ 438 h 1147"/>
              <a:gd name="T2" fmla="*/ 425 w 4677"/>
              <a:gd name="T3" fmla="*/ 438 h 1147"/>
              <a:gd name="T4" fmla="*/ 425 w 4677"/>
              <a:gd name="T5" fmla="*/ 740 h 1147"/>
              <a:gd name="T6" fmla="*/ 0 w 4677"/>
              <a:gd name="T7" fmla="*/ 740 h 1147"/>
              <a:gd name="T8" fmla="*/ 0 w 4677"/>
              <a:gd name="T9" fmla="*/ 438 h 1147"/>
              <a:gd name="T10" fmla="*/ 850 w 4677"/>
              <a:gd name="T11" fmla="*/ 611 h 1147"/>
              <a:gd name="T12" fmla="*/ 1276 w 4677"/>
              <a:gd name="T13" fmla="*/ 611 h 1147"/>
              <a:gd name="T14" fmla="*/ 1276 w 4677"/>
              <a:gd name="T15" fmla="*/ 822 h 1147"/>
              <a:gd name="T16" fmla="*/ 850 w 4677"/>
              <a:gd name="T17" fmla="*/ 822 h 1147"/>
              <a:gd name="T18" fmla="*/ 850 w 4677"/>
              <a:gd name="T19" fmla="*/ 611 h 1147"/>
              <a:gd name="T20" fmla="*/ 1701 w 4677"/>
              <a:gd name="T21" fmla="*/ 392 h 1147"/>
              <a:gd name="T22" fmla="*/ 2126 w 4677"/>
              <a:gd name="T23" fmla="*/ 392 h 1147"/>
              <a:gd name="T24" fmla="*/ 2126 w 4677"/>
              <a:gd name="T25" fmla="*/ 853 h 1147"/>
              <a:gd name="T26" fmla="*/ 1701 w 4677"/>
              <a:gd name="T27" fmla="*/ 853 h 1147"/>
              <a:gd name="T28" fmla="*/ 1701 w 4677"/>
              <a:gd name="T29" fmla="*/ 392 h 1147"/>
              <a:gd name="T30" fmla="*/ 2551 w 4677"/>
              <a:gd name="T31" fmla="*/ 0 h 1147"/>
              <a:gd name="T32" fmla="*/ 2976 w 4677"/>
              <a:gd name="T33" fmla="*/ 0 h 1147"/>
              <a:gd name="T34" fmla="*/ 2976 w 4677"/>
              <a:gd name="T35" fmla="*/ 551 h 1147"/>
              <a:gd name="T36" fmla="*/ 2551 w 4677"/>
              <a:gd name="T37" fmla="*/ 551 h 1147"/>
              <a:gd name="T38" fmla="*/ 2551 w 4677"/>
              <a:gd name="T39" fmla="*/ 0 h 1147"/>
              <a:gd name="T40" fmla="*/ 3401 w 4677"/>
              <a:gd name="T41" fmla="*/ 830 h 1147"/>
              <a:gd name="T42" fmla="*/ 3827 w 4677"/>
              <a:gd name="T43" fmla="*/ 830 h 1147"/>
              <a:gd name="T44" fmla="*/ 3827 w 4677"/>
              <a:gd name="T45" fmla="*/ 1147 h 1147"/>
              <a:gd name="T46" fmla="*/ 3401 w 4677"/>
              <a:gd name="T47" fmla="*/ 1147 h 1147"/>
              <a:gd name="T48" fmla="*/ 3401 w 4677"/>
              <a:gd name="T49" fmla="*/ 830 h 1147"/>
              <a:gd name="T50" fmla="*/ 4252 w 4677"/>
              <a:gd name="T51" fmla="*/ 581 h 1147"/>
              <a:gd name="T52" fmla="*/ 4677 w 4677"/>
              <a:gd name="T53" fmla="*/ 581 h 1147"/>
              <a:gd name="T54" fmla="*/ 4677 w 4677"/>
              <a:gd name="T55" fmla="*/ 883 h 1147"/>
              <a:gd name="T56" fmla="*/ 4252 w 4677"/>
              <a:gd name="T57" fmla="*/ 883 h 1147"/>
              <a:gd name="T58" fmla="*/ 4252 w 4677"/>
              <a:gd name="T59" fmla="*/ 581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77" h="1147">
                <a:moveTo>
                  <a:pt x="0" y="438"/>
                </a:moveTo>
                <a:lnTo>
                  <a:pt x="425" y="438"/>
                </a:lnTo>
                <a:lnTo>
                  <a:pt x="425" y="740"/>
                </a:lnTo>
                <a:lnTo>
                  <a:pt x="0" y="740"/>
                </a:lnTo>
                <a:lnTo>
                  <a:pt x="0" y="438"/>
                </a:lnTo>
                <a:close/>
                <a:moveTo>
                  <a:pt x="850" y="611"/>
                </a:moveTo>
                <a:lnTo>
                  <a:pt x="1276" y="611"/>
                </a:lnTo>
                <a:lnTo>
                  <a:pt x="1276" y="822"/>
                </a:lnTo>
                <a:lnTo>
                  <a:pt x="850" y="822"/>
                </a:lnTo>
                <a:lnTo>
                  <a:pt x="850" y="611"/>
                </a:lnTo>
                <a:close/>
                <a:moveTo>
                  <a:pt x="1701" y="392"/>
                </a:moveTo>
                <a:lnTo>
                  <a:pt x="2126" y="392"/>
                </a:lnTo>
                <a:lnTo>
                  <a:pt x="2126" y="853"/>
                </a:lnTo>
                <a:lnTo>
                  <a:pt x="1701" y="853"/>
                </a:lnTo>
                <a:lnTo>
                  <a:pt x="1701" y="392"/>
                </a:lnTo>
                <a:close/>
                <a:moveTo>
                  <a:pt x="2551" y="0"/>
                </a:moveTo>
                <a:lnTo>
                  <a:pt x="2976" y="0"/>
                </a:lnTo>
                <a:lnTo>
                  <a:pt x="2976" y="551"/>
                </a:lnTo>
                <a:lnTo>
                  <a:pt x="2551" y="551"/>
                </a:lnTo>
                <a:lnTo>
                  <a:pt x="2551" y="0"/>
                </a:lnTo>
                <a:close/>
                <a:moveTo>
                  <a:pt x="3401" y="830"/>
                </a:moveTo>
                <a:lnTo>
                  <a:pt x="3827" y="830"/>
                </a:lnTo>
                <a:lnTo>
                  <a:pt x="3827" y="1147"/>
                </a:lnTo>
                <a:lnTo>
                  <a:pt x="3401" y="1147"/>
                </a:lnTo>
                <a:lnTo>
                  <a:pt x="3401" y="830"/>
                </a:lnTo>
                <a:close/>
                <a:moveTo>
                  <a:pt x="4252" y="581"/>
                </a:moveTo>
                <a:lnTo>
                  <a:pt x="4677" y="581"/>
                </a:lnTo>
                <a:lnTo>
                  <a:pt x="4677" y="883"/>
                </a:lnTo>
                <a:lnTo>
                  <a:pt x="4252" y="883"/>
                </a:lnTo>
                <a:lnTo>
                  <a:pt x="4252" y="581"/>
                </a:lnTo>
                <a:close/>
              </a:path>
            </a:pathLst>
          </a:custGeom>
          <a:solidFill>
            <a:srgbClr val="B4C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9">
            <a:extLst>
              <a:ext uri="{FF2B5EF4-FFF2-40B4-BE49-F238E27FC236}">
                <a16:creationId xmlns:a16="http://schemas.microsoft.com/office/drawing/2014/main" id="{529A24B3-3F6C-839A-CE72-926E480F6385}"/>
              </a:ext>
            </a:extLst>
          </p:cNvPr>
          <p:cNvSpPr>
            <a:spLocks noEditPoints="1"/>
          </p:cNvSpPr>
          <p:nvPr/>
        </p:nvSpPr>
        <p:spPr bwMode="auto">
          <a:xfrm>
            <a:off x="2285683" y="1486694"/>
            <a:ext cx="7424738" cy="2228850"/>
          </a:xfrm>
          <a:custGeom>
            <a:avLst/>
            <a:gdLst>
              <a:gd name="T0" fmla="*/ 0 w 4677"/>
              <a:gd name="T1" fmla="*/ 747 h 1404"/>
              <a:gd name="T2" fmla="*/ 425 w 4677"/>
              <a:gd name="T3" fmla="*/ 747 h 1404"/>
              <a:gd name="T4" fmla="*/ 425 w 4677"/>
              <a:gd name="T5" fmla="*/ 1012 h 1404"/>
              <a:gd name="T6" fmla="*/ 0 w 4677"/>
              <a:gd name="T7" fmla="*/ 1012 h 1404"/>
              <a:gd name="T8" fmla="*/ 0 w 4677"/>
              <a:gd name="T9" fmla="*/ 747 h 1404"/>
              <a:gd name="T10" fmla="*/ 850 w 4677"/>
              <a:gd name="T11" fmla="*/ 830 h 1404"/>
              <a:gd name="T12" fmla="*/ 1276 w 4677"/>
              <a:gd name="T13" fmla="*/ 830 h 1404"/>
              <a:gd name="T14" fmla="*/ 1276 w 4677"/>
              <a:gd name="T15" fmla="*/ 1185 h 1404"/>
              <a:gd name="T16" fmla="*/ 850 w 4677"/>
              <a:gd name="T17" fmla="*/ 1185 h 1404"/>
              <a:gd name="T18" fmla="*/ 850 w 4677"/>
              <a:gd name="T19" fmla="*/ 830 h 1404"/>
              <a:gd name="T20" fmla="*/ 1701 w 4677"/>
              <a:gd name="T21" fmla="*/ 558 h 1404"/>
              <a:gd name="T22" fmla="*/ 2126 w 4677"/>
              <a:gd name="T23" fmla="*/ 558 h 1404"/>
              <a:gd name="T24" fmla="*/ 2126 w 4677"/>
              <a:gd name="T25" fmla="*/ 966 h 1404"/>
              <a:gd name="T26" fmla="*/ 1701 w 4677"/>
              <a:gd name="T27" fmla="*/ 966 h 1404"/>
              <a:gd name="T28" fmla="*/ 1701 w 4677"/>
              <a:gd name="T29" fmla="*/ 558 h 1404"/>
              <a:gd name="T30" fmla="*/ 2551 w 4677"/>
              <a:gd name="T31" fmla="*/ 0 h 1404"/>
              <a:gd name="T32" fmla="*/ 2976 w 4677"/>
              <a:gd name="T33" fmla="*/ 0 h 1404"/>
              <a:gd name="T34" fmla="*/ 2976 w 4677"/>
              <a:gd name="T35" fmla="*/ 574 h 1404"/>
              <a:gd name="T36" fmla="*/ 2551 w 4677"/>
              <a:gd name="T37" fmla="*/ 574 h 1404"/>
              <a:gd name="T38" fmla="*/ 2551 w 4677"/>
              <a:gd name="T39" fmla="*/ 0 h 1404"/>
              <a:gd name="T40" fmla="*/ 3401 w 4677"/>
              <a:gd name="T41" fmla="*/ 1208 h 1404"/>
              <a:gd name="T42" fmla="*/ 3827 w 4677"/>
              <a:gd name="T43" fmla="*/ 1208 h 1404"/>
              <a:gd name="T44" fmla="*/ 3827 w 4677"/>
              <a:gd name="T45" fmla="*/ 1404 h 1404"/>
              <a:gd name="T46" fmla="*/ 3401 w 4677"/>
              <a:gd name="T47" fmla="*/ 1404 h 1404"/>
              <a:gd name="T48" fmla="*/ 3401 w 4677"/>
              <a:gd name="T49" fmla="*/ 1208 h 1404"/>
              <a:gd name="T50" fmla="*/ 4252 w 4677"/>
              <a:gd name="T51" fmla="*/ 936 h 1404"/>
              <a:gd name="T52" fmla="*/ 4677 w 4677"/>
              <a:gd name="T53" fmla="*/ 936 h 1404"/>
              <a:gd name="T54" fmla="*/ 4677 w 4677"/>
              <a:gd name="T55" fmla="*/ 1155 h 1404"/>
              <a:gd name="T56" fmla="*/ 4252 w 4677"/>
              <a:gd name="T57" fmla="*/ 1155 h 1404"/>
              <a:gd name="T58" fmla="*/ 4252 w 4677"/>
              <a:gd name="T59" fmla="*/ 936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77" h="1404">
                <a:moveTo>
                  <a:pt x="0" y="747"/>
                </a:moveTo>
                <a:lnTo>
                  <a:pt x="425" y="747"/>
                </a:lnTo>
                <a:lnTo>
                  <a:pt x="425" y="1012"/>
                </a:lnTo>
                <a:lnTo>
                  <a:pt x="0" y="1012"/>
                </a:lnTo>
                <a:lnTo>
                  <a:pt x="0" y="747"/>
                </a:lnTo>
                <a:close/>
                <a:moveTo>
                  <a:pt x="850" y="830"/>
                </a:moveTo>
                <a:lnTo>
                  <a:pt x="1276" y="830"/>
                </a:lnTo>
                <a:lnTo>
                  <a:pt x="1276" y="1185"/>
                </a:lnTo>
                <a:lnTo>
                  <a:pt x="850" y="1185"/>
                </a:lnTo>
                <a:lnTo>
                  <a:pt x="850" y="830"/>
                </a:lnTo>
                <a:close/>
                <a:moveTo>
                  <a:pt x="1701" y="558"/>
                </a:moveTo>
                <a:lnTo>
                  <a:pt x="2126" y="558"/>
                </a:lnTo>
                <a:lnTo>
                  <a:pt x="2126" y="966"/>
                </a:lnTo>
                <a:lnTo>
                  <a:pt x="1701" y="966"/>
                </a:lnTo>
                <a:lnTo>
                  <a:pt x="1701" y="558"/>
                </a:lnTo>
                <a:close/>
                <a:moveTo>
                  <a:pt x="2551" y="0"/>
                </a:moveTo>
                <a:lnTo>
                  <a:pt x="2976" y="0"/>
                </a:lnTo>
                <a:lnTo>
                  <a:pt x="2976" y="574"/>
                </a:lnTo>
                <a:lnTo>
                  <a:pt x="2551" y="574"/>
                </a:lnTo>
                <a:lnTo>
                  <a:pt x="2551" y="0"/>
                </a:lnTo>
                <a:close/>
                <a:moveTo>
                  <a:pt x="3401" y="1208"/>
                </a:moveTo>
                <a:lnTo>
                  <a:pt x="3827" y="1208"/>
                </a:lnTo>
                <a:lnTo>
                  <a:pt x="3827" y="1404"/>
                </a:lnTo>
                <a:lnTo>
                  <a:pt x="3401" y="1404"/>
                </a:lnTo>
                <a:lnTo>
                  <a:pt x="3401" y="1208"/>
                </a:lnTo>
                <a:close/>
                <a:moveTo>
                  <a:pt x="4252" y="936"/>
                </a:moveTo>
                <a:lnTo>
                  <a:pt x="4677" y="936"/>
                </a:lnTo>
                <a:lnTo>
                  <a:pt x="4677" y="1155"/>
                </a:lnTo>
                <a:lnTo>
                  <a:pt x="4252" y="1155"/>
                </a:lnTo>
                <a:lnTo>
                  <a:pt x="4252" y="936"/>
                </a:lnTo>
                <a:close/>
              </a:path>
            </a:pathLst>
          </a:custGeom>
          <a:solidFill>
            <a:srgbClr val="8FAA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10">
            <a:extLst>
              <a:ext uri="{FF2B5EF4-FFF2-40B4-BE49-F238E27FC236}">
                <a16:creationId xmlns:a16="http://schemas.microsoft.com/office/drawing/2014/main" id="{D92BB0AA-2B26-2B9E-38DC-663D7E341B53}"/>
              </a:ext>
            </a:extLst>
          </p:cNvPr>
          <p:cNvSpPr>
            <a:spLocks noEditPoints="1"/>
          </p:cNvSpPr>
          <p:nvPr/>
        </p:nvSpPr>
        <p:spPr bwMode="auto">
          <a:xfrm>
            <a:off x="2285683" y="1126331"/>
            <a:ext cx="7424738" cy="2278063"/>
          </a:xfrm>
          <a:custGeom>
            <a:avLst/>
            <a:gdLst>
              <a:gd name="T0" fmla="*/ 0 w 4677"/>
              <a:gd name="T1" fmla="*/ 967 h 1435"/>
              <a:gd name="T2" fmla="*/ 425 w 4677"/>
              <a:gd name="T3" fmla="*/ 967 h 1435"/>
              <a:gd name="T4" fmla="*/ 425 w 4677"/>
              <a:gd name="T5" fmla="*/ 974 h 1435"/>
              <a:gd name="T6" fmla="*/ 0 w 4677"/>
              <a:gd name="T7" fmla="*/ 974 h 1435"/>
              <a:gd name="T8" fmla="*/ 0 w 4677"/>
              <a:gd name="T9" fmla="*/ 967 h 1435"/>
              <a:gd name="T10" fmla="*/ 850 w 4677"/>
              <a:gd name="T11" fmla="*/ 967 h 1435"/>
              <a:gd name="T12" fmla="*/ 1276 w 4677"/>
              <a:gd name="T13" fmla="*/ 967 h 1435"/>
              <a:gd name="T14" fmla="*/ 1276 w 4677"/>
              <a:gd name="T15" fmla="*/ 1057 h 1435"/>
              <a:gd name="T16" fmla="*/ 850 w 4677"/>
              <a:gd name="T17" fmla="*/ 1057 h 1435"/>
              <a:gd name="T18" fmla="*/ 850 w 4677"/>
              <a:gd name="T19" fmla="*/ 967 h 1435"/>
              <a:gd name="T20" fmla="*/ 1701 w 4677"/>
              <a:gd name="T21" fmla="*/ 544 h 1435"/>
              <a:gd name="T22" fmla="*/ 2126 w 4677"/>
              <a:gd name="T23" fmla="*/ 544 h 1435"/>
              <a:gd name="T24" fmla="*/ 2126 w 4677"/>
              <a:gd name="T25" fmla="*/ 785 h 1435"/>
              <a:gd name="T26" fmla="*/ 1701 w 4677"/>
              <a:gd name="T27" fmla="*/ 785 h 1435"/>
              <a:gd name="T28" fmla="*/ 1701 w 4677"/>
              <a:gd name="T29" fmla="*/ 544 h 1435"/>
              <a:gd name="T30" fmla="*/ 2551 w 4677"/>
              <a:gd name="T31" fmla="*/ 0 h 1435"/>
              <a:gd name="T32" fmla="*/ 2976 w 4677"/>
              <a:gd name="T33" fmla="*/ 0 h 1435"/>
              <a:gd name="T34" fmla="*/ 2976 w 4677"/>
              <a:gd name="T35" fmla="*/ 227 h 1435"/>
              <a:gd name="T36" fmla="*/ 2551 w 4677"/>
              <a:gd name="T37" fmla="*/ 227 h 1435"/>
              <a:gd name="T38" fmla="*/ 2551 w 4677"/>
              <a:gd name="T39" fmla="*/ 0 h 1435"/>
              <a:gd name="T40" fmla="*/ 3401 w 4677"/>
              <a:gd name="T41" fmla="*/ 1329 h 1435"/>
              <a:gd name="T42" fmla="*/ 3827 w 4677"/>
              <a:gd name="T43" fmla="*/ 1329 h 1435"/>
              <a:gd name="T44" fmla="*/ 3827 w 4677"/>
              <a:gd name="T45" fmla="*/ 1435 h 1435"/>
              <a:gd name="T46" fmla="*/ 3401 w 4677"/>
              <a:gd name="T47" fmla="*/ 1435 h 1435"/>
              <a:gd name="T48" fmla="*/ 3401 w 4677"/>
              <a:gd name="T49" fmla="*/ 1329 h 1435"/>
              <a:gd name="T50" fmla="*/ 4252 w 4677"/>
              <a:gd name="T51" fmla="*/ 1095 h 1435"/>
              <a:gd name="T52" fmla="*/ 4677 w 4677"/>
              <a:gd name="T53" fmla="*/ 1095 h 1435"/>
              <a:gd name="T54" fmla="*/ 4677 w 4677"/>
              <a:gd name="T55" fmla="*/ 1163 h 1435"/>
              <a:gd name="T56" fmla="*/ 4252 w 4677"/>
              <a:gd name="T57" fmla="*/ 1163 h 1435"/>
              <a:gd name="T58" fmla="*/ 4252 w 4677"/>
              <a:gd name="T59" fmla="*/ 1095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77" h="1435">
                <a:moveTo>
                  <a:pt x="0" y="967"/>
                </a:moveTo>
                <a:lnTo>
                  <a:pt x="425" y="967"/>
                </a:lnTo>
                <a:lnTo>
                  <a:pt x="425" y="974"/>
                </a:lnTo>
                <a:lnTo>
                  <a:pt x="0" y="974"/>
                </a:lnTo>
                <a:lnTo>
                  <a:pt x="0" y="967"/>
                </a:lnTo>
                <a:close/>
                <a:moveTo>
                  <a:pt x="850" y="967"/>
                </a:moveTo>
                <a:lnTo>
                  <a:pt x="1276" y="967"/>
                </a:lnTo>
                <a:lnTo>
                  <a:pt x="1276" y="1057"/>
                </a:lnTo>
                <a:lnTo>
                  <a:pt x="850" y="1057"/>
                </a:lnTo>
                <a:lnTo>
                  <a:pt x="850" y="967"/>
                </a:lnTo>
                <a:close/>
                <a:moveTo>
                  <a:pt x="1701" y="544"/>
                </a:moveTo>
                <a:lnTo>
                  <a:pt x="2126" y="544"/>
                </a:lnTo>
                <a:lnTo>
                  <a:pt x="2126" y="785"/>
                </a:lnTo>
                <a:lnTo>
                  <a:pt x="1701" y="785"/>
                </a:lnTo>
                <a:lnTo>
                  <a:pt x="1701" y="544"/>
                </a:lnTo>
                <a:close/>
                <a:moveTo>
                  <a:pt x="2551" y="0"/>
                </a:moveTo>
                <a:lnTo>
                  <a:pt x="2976" y="0"/>
                </a:lnTo>
                <a:lnTo>
                  <a:pt x="2976" y="227"/>
                </a:lnTo>
                <a:lnTo>
                  <a:pt x="2551" y="227"/>
                </a:lnTo>
                <a:lnTo>
                  <a:pt x="2551" y="0"/>
                </a:lnTo>
                <a:close/>
                <a:moveTo>
                  <a:pt x="3401" y="1329"/>
                </a:moveTo>
                <a:lnTo>
                  <a:pt x="3827" y="1329"/>
                </a:lnTo>
                <a:lnTo>
                  <a:pt x="3827" y="1435"/>
                </a:lnTo>
                <a:lnTo>
                  <a:pt x="3401" y="1435"/>
                </a:lnTo>
                <a:lnTo>
                  <a:pt x="3401" y="1329"/>
                </a:lnTo>
                <a:close/>
                <a:moveTo>
                  <a:pt x="4252" y="1095"/>
                </a:moveTo>
                <a:lnTo>
                  <a:pt x="4677" y="1095"/>
                </a:lnTo>
                <a:lnTo>
                  <a:pt x="4677" y="1163"/>
                </a:lnTo>
                <a:lnTo>
                  <a:pt x="4252" y="1163"/>
                </a:lnTo>
                <a:lnTo>
                  <a:pt x="4252" y="1095"/>
                </a:ln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11">
            <a:extLst>
              <a:ext uri="{FF2B5EF4-FFF2-40B4-BE49-F238E27FC236}">
                <a16:creationId xmlns:a16="http://schemas.microsoft.com/office/drawing/2014/main" id="{1A8AD70F-125F-5038-8271-BEAC3D2D5ADC}"/>
              </a:ext>
            </a:extLst>
          </p:cNvPr>
          <p:cNvSpPr>
            <a:spLocks noEditPoints="1"/>
          </p:cNvSpPr>
          <p:nvPr/>
        </p:nvSpPr>
        <p:spPr bwMode="auto">
          <a:xfrm>
            <a:off x="2285683" y="994569"/>
            <a:ext cx="7424738" cy="2241550"/>
          </a:xfrm>
          <a:custGeom>
            <a:avLst/>
            <a:gdLst>
              <a:gd name="T0" fmla="*/ 0 w 4677"/>
              <a:gd name="T1" fmla="*/ 785 h 1412"/>
              <a:gd name="T2" fmla="*/ 425 w 4677"/>
              <a:gd name="T3" fmla="*/ 785 h 1412"/>
              <a:gd name="T4" fmla="*/ 425 w 4677"/>
              <a:gd name="T5" fmla="*/ 1050 h 1412"/>
              <a:gd name="T6" fmla="*/ 0 w 4677"/>
              <a:gd name="T7" fmla="*/ 1050 h 1412"/>
              <a:gd name="T8" fmla="*/ 0 w 4677"/>
              <a:gd name="T9" fmla="*/ 785 h 1412"/>
              <a:gd name="T10" fmla="*/ 850 w 4677"/>
              <a:gd name="T11" fmla="*/ 846 h 1412"/>
              <a:gd name="T12" fmla="*/ 1276 w 4677"/>
              <a:gd name="T13" fmla="*/ 846 h 1412"/>
              <a:gd name="T14" fmla="*/ 1276 w 4677"/>
              <a:gd name="T15" fmla="*/ 1050 h 1412"/>
              <a:gd name="T16" fmla="*/ 850 w 4677"/>
              <a:gd name="T17" fmla="*/ 1050 h 1412"/>
              <a:gd name="T18" fmla="*/ 850 w 4677"/>
              <a:gd name="T19" fmla="*/ 846 h 1412"/>
              <a:gd name="T20" fmla="*/ 1701 w 4677"/>
              <a:gd name="T21" fmla="*/ 347 h 1412"/>
              <a:gd name="T22" fmla="*/ 2126 w 4677"/>
              <a:gd name="T23" fmla="*/ 347 h 1412"/>
              <a:gd name="T24" fmla="*/ 2126 w 4677"/>
              <a:gd name="T25" fmla="*/ 627 h 1412"/>
              <a:gd name="T26" fmla="*/ 1701 w 4677"/>
              <a:gd name="T27" fmla="*/ 627 h 1412"/>
              <a:gd name="T28" fmla="*/ 1701 w 4677"/>
              <a:gd name="T29" fmla="*/ 347 h 1412"/>
              <a:gd name="T30" fmla="*/ 2551 w 4677"/>
              <a:gd name="T31" fmla="*/ 0 h 1412"/>
              <a:gd name="T32" fmla="*/ 2976 w 4677"/>
              <a:gd name="T33" fmla="*/ 0 h 1412"/>
              <a:gd name="T34" fmla="*/ 2976 w 4677"/>
              <a:gd name="T35" fmla="*/ 83 h 1412"/>
              <a:gd name="T36" fmla="*/ 2551 w 4677"/>
              <a:gd name="T37" fmla="*/ 83 h 1412"/>
              <a:gd name="T38" fmla="*/ 2551 w 4677"/>
              <a:gd name="T39" fmla="*/ 0 h 1412"/>
              <a:gd name="T40" fmla="*/ 3401 w 4677"/>
              <a:gd name="T41" fmla="*/ 1314 h 1412"/>
              <a:gd name="T42" fmla="*/ 3827 w 4677"/>
              <a:gd name="T43" fmla="*/ 1314 h 1412"/>
              <a:gd name="T44" fmla="*/ 3827 w 4677"/>
              <a:gd name="T45" fmla="*/ 1412 h 1412"/>
              <a:gd name="T46" fmla="*/ 3401 w 4677"/>
              <a:gd name="T47" fmla="*/ 1412 h 1412"/>
              <a:gd name="T48" fmla="*/ 3401 w 4677"/>
              <a:gd name="T49" fmla="*/ 1314 h 1412"/>
              <a:gd name="T50" fmla="*/ 4252 w 4677"/>
              <a:gd name="T51" fmla="*/ 1050 h 1412"/>
              <a:gd name="T52" fmla="*/ 4677 w 4677"/>
              <a:gd name="T53" fmla="*/ 1050 h 1412"/>
              <a:gd name="T54" fmla="*/ 4677 w 4677"/>
              <a:gd name="T55" fmla="*/ 1178 h 1412"/>
              <a:gd name="T56" fmla="*/ 4252 w 4677"/>
              <a:gd name="T57" fmla="*/ 1178 h 1412"/>
              <a:gd name="T58" fmla="*/ 4252 w 4677"/>
              <a:gd name="T59" fmla="*/ 1050 h 1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77" h="1412">
                <a:moveTo>
                  <a:pt x="0" y="785"/>
                </a:moveTo>
                <a:lnTo>
                  <a:pt x="425" y="785"/>
                </a:lnTo>
                <a:lnTo>
                  <a:pt x="425" y="1050"/>
                </a:lnTo>
                <a:lnTo>
                  <a:pt x="0" y="1050"/>
                </a:lnTo>
                <a:lnTo>
                  <a:pt x="0" y="785"/>
                </a:lnTo>
                <a:close/>
                <a:moveTo>
                  <a:pt x="850" y="846"/>
                </a:moveTo>
                <a:lnTo>
                  <a:pt x="1276" y="846"/>
                </a:lnTo>
                <a:lnTo>
                  <a:pt x="1276" y="1050"/>
                </a:lnTo>
                <a:lnTo>
                  <a:pt x="850" y="1050"/>
                </a:lnTo>
                <a:lnTo>
                  <a:pt x="850" y="846"/>
                </a:lnTo>
                <a:close/>
                <a:moveTo>
                  <a:pt x="1701" y="347"/>
                </a:moveTo>
                <a:lnTo>
                  <a:pt x="2126" y="347"/>
                </a:lnTo>
                <a:lnTo>
                  <a:pt x="2126" y="627"/>
                </a:lnTo>
                <a:lnTo>
                  <a:pt x="1701" y="627"/>
                </a:lnTo>
                <a:lnTo>
                  <a:pt x="1701" y="347"/>
                </a:lnTo>
                <a:close/>
                <a:moveTo>
                  <a:pt x="2551" y="0"/>
                </a:moveTo>
                <a:lnTo>
                  <a:pt x="2976" y="0"/>
                </a:lnTo>
                <a:lnTo>
                  <a:pt x="2976" y="83"/>
                </a:lnTo>
                <a:lnTo>
                  <a:pt x="2551" y="83"/>
                </a:lnTo>
                <a:lnTo>
                  <a:pt x="2551" y="0"/>
                </a:lnTo>
                <a:close/>
                <a:moveTo>
                  <a:pt x="3401" y="1314"/>
                </a:moveTo>
                <a:lnTo>
                  <a:pt x="3827" y="1314"/>
                </a:lnTo>
                <a:lnTo>
                  <a:pt x="3827" y="1412"/>
                </a:lnTo>
                <a:lnTo>
                  <a:pt x="3401" y="1412"/>
                </a:lnTo>
                <a:lnTo>
                  <a:pt x="3401" y="1314"/>
                </a:lnTo>
                <a:close/>
                <a:moveTo>
                  <a:pt x="4252" y="1050"/>
                </a:moveTo>
                <a:lnTo>
                  <a:pt x="4677" y="1050"/>
                </a:lnTo>
                <a:lnTo>
                  <a:pt x="4677" y="1178"/>
                </a:lnTo>
                <a:lnTo>
                  <a:pt x="4252" y="1178"/>
                </a:lnTo>
                <a:lnTo>
                  <a:pt x="4252" y="1050"/>
                </a:lnTo>
                <a:close/>
              </a:path>
            </a:pathLst>
          </a:custGeom>
          <a:solidFill>
            <a:srgbClr val="2038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Rectangle 13">
            <a:extLst>
              <a:ext uri="{FF2B5EF4-FFF2-40B4-BE49-F238E27FC236}">
                <a16:creationId xmlns:a16="http://schemas.microsoft.com/office/drawing/2014/main" id="{3B727982-C25E-C5CC-A9FA-288B19E38173}"/>
              </a:ext>
            </a:extLst>
          </p:cNvPr>
          <p:cNvSpPr>
            <a:spLocks noChangeArrowheads="1"/>
          </p:cNvSpPr>
          <p:nvPr/>
        </p:nvSpPr>
        <p:spPr bwMode="auto">
          <a:xfrm>
            <a:off x="2515871" y="3606006"/>
            <a:ext cx="27622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164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Rectangle 14">
            <a:extLst>
              <a:ext uri="{FF2B5EF4-FFF2-40B4-BE49-F238E27FC236}">
                <a16:creationId xmlns:a16="http://schemas.microsoft.com/office/drawing/2014/main" id="{D9949E87-CFD7-9A29-D5D9-F359F83E9A4D}"/>
              </a:ext>
            </a:extLst>
          </p:cNvPr>
          <p:cNvSpPr>
            <a:spLocks noChangeArrowheads="1"/>
          </p:cNvSpPr>
          <p:nvPr/>
        </p:nvSpPr>
        <p:spPr bwMode="auto">
          <a:xfrm>
            <a:off x="3865246" y="3737769"/>
            <a:ext cx="27781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153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15">
            <a:extLst>
              <a:ext uri="{FF2B5EF4-FFF2-40B4-BE49-F238E27FC236}">
                <a16:creationId xmlns:a16="http://schemas.microsoft.com/office/drawing/2014/main" id="{53C1FC1E-9530-A5FB-CA98-0ED1125915F7}"/>
              </a:ext>
            </a:extLst>
          </p:cNvPr>
          <p:cNvSpPr>
            <a:spLocks noChangeArrowheads="1"/>
          </p:cNvSpPr>
          <p:nvPr/>
        </p:nvSpPr>
        <p:spPr bwMode="auto">
          <a:xfrm>
            <a:off x="5216208" y="3788569"/>
            <a:ext cx="27622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149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16">
            <a:extLst>
              <a:ext uri="{FF2B5EF4-FFF2-40B4-BE49-F238E27FC236}">
                <a16:creationId xmlns:a16="http://schemas.microsoft.com/office/drawing/2014/main" id="{E8DF290B-C319-FEAC-6F43-5FA48E9B974B}"/>
              </a:ext>
            </a:extLst>
          </p:cNvPr>
          <p:cNvSpPr>
            <a:spLocks noChangeArrowheads="1"/>
          </p:cNvSpPr>
          <p:nvPr/>
        </p:nvSpPr>
        <p:spPr bwMode="auto">
          <a:xfrm>
            <a:off x="6565583" y="3309144"/>
            <a:ext cx="27622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189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17">
            <a:extLst>
              <a:ext uri="{FF2B5EF4-FFF2-40B4-BE49-F238E27FC236}">
                <a16:creationId xmlns:a16="http://schemas.microsoft.com/office/drawing/2014/main" id="{9B40DE7C-B68E-ACCA-4BF8-3508922F7926}"/>
              </a:ext>
            </a:extLst>
          </p:cNvPr>
          <p:cNvSpPr>
            <a:spLocks noChangeArrowheads="1"/>
          </p:cNvSpPr>
          <p:nvPr/>
        </p:nvSpPr>
        <p:spPr bwMode="auto">
          <a:xfrm>
            <a:off x="7914958" y="4255294"/>
            <a:ext cx="277813"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 name="Rectangle 18">
            <a:extLst>
              <a:ext uri="{FF2B5EF4-FFF2-40B4-BE49-F238E27FC236}">
                <a16:creationId xmlns:a16="http://schemas.microsoft.com/office/drawing/2014/main" id="{48E273C7-10A4-6CBF-EB06-B30BBC6DCB4B}"/>
              </a:ext>
            </a:extLst>
          </p:cNvPr>
          <p:cNvSpPr>
            <a:spLocks noChangeArrowheads="1"/>
          </p:cNvSpPr>
          <p:nvPr/>
        </p:nvSpPr>
        <p:spPr bwMode="auto">
          <a:xfrm>
            <a:off x="9265921" y="3836194"/>
            <a:ext cx="27622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04040"/>
                </a:solidFill>
                <a:effectLst/>
                <a:latin typeface="Verdana" panose="020B0604030504040204" pitchFamily="34" charset="0"/>
              </a:rPr>
              <a:t>145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2" name="Rectangle 19">
            <a:extLst>
              <a:ext uri="{FF2B5EF4-FFF2-40B4-BE49-F238E27FC236}">
                <a16:creationId xmlns:a16="http://schemas.microsoft.com/office/drawing/2014/main" id="{8C9FBD7D-E24C-DF73-291B-7DB7371AA60A}"/>
              </a:ext>
            </a:extLst>
          </p:cNvPr>
          <p:cNvSpPr>
            <a:spLocks noChangeArrowheads="1"/>
          </p:cNvSpPr>
          <p:nvPr/>
        </p:nvSpPr>
        <p:spPr bwMode="auto">
          <a:xfrm>
            <a:off x="2552383" y="3126581"/>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 name="Rectangle 20">
            <a:extLst>
              <a:ext uri="{FF2B5EF4-FFF2-40B4-BE49-F238E27FC236}">
                <a16:creationId xmlns:a16="http://schemas.microsoft.com/office/drawing/2014/main" id="{4F3D6620-1A1B-B4EF-E08A-847FDB992FC3}"/>
              </a:ext>
            </a:extLst>
          </p:cNvPr>
          <p:cNvSpPr>
            <a:spLocks noChangeArrowheads="1"/>
          </p:cNvSpPr>
          <p:nvPr/>
        </p:nvSpPr>
        <p:spPr bwMode="auto">
          <a:xfrm>
            <a:off x="3901758" y="3404394"/>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28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21">
            <a:extLst>
              <a:ext uri="{FF2B5EF4-FFF2-40B4-BE49-F238E27FC236}">
                <a16:creationId xmlns:a16="http://schemas.microsoft.com/office/drawing/2014/main" id="{C8EB3B6F-C7C3-3B9F-F956-B820ED9A1232}"/>
              </a:ext>
            </a:extLst>
          </p:cNvPr>
          <p:cNvSpPr>
            <a:spLocks noChangeArrowheads="1"/>
          </p:cNvSpPr>
          <p:nvPr/>
        </p:nvSpPr>
        <p:spPr bwMode="auto">
          <a:xfrm>
            <a:off x="5251133" y="3056731"/>
            <a:ext cx="204788"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61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22">
            <a:extLst>
              <a:ext uri="{FF2B5EF4-FFF2-40B4-BE49-F238E27FC236}">
                <a16:creationId xmlns:a16="http://schemas.microsoft.com/office/drawing/2014/main" id="{7DC79425-20C9-7836-66D0-1CC941E8F3DA}"/>
              </a:ext>
            </a:extLst>
          </p:cNvPr>
          <p:cNvSpPr>
            <a:spLocks noChangeArrowheads="1"/>
          </p:cNvSpPr>
          <p:nvPr/>
        </p:nvSpPr>
        <p:spPr bwMode="auto">
          <a:xfrm>
            <a:off x="6602096" y="2431256"/>
            <a:ext cx="20320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73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23">
            <a:extLst>
              <a:ext uri="{FF2B5EF4-FFF2-40B4-BE49-F238E27FC236}">
                <a16:creationId xmlns:a16="http://schemas.microsoft.com/office/drawing/2014/main" id="{672E7EC0-47F3-5F2E-AAFB-9B4C2E4BE60C}"/>
              </a:ext>
            </a:extLst>
          </p:cNvPr>
          <p:cNvSpPr>
            <a:spLocks noChangeArrowheads="1"/>
          </p:cNvSpPr>
          <p:nvPr/>
        </p:nvSpPr>
        <p:spPr bwMode="auto">
          <a:xfrm>
            <a:off x="7951471" y="3752056"/>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42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 name="Rectangle 24">
            <a:extLst>
              <a:ext uri="{FF2B5EF4-FFF2-40B4-BE49-F238E27FC236}">
                <a16:creationId xmlns:a16="http://schemas.microsoft.com/office/drawing/2014/main" id="{273271DA-7859-9FC0-07A9-624CBAE27084}"/>
              </a:ext>
            </a:extLst>
          </p:cNvPr>
          <p:cNvSpPr>
            <a:spLocks noChangeArrowheads="1"/>
          </p:cNvSpPr>
          <p:nvPr/>
        </p:nvSpPr>
        <p:spPr bwMode="auto">
          <a:xfrm>
            <a:off x="9300846" y="3356769"/>
            <a:ext cx="204788"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 name="Rectangle 25">
            <a:extLst>
              <a:ext uri="{FF2B5EF4-FFF2-40B4-BE49-F238E27FC236}">
                <a16:creationId xmlns:a16="http://schemas.microsoft.com/office/drawing/2014/main" id="{FB2DC4BF-903E-D96C-FB95-526EFD97E416}"/>
              </a:ext>
            </a:extLst>
          </p:cNvPr>
          <p:cNvSpPr>
            <a:spLocks noChangeArrowheads="1"/>
          </p:cNvSpPr>
          <p:nvPr/>
        </p:nvSpPr>
        <p:spPr bwMode="auto">
          <a:xfrm>
            <a:off x="2552383" y="2709069"/>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35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26">
            <a:extLst>
              <a:ext uri="{FF2B5EF4-FFF2-40B4-BE49-F238E27FC236}">
                <a16:creationId xmlns:a16="http://schemas.microsoft.com/office/drawing/2014/main" id="{2A4D0215-044B-7942-8F32-5C314BC364BE}"/>
              </a:ext>
            </a:extLst>
          </p:cNvPr>
          <p:cNvSpPr>
            <a:spLocks noChangeArrowheads="1"/>
          </p:cNvSpPr>
          <p:nvPr/>
        </p:nvSpPr>
        <p:spPr bwMode="auto">
          <a:xfrm>
            <a:off x="3901758" y="2840831"/>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47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27">
            <a:extLst>
              <a:ext uri="{FF2B5EF4-FFF2-40B4-BE49-F238E27FC236}">
                <a16:creationId xmlns:a16="http://schemas.microsoft.com/office/drawing/2014/main" id="{B927FDA7-281E-92C7-479A-F59F35E708F1}"/>
              </a:ext>
            </a:extLst>
          </p:cNvPr>
          <p:cNvSpPr>
            <a:spLocks noChangeArrowheads="1"/>
          </p:cNvSpPr>
          <p:nvPr/>
        </p:nvSpPr>
        <p:spPr bwMode="auto">
          <a:xfrm>
            <a:off x="5251133" y="2407444"/>
            <a:ext cx="20478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54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28">
            <a:extLst>
              <a:ext uri="{FF2B5EF4-FFF2-40B4-BE49-F238E27FC236}">
                <a16:creationId xmlns:a16="http://schemas.microsoft.com/office/drawing/2014/main" id="{5808460C-4E16-25AC-AE91-3AAD6CAE5012}"/>
              </a:ext>
            </a:extLst>
          </p:cNvPr>
          <p:cNvSpPr>
            <a:spLocks noChangeArrowheads="1"/>
          </p:cNvSpPr>
          <p:nvPr/>
        </p:nvSpPr>
        <p:spPr bwMode="auto">
          <a:xfrm>
            <a:off x="6602096" y="1523206"/>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76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 name="Rectangle 29">
            <a:extLst>
              <a:ext uri="{FF2B5EF4-FFF2-40B4-BE49-F238E27FC236}">
                <a16:creationId xmlns:a16="http://schemas.microsoft.com/office/drawing/2014/main" id="{0DE7995C-8298-E6A0-7E15-1ADBCE74EDF2}"/>
              </a:ext>
            </a:extLst>
          </p:cNvPr>
          <p:cNvSpPr>
            <a:spLocks noChangeArrowheads="1"/>
          </p:cNvSpPr>
          <p:nvPr/>
        </p:nvSpPr>
        <p:spPr bwMode="auto">
          <a:xfrm>
            <a:off x="7951471" y="3440906"/>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26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 name="Rectangle 30">
            <a:extLst>
              <a:ext uri="{FF2B5EF4-FFF2-40B4-BE49-F238E27FC236}">
                <a16:creationId xmlns:a16="http://schemas.microsoft.com/office/drawing/2014/main" id="{A7B9908D-8403-865E-D695-418561AD2A99}"/>
              </a:ext>
            </a:extLst>
          </p:cNvPr>
          <p:cNvSpPr>
            <a:spLocks noChangeArrowheads="1"/>
          </p:cNvSpPr>
          <p:nvPr/>
        </p:nvSpPr>
        <p:spPr bwMode="auto">
          <a:xfrm>
            <a:off x="9300846" y="3009106"/>
            <a:ext cx="204788"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29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 name="Rectangle 31">
            <a:extLst>
              <a:ext uri="{FF2B5EF4-FFF2-40B4-BE49-F238E27FC236}">
                <a16:creationId xmlns:a16="http://schemas.microsoft.com/office/drawing/2014/main" id="{6D974B37-6D0A-CE88-5F5B-A030C6538F58}"/>
              </a:ext>
            </a:extLst>
          </p:cNvPr>
          <p:cNvSpPr>
            <a:spLocks noChangeArrowheads="1"/>
          </p:cNvSpPr>
          <p:nvPr/>
        </p:nvSpPr>
        <p:spPr bwMode="auto">
          <a:xfrm>
            <a:off x="2587308" y="2697956"/>
            <a:ext cx="131763"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 name="Rectangle 32">
            <a:extLst>
              <a:ext uri="{FF2B5EF4-FFF2-40B4-BE49-F238E27FC236}">
                <a16:creationId xmlns:a16="http://schemas.microsoft.com/office/drawing/2014/main" id="{B5979F1F-C841-2AB7-36CF-3F4338B9512E}"/>
              </a:ext>
            </a:extLst>
          </p:cNvPr>
          <p:cNvSpPr>
            <a:spLocks noChangeArrowheads="1"/>
          </p:cNvSpPr>
          <p:nvPr/>
        </p:nvSpPr>
        <p:spPr bwMode="auto">
          <a:xfrm>
            <a:off x="3901758" y="2697956"/>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6" name="Rectangle 33">
            <a:extLst>
              <a:ext uri="{FF2B5EF4-FFF2-40B4-BE49-F238E27FC236}">
                <a16:creationId xmlns:a16="http://schemas.microsoft.com/office/drawing/2014/main" id="{27FE2D16-3710-A013-FC37-825F33254EA7}"/>
              </a:ext>
            </a:extLst>
          </p:cNvPr>
          <p:cNvSpPr>
            <a:spLocks noChangeArrowheads="1"/>
          </p:cNvSpPr>
          <p:nvPr/>
        </p:nvSpPr>
        <p:spPr bwMode="auto">
          <a:xfrm>
            <a:off x="5251133" y="2026444"/>
            <a:ext cx="204788"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32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7" name="Rectangle 34">
            <a:extLst>
              <a:ext uri="{FF2B5EF4-FFF2-40B4-BE49-F238E27FC236}">
                <a16:creationId xmlns:a16="http://schemas.microsoft.com/office/drawing/2014/main" id="{AA9166ED-3592-1A39-F2F0-3DC07825AAED}"/>
              </a:ext>
            </a:extLst>
          </p:cNvPr>
          <p:cNvSpPr>
            <a:spLocks noChangeArrowheads="1"/>
          </p:cNvSpPr>
          <p:nvPr/>
        </p:nvSpPr>
        <p:spPr bwMode="auto">
          <a:xfrm>
            <a:off x="6602096" y="1162844"/>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8" name="Rectangle 35">
            <a:extLst>
              <a:ext uri="{FF2B5EF4-FFF2-40B4-BE49-F238E27FC236}">
                <a16:creationId xmlns:a16="http://schemas.microsoft.com/office/drawing/2014/main" id="{AEEB099E-F4B0-A0F7-44DD-BE9B62083797}"/>
              </a:ext>
            </a:extLst>
          </p:cNvPr>
          <p:cNvSpPr>
            <a:spLocks noChangeArrowheads="1"/>
          </p:cNvSpPr>
          <p:nvPr/>
        </p:nvSpPr>
        <p:spPr bwMode="auto">
          <a:xfrm>
            <a:off x="7951471" y="3272631"/>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9" name="Rectangle 36">
            <a:extLst>
              <a:ext uri="{FF2B5EF4-FFF2-40B4-BE49-F238E27FC236}">
                <a16:creationId xmlns:a16="http://schemas.microsoft.com/office/drawing/2014/main" id="{9B5B9BEB-D839-3672-2F5B-1E8FC5F925CE}"/>
              </a:ext>
            </a:extLst>
          </p:cNvPr>
          <p:cNvSpPr>
            <a:spLocks noChangeArrowheads="1"/>
          </p:cNvSpPr>
          <p:nvPr/>
        </p:nvSpPr>
        <p:spPr bwMode="auto">
          <a:xfrm>
            <a:off x="9337358" y="2901156"/>
            <a:ext cx="131763"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0" name="Rectangle 37">
            <a:extLst>
              <a:ext uri="{FF2B5EF4-FFF2-40B4-BE49-F238E27FC236}">
                <a16:creationId xmlns:a16="http://schemas.microsoft.com/office/drawing/2014/main" id="{87081AB9-C877-BAFD-30F4-964326FA10C1}"/>
              </a:ext>
            </a:extLst>
          </p:cNvPr>
          <p:cNvSpPr>
            <a:spLocks noChangeArrowheads="1"/>
          </p:cNvSpPr>
          <p:nvPr/>
        </p:nvSpPr>
        <p:spPr bwMode="auto">
          <a:xfrm>
            <a:off x="2552383" y="2275681"/>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Verdana" panose="020B0604030504040204" pitchFamily="34" charset="0"/>
              </a:rPr>
              <a:t>35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1" name="Rectangle 38">
            <a:extLst>
              <a:ext uri="{FF2B5EF4-FFF2-40B4-BE49-F238E27FC236}">
                <a16:creationId xmlns:a16="http://schemas.microsoft.com/office/drawing/2014/main" id="{0A4383BC-D8E9-3EA9-F429-6B7085CD32C3}"/>
              </a:ext>
            </a:extLst>
          </p:cNvPr>
          <p:cNvSpPr>
            <a:spLocks noChangeArrowheads="1"/>
          </p:cNvSpPr>
          <p:nvPr/>
        </p:nvSpPr>
        <p:spPr bwMode="auto">
          <a:xfrm>
            <a:off x="3901758" y="2374106"/>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Verdana" panose="020B0604030504040204" pitchFamily="34" charset="0"/>
              </a:rPr>
              <a:t>27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 name="Rectangle 39">
            <a:extLst>
              <a:ext uri="{FF2B5EF4-FFF2-40B4-BE49-F238E27FC236}">
                <a16:creationId xmlns:a16="http://schemas.microsoft.com/office/drawing/2014/main" id="{D7323E01-B8CE-155D-9BD6-B04768CFE13D}"/>
              </a:ext>
            </a:extLst>
          </p:cNvPr>
          <p:cNvSpPr>
            <a:spLocks noChangeArrowheads="1"/>
          </p:cNvSpPr>
          <p:nvPr/>
        </p:nvSpPr>
        <p:spPr bwMode="auto">
          <a:xfrm>
            <a:off x="5251133" y="1580356"/>
            <a:ext cx="20478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Verdana" panose="020B0604030504040204" pitchFamily="34" charset="0"/>
              </a:rPr>
              <a:t>37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3" name="Rectangle 40">
            <a:extLst>
              <a:ext uri="{FF2B5EF4-FFF2-40B4-BE49-F238E27FC236}">
                <a16:creationId xmlns:a16="http://schemas.microsoft.com/office/drawing/2014/main" id="{4B8FB76E-3CBA-CA6B-A93F-91BE0450CDBB}"/>
              </a:ext>
            </a:extLst>
          </p:cNvPr>
          <p:cNvSpPr>
            <a:spLocks noChangeArrowheads="1"/>
          </p:cNvSpPr>
          <p:nvPr/>
        </p:nvSpPr>
        <p:spPr bwMode="auto">
          <a:xfrm>
            <a:off x="6602096" y="1031081"/>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Verdana" panose="020B0604030504040204" pitchFamily="34" charset="0"/>
              </a:rPr>
              <a:t>11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 name="Rectangle 41">
            <a:extLst>
              <a:ext uri="{FF2B5EF4-FFF2-40B4-BE49-F238E27FC236}">
                <a16:creationId xmlns:a16="http://schemas.microsoft.com/office/drawing/2014/main" id="{78D69468-E56D-FEE9-FB81-6E18A4AB74B1}"/>
              </a:ext>
            </a:extLst>
          </p:cNvPr>
          <p:cNvSpPr>
            <a:spLocks noChangeArrowheads="1"/>
          </p:cNvSpPr>
          <p:nvPr/>
        </p:nvSpPr>
        <p:spPr bwMode="auto">
          <a:xfrm>
            <a:off x="7951471" y="3117056"/>
            <a:ext cx="203200"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Verdana" panose="020B0604030504040204" pitchFamily="34" charset="0"/>
              </a:rPr>
              <a:t>13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5" name="Rectangle 42">
            <a:extLst>
              <a:ext uri="{FF2B5EF4-FFF2-40B4-BE49-F238E27FC236}">
                <a16:creationId xmlns:a16="http://schemas.microsoft.com/office/drawing/2014/main" id="{73AAE7D4-DF82-D544-DED5-239F1CD7EC2A}"/>
              </a:ext>
            </a:extLst>
          </p:cNvPr>
          <p:cNvSpPr>
            <a:spLocks noChangeArrowheads="1"/>
          </p:cNvSpPr>
          <p:nvPr/>
        </p:nvSpPr>
        <p:spPr bwMode="auto">
          <a:xfrm>
            <a:off x="9300846" y="2697956"/>
            <a:ext cx="204788"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Verdana" panose="020B0604030504040204" pitchFamily="34" charset="0"/>
              </a:rPr>
              <a:t>17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6" name="Rectangle 43">
            <a:extLst>
              <a:ext uri="{FF2B5EF4-FFF2-40B4-BE49-F238E27FC236}">
                <a16:creationId xmlns:a16="http://schemas.microsoft.com/office/drawing/2014/main" id="{F9097726-1EAD-C6FE-2DC3-3FB49BE1D0C6}"/>
              </a:ext>
            </a:extLst>
          </p:cNvPr>
          <p:cNvSpPr>
            <a:spLocks noChangeArrowheads="1"/>
          </p:cNvSpPr>
          <p:nvPr/>
        </p:nvSpPr>
        <p:spPr bwMode="auto">
          <a:xfrm>
            <a:off x="1769746" y="5461794"/>
            <a:ext cx="977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0</a:t>
            </a:r>
            <a:endParaRPr kumimoji="0" lang="en-US" altLang="en-US" sz="1200" b="0" i="0" u="none" strike="noStrike" cap="none" normalizeH="0" baseline="0">
              <a:ln>
                <a:noFill/>
              </a:ln>
              <a:solidFill>
                <a:schemeClr val="tx1"/>
              </a:solidFill>
              <a:effectLst/>
            </a:endParaRPr>
          </a:p>
        </p:txBody>
      </p:sp>
      <p:sp>
        <p:nvSpPr>
          <p:cNvPr id="127" name="Rectangle 44">
            <a:extLst>
              <a:ext uri="{FF2B5EF4-FFF2-40B4-BE49-F238E27FC236}">
                <a16:creationId xmlns:a16="http://schemas.microsoft.com/office/drawing/2014/main" id="{F181E730-3842-4B89-1211-E745494788F8}"/>
              </a:ext>
            </a:extLst>
          </p:cNvPr>
          <p:cNvSpPr>
            <a:spLocks noChangeArrowheads="1"/>
          </p:cNvSpPr>
          <p:nvPr/>
        </p:nvSpPr>
        <p:spPr bwMode="auto">
          <a:xfrm>
            <a:off x="1698308" y="4863306"/>
            <a:ext cx="19556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50</a:t>
            </a:r>
            <a:endParaRPr kumimoji="0" lang="en-US" altLang="en-US" sz="1200" b="0" i="0" u="none" strike="noStrike" cap="none" normalizeH="0" baseline="0">
              <a:ln>
                <a:noFill/>
              </a:ln>
              <a:solidFill>
                <a:schemeClr val="tx1"/>
              </a:solidFill>
              <a:effectLst/>
            </a:endParaRPr>
          </a:p>
        </p:txBody>
      </p:sp>
      <p:sp>
        <p:nvSpPr>
          <p:cNvPr id="128" name="Rectangle 45">
            <a:extLst>
              <a:ext uri="{FF2B5EF4-FFF2-40B4-BE49-F238E27FC236}">
                <a16:creationId xmlns:a16="http://schemas.microsoft.com/office/drawing/2014/main" id="{F0E4AA86-532C-2E50-1EED-F0D0B355AC45}"/>
              </a:ext>
            </a:extLst>
          </p:cNvPr>
          <p:cNvSpPr>
            <a:spLocks noChangeArrowheads="1"/>
          </p:cNvSpPr>
          <p:nvPr/>
        </p:nvSpPr>
        <p:spPr bwMode="auto">
          <a:xfrm>
            <a:off x="1625283" y="4263231"/>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100</a:t>
            </a:r>
            <a:endParaRPr kumimoji="0" lang="en-US" altLang="en-US" sz="1200" b="0" i="0" u="none" strike="noStrike" cap="none" normalizeH="0" baseline="0">
              <a:ln>
                <a:noFill/>
              </a:ln>
              <a:solidFill>
                <a:schemeClr val="tx1"/>
              </a:solidFill>
              <a:effectLst/>
            </a:endParaRPr>
          </a:p>
        </p:txBody>
      </p:sp>
      <p:sp>
        <p:nvSpPr>
          <p:cNvPr id="129" name="Rectangle 46">
            <a:extLst>
              <a:ext uri="{FF2B5EF4-FFF2-40B4-BE49-F238E27FC236}">
                <a16:creationId xmlns:a16="http://schemas.microsoft.com/office/drawing/2014/main" id="{EC598B3A-A119-5C04-E4C7-B08DA95C82A0}"/>
              </a:ext>
            </a:extLst>
          </p:cNvPr>
          <p:cNvSpPr>
            <a:spLocks noChangeArrowheads="1"/>
          </p:cNvSpPr>
          <p:nvPr/>
        </p:nvSpPr>
        <p:spPr bwMode="auto">
          <a:xfrm>
            <a:off x="1625283" y="3664744"/>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150</a:t>
            </a:r>
            <a:endParaRPr kumimoji="0" lang="en-US" altLang="en-US" sz="1200" b="0" i="0" u="none" strike="noStrike" cap="none" normalizeH="0" baseline="0">
              <a:ln>
                <a:noFill/>
              </a:ln>
              <a:solidFill>
                <a:schemeClr val="tx1"/>
              </a:solidFill>
              <a:effectLst/>
            </a:endParaRPr>
          </a:p>
        </p:txBody>
      </p:sp>
      <p:sp>
        <p:nvSpPr>
          <p:cNvPr id="130" name="Rectangle 47">
            <a:extLst>
              <a:ext uri="{FF2B5EF4-FFF2-40B4-BE49-F238E27FC236}">
                <a16:creationId xmlns:a16="http://schemas.microsoft.com/office/drawing/2014/main" id="{859B0DF4-B6B7-EAB7-EDCF-E1F0A8F5E6D0}"/>
              </a:ext>
            </a:extLst>
          </p:cNvPr>
          <p:cNvSpPr>
            <a:spLocks noChangeArrowheads="1"/>
          </p:cNvSpPr>
          <p:nvPr/>
        </p:nvSpPr>
        <p:spPr bwMode="auto">
          <a:xfrm>
            <a:off x="1625283" y="3063081"/>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200</a:t>
            </a:r>
            <a:endParaRPr kumimoji="0" lang="en-US" altLang="en-US" sz="1200" b="0" i="0" u="none" strike="noStrike" cap="none" normalizeH="0" baseline="0">
              <a:ln>
                <a:noFill/>
              </a:ln>
              <a:solidFill>
                <a:schemeClr val="tx1"/>
              </a:solidFill>
              <a:effectLst/>
            </a:endParaRPr>
          </a:p>
        </p:txBody>
      </p:sp>
      <p:sp>
        <p:nvSpPr>
          <p:cNvPr id="131" name="Rectangle 48">
            <a:extLst>
              <a:ext uri="{FF2B5EF4-FFF2-40B4-BE49-F238E27FC236}">
                <a16:creationId xmlns:a16="http://schemas.microsoft.com/office/drawing/2014/main" id="{15FA61F3-8F4A-6DA3-7DAF-552DB11A9C1C}"/>
              </a:ext>
            </a:extLst>
          </p:cNvPr>
          <p:cNvSpPr>
            <a:spLocks noChangeArrowheads="1"/>
          </p:cNvSpPr>
          <p:nvPr/>
        </p:nvSpPr>
        <p:spPr bwMode="auto">
          <a:xfrm>
            <a:off x="1625283" y="2466181"/>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250</a:t>
            </a:r>
            <a:endParaRPr kumimoji="0" lang="en-US" altLang="en-US" sz="1200" b="0" i="0" u="none" strike="noStrike" cap="none" normalizeH="0" baseline="0">
              <a:ln>
                <a:noFill/>
              </a:ln>
              <a:solidFill>
                <a:schemeClr val="tx1"/>
              </a:solidFill>
              <a:effectLst/>
            </a:endParaRPr>
          </a:p>
        </p:txBody>
      </p:sp>
      <p:sp>
        <p:nvSpPr>
          <p:cNvPr id="132" name="Rectangle 49">
            <a:extLst>
              <a:ext uri="{FF2B5EF4-FFF2-40B4-BE49-F238E27FC236}">
                <a16:creationId xmlns:a16="http://schemas.microsoft.com/office/drawing/2014/main" id="{8B33174B-8D5C-2BE2-35F7-23A5C92269E5}"/>
              </a:ext>
            </a:extLst>
          </p:cNvPr>
          <p:cNvSpPr>
            <a:spLocks noChangeArrowheads="1"/>
          </p:cNvSpPr>
          <p:nvPr/>
        </p:nvSpPr>
        <p:spPr bwMode="auto">
          <a:xfrm>
            <a:off x="1625283" y="1864519"/>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300</a:t>
            </a:r>
            <a:endParaRPr kumimoji="0" lang="en-US" altLang="en-US" sz="1200" b="0" i="0" u="none" strike="noStrike" cap="none" normalizeH="0" baseline="0">
              <a:ln>
                <a:noFill/>
              </a:ln>
              <a:solidFill>
                <a:schemeClr val="tx1"/>
              </a:solidFill>
              <a:effectLst/>
            </a:endParaRPr>
          </a:p>
        </p:txBody>
      </p:sp>
      <p:sp>
        <p:nvSpPr>
          <p:cNvPr id="133" name="Rectangle 50">
            <a:extLst>
              <a:ext uri="{FF2B5EF4-FFF2-40B4-BE49-F238E27FC236}">
                <a16:creationId xmlns:a16="http://schemas.microsoft.com/office/drawing/2014/main" id="{CB24DA47-2D70-3514-7312-B659B4CF316E}"/>
              </a:ext>
            </a:extLst>
          </p:cNvPr>
          <p:cNvSpPr>
            <a:spLocks noChangeArrowheads="1"/>
          </p:cNvSpPr>
          <p:nvPr/>
        </p:nvSpPr>
        <p:spPr bwMode="auto">
          <a:xfrm>
            <a:off x="1625283" y="1267619"/>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350</a:t>
            </a:r>
            <a:endParaRPr kumimoji="0" lang="en-US" altLang="en-US" sz="1200" b="0" i="0" u="none" strike="noStrike" cap="none" normalizeH="0" baseline="0">
              <a:ln>
                <a:noFill/>
              </a:ln>
              <a:solidFill>
                <a:schemeClr val="tx1"/>
              </a:solidFill>
              <a:effectLst/>
            </a:endParaRPr>
          </a:p>
        </p:txBody>
      </p:sp>
      <p:sp>
        <p:nvSpPr>
          <p:cNvPr id="134" name="Rectangle 51">
            <a:extLst>
              <a:ext uri="{FF2B5EF4-FFF2-40B4-BE49-F238E27FC236}">
                <a16:creationId xmlns:a16="http://schemas.microsoft.com/office/drawing/2014/main" id="{E89FB731-935A-F14C-23D6-973D9939F0CF}"/>
              </a:ext>
            </a:extLst>
          </p:cNvPr>
          <p:cNvSpPr>
            <a:spLocks noChangeArrowheads="1"/>
          </p:cNvSpPr>
          <p:nvPr/>
        </p:nvSpPr>
        <p:spPr bwMode="auto">
          <a:xfrm>
            <a:off x="1625283" y="665956"/>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595959"/>
                </a:solidFill>
                <a:effectLst/>
                <a:latin typeface="Verdana" panose="020B0604030504040204" pitchFamily="34" charset="0"/>
              </a:rPr>
              <a:t>400</a:t>
            </a:r>
            <a:endParaRPr kumimoji="0" lang="en-US" altLang="en-US" sz="1200" b="0" i="0" u="none" strike="noStrike" cap="none" normalizeH="0" baseline="0" dirty="0">
              <a:ln>
                <a:noFill/>
              </a:ln>
              <a:solidFill>
                <a:schemeClr val="tx1"/>
              </a:solidFill>
              <a:effectLst/>
            </a:endParaRPr>
          </a:p>
        </p:txBody>
      </p:sp>
      <p:grpSp>
        <p:nvGrpSpPr>
          <p:cNvPr id="155" name="Group 154">
            <a:extLst>
              <a:ext uri="{FF2B5EF4-FFF2-40B4-BE49-F238E27FC236}">
                <a16:creationId xmlns:a16="http://schemas.microsoft.com/office/drawing/2014/main" id="{A2E8E5EE-1648-5FE9-4AC6-F28EE39BAC43}"/>
              </a:ext>
            </a:extLst>
          </p:cNvPr>
          <p:cNvGrpSpPr/>
          <p:nvPr/>
        </p:nvGrpSpPr>
        <p:grpSpPr>
          <a:xfrm>
            <a:off x="2275350" y="325151"/>
            <a:ext cx="7584306" cy="2619894"/>
            <a:chOff x="1345578" y="366691"/>
            <a:chExt cx="7584306" cy="2619894"/>
          </a:xfrm>
        </p:grpSpPr>
        <p:sp>
          <p:nvSpPr>
            <p:cNvPr id="156" name="TextBox 155">
              <a:extLst>
                <a:ext uri="{FF2B5EF4-FFF2-40B4-BE49-F238E27FC236}">
                  <a16:creationId xmlns:a16="http://schemas.microsoft.com/office/drawing/2014/main" id="{0F0B5817-07CF-9F81-A263-6F76180C127A}"/>
                </a:ext>
              </a:extLst>
            </p:cNvPr>
            <p:cNvSpPr txBox="1"/>
            <p:nvPr/>
          </p:nvSpPr>
          <p:spPr>
            <a:xfrm>
              <a:off x="1345578" y="1626175"/>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275</a:t>
              </a:r>
            </a:p>
            <a:p>
              <a:pPr algn="ctr"/>
              <a:r>
                <a:rPr lang="en-GB" sz="1400" dirty="0">
                  <a:solidFill>
                    <a:srgbClr val="FF0000"/>
                  </a:solidFill>
                  <a:latin typeface="Verdana" panose="020B0604030504040204" pitchFamily="34" charset="0"/>
                  <a:ea typeface="Verdana" panose="020B0604030504040204" pitchFamily="34" charset="0"/>
                </a:rPr>
                <a:t>(33%)</a:t>
              </a:r>
            </a:p>
          </p:txBody>
        </p:sp>
        <p:sp>
          <p:nvSpPr>
            <p:cNvPr id="157" name="TextBox 156">
              <a:extLst>
                <a:ext uri="{FF2B5EF4-FFF2-40B4-BE49-F238E27FC236}">
                  <a16:creationId xmlns:a16="http://schemas.microsoft.com/office/drawing/2014/main" id="{AF5D3D6E-817B-589E-D0DD-768DC7CB9C83}"/>
                </a:ext>
              </a:extLst>
            </p:cNvPr>
            <p:cNvSpPr txBox="1"/>
            <p:nvPr/>
          </p:nvSpPr>
          <p:spPr>
            <a:xfrm>
              <a:off x="2708486" y="1712635"/>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267</a:t>
              </a:r>
            </a:p>
            <a:p>
              <a:pPr algn="ctr"/>
              <a:r>
                <a:rPr lang="en-GB" sz="1400" dirty="0">
                  <a:solidFill>
                    <a:srgbClr val="FF0000"/>
                  </a:solidFill>
                  <a:latin typeface="Verdana" panose="020B0604030504040204" pitchFamily="34" charset="0"/>
                  <a:ea typeface="Verdana" panose="020B0604030504040204" pitchFamily="34" charset="0"/>
                </a:rPr>
                <a:t>(35%)</a:t>
              </a:r>
            </a:p>
          </p:txBody>
        </p:sp>
        <p:sp>
          <p:nvSpPr>
            <p:cNvPr id="158" name="TextBox 157">
              <a:extLst>
                <a:ext uri="{FF2B5EF4-FFF2-40B4-BE49-F238E27FC236}">
                  <a16:creationId xmlns:a16="http://schemas.microsoft.com/office/drawing/2014/main" id="{F8373896-27C9-5DDE-893F-1B7AEA092F8F}"/>
                </a:ext>
              </a:extLst>
            </p:cNvPr>
            <p:cNvSpPr txBox="1"/>
            <p:nvPr/>
          </p:nvSpPr>
          <p:spPr>
            <a:xfrm>
              <a:off x="4071394" y="934492"/>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333</a:t>
              </a:r>
            </a:p>
            <a:p>
              <a:pPr algn="ctr"/>
              <a:r>
                <a:rPr lang="en-GB" sz="1400" dirty="0">
                  <a:solidFill>
                    <a:srgbClr val="FF0000"/>
                  </a:solidFill>
                  <a:latin typeface="Verdana" panose="020B0604030504040204" pitchFamily="34" charset="0"/>
                  <a:ea typeface="Verdana" panose="020B0604030504040204" pitchFamily="34" charset="0"/>
                </a:rPr>
                <a:t>(38%)</a:t>
              </a:r>
            </a:p>
          </p:txBody>
        </p:sp>
        <p:sp>
          <p:nvSpPr>
            <p:cNvPr id="159" name="TextBox 158">
              <a:extLst>
                <a:ext uri="{FF2B5EF4-FFF2-40B4-BE49-F238E27FC236}">
                  <a16:creationId xmlns:a16="http://schemas.microsoft.com/office/drawing/2014/main" id="{605019D1-F7DA-FE7E-1B23-FF94161EE725}"/>
                </a:ext>
              </a:extLst>
            </p:cNvPr>
            <p:cNvSpPr txBox="1"/>
            <p:nvPr/>
          </p:nvSpPr>
          <p:spPr>
            <a:xfrm>
              <a:off x="5234163" y="366691"/>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379</a:t>
              </a:r>
            </a:p>
            <a:p>
              <a:pPr algn="ctr"/>
              <a:r>
                <a:rPr lang="en-GB" sz="1400" dirty="0">
                  <a:solidFill>
                    <a:srgbClr val="FF0000"/>
                  </a:solidFill>
                  <a:latin typeface="Verdana" panose="020B0604030504040204" pitchFamily="34" charset="0"/>
                  <a:ea typeface="Verdana" panose="020B0604030504040204" pitchFamily="34" charset="0"/>
                </a:rPr>
                <a:t>(33%)</a:t>
              </a:r>
            </a:p>
          </p:txBody>
        </p:sp>
        <p:sp>
          <p:nvSpPr>
            <p:cNvPr id="160" name="TextBox 159">
              <a:extLst>
                <a:ext uri="{FF2B5EF4-FFF2-40B4-BE49-F238E27FC236}">
                  <a16:creationId xmlns:a16="http://schemas.microsoft.com/office/drawing/2014/main" id="{DF2E27D9-248A-0EF2-6BAC-FEE0D7927C92}"/>
                </a:ext>
              </a:extLst>
            </p:cNvPr>
            <p:cNvSpPr txBox="1"/>
            <p:nvPr/>
          </p:nvSpPr>
          <p:spPr>
            <a:xfrm>
              <a:off x="8160121" y="1996446"/>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240</a:t>
              </a:r>
            </a:p>
            <a:p>
              <a:pPr algn="ctr"/>
              <a:r>
                <a:rPr lang="en-GB" sz="1400" dirty="0">
                  <a:solidFill>
                    <a:srgbClr val="FF0000"/>
                  </a:solidFill>
                  <a:latin typeface="Verdana" panose="020B0604030504040204" pitchFamily="34" charset="0"/>
                  <a:ea typeface="Verdana" panose="020B0604030504040204" pitchFamily="34" charset="0"/>
                </a:rPr>
                <a:t>(31%)</a:t>
              </a:r>
            </a:p>
          </p:txBody>
        </p:sp>
        <p:sp>
          <p:nvSpPr>
            <p:cNvPr id="161" name="TextBox 160">
              <a:extLst>
                <a:ext uri="{FF2B5EF4-FFF2-40B4-BE49-F238E27FC236}">
                  <a16:creationId xmlns:a16="http://schemas.microsoft.com/office/drawing/2014/main" id="{1A565FD6-F84B-5A85-050C-352EEEB368DA}"/>
                </a:ext>
              </a:extLst>
            </p:cNvPr>
            <p:cNvSpPr txBox="1"/>
            <p:nvPr/>
          </p:nvSpPr>
          <p:spPr>
            <a:xfrm>
              <a:off x="6797210" y="2401810"/>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205</a:t>
              </a:r>
            </a:p>
            <a:p>
              <a:pPr algn="ctr"/>
              <a:r>
                <a:rPr lang="en-GB" sz="1400" dirty="0">
                  <a:solidFill>
                    <a:srgbClr val="FF0000"/>
                  </a:solidFill>
                  <a:latin typeface="Verdana" panose="020B0604030504040204" pitchFamily="34" charset="0"/>
                  <a:ea typeface="Verdana" panose="020B0604030504040204" pitchFamily="34" charset="0"/>
                </a:rPr>
                <a:t>(27%)</a:t>
              </a:r>
            </a:p>
          </p:txBody>
        </p:sp>
      </p:grpSp>
      <p:grpSp>
        <p:nvGrpSpPr>
          <p:cNvPr id="163" name="Group 162">
            <a:extLst>
              <a:ext uri="{FF2B5EF4-FFF2-40B4-BE49-F238E27FC236}">
                <a16:creationId xmlns:a16="http://schemas.microsoft.com/office/drawing/2014/main" id="{9E58D614-BFB1-C339-15ED-DA428EC5D223}"/>
              </a:ext>
            </a:extLst>
          </p:cNvPr>
          <p:cNvGrpSpPr/>
          <p:nvPr/>
        </p:nvGrpSpPr>
        <p:grpSpPr>
          <a:xfrm>
            <a:off x="2284198" y="5611019"/>
            <a:ext cx="7458593" cy="200055"/>
            <a:chOff x="2543278" y="5611019"/>
            <a:chExt cx="7458593" cy="200055"/>
          </a:xfrm>
        </p:grpSpPr>
        <p:sp>
          <p:nvSpPr>
            <p:cNvPr id="164" name="Rectangle 52">
              <a:extLst>
                <a:ext uri="{FF2B5EF4-FFF2-40B4-BE49-F238E27FC236}">
                  <a16:creationId xmlns:a16="http://schemas.microsoft.com/office/drawing/2014/main" id="{82BAF34B-82CB-1216-E77C-8C28F5BE9DF1}"/>
                </a:ext>
              </a:extLst>
            </p:cNvPr>
            <p:cNvSpPr>
              <a:spLocks noChangeArrowheads="1"/>
            </p:cNvSpPr>
            <p:nvPr/>
          </p:nvSpPr>
          <p:spPr bwMode="auto">
            <a:xfrm>
              <a:off x="2543278" y="5611019"/>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rPr>
                <a:t>2017-18</a:t>
              </a:r>
              <a:endParaRPr kumimoji="0" lang="en-US" altLang="en-US" sz="1300" b="0" i="0" u="none" strike="noStrike" cap="none" normalizeH="0" baseline="0">
                <a:ln>
                  <a:noFill/>
                </a:ln>
                <a:solidFill>
                  <a:schemeClr val="tx1"/>
                </a:solidFill>
                <a:effectLst/>
              </a:endParaRPr>
            </a:p>
          </p:txBody>
        </p:sp>
        <p:sp>
          <p:nvSpPr>
            <p:cNvPr id="165" name="Rectangle 53">
              <a:extLst>
                <a:ext uri="{FF2B5EF4-FFF2-40B4-BE49-F238E27FC236}">
                  <a16:creationId xmlns:a16="http://schemas.microsoft.com/office/drawing/2014/main" id="{6050B297-A625-D99D-E1B7-C9EF55DACB1D}"/>
                </a:ext>
              </a:extLst>
            </p:cNvPr>
            <p:cNvSpPr>
              <a:spLocks noChangeArrowheads="1"/>
            </p:cNvSpPr>
            <p:nvPr/>
          </p:nvSpPr>
          <p:spPr bwMode="auto">
            <a:xfrm>
              <a:off x="3892653" y="5611019"/>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rPr>
                <a:t>2018-19</a:t>
              </a:r>
              <a:endParaRPr kumimoji="0" lang="en-US" altLang="en-US" sz="1300" b="0" i="0" u="none" strike="noStrike" cap="none" normalizeH="0" baseline="0">
                <a:ln>
                  <a:noFill/>
                </a:ln>
                <a:solidFill>
                  <a:schemeClr val="tx1"/>
                </a:solidFill>
                <a:effectLst/>
              </a:endParaRPr>
            </a:p>
          </p:txBody>
        </p:sp>
        <p:sp>
          <p:nvSpPr>
            <p:cNvPr id="166" name="Rectangle 54">
              <a:extLst>
                <a:ext uri="{FF2B5EF4-FFF2-40B4-BE49-F238E27FC236}">
                  <a16:creationId xmlns:a16="http://schemas.microsoft.com/office/drawing/2014/main" id="{8A3E5479-398B-EFF7-06AB-110CE7986D5D}"/>
                </a:ext>
              </a:extLst>
            </p:cNvPr>
            <p:cNvSpPr>
              <a:spLocks noChangeArrowheads="1"/>
            </p:cNvSpPr>
            <p:nvPr/>
          </p:nvSpPr>
          <p:spPr bwMode="auto">
            <a:xfrm>
              <a:off x="5242028" y="5611019"/>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rPr>
                <a:t>2019-20</a:t>
              </a:r>
              <a:endParaRPr kumimoji="0" lang="en-US" altLang="en-US" sz="1300" b="0" i="0" u="none" strike="noStrike" cap="none" normalizeH="0" baseline="0">
                <a:ln>
                  <a:noFill/>
                </a:ln>
                <a:solidFill>
                  <a:schemeClr val="tx1"/>
                </a:solidFill>
                <a:effectLst/>
              </a:endParaRPr>
            </a:p>
          </p:txBody>
        </p:sp>
        <p:sp>
          <p:nvSpPr>
            <p:cNvPr id="167" name="Rectangle 55">
              <a:extLst>
                <a:ext uri="{FF2B5EF4-FFF2-40B4-BE49-F238E27FC236}">
                  <a16:creationId xmlns:a16="http://schemas.microsoft.com/office/drawing/2014/main" id="{49D963B7-4293-1B0E-3A2C-8DB0308D56BE}"/>
                </a:ext>
              </a:extLst>
            </p:cNvPr>
            <p:cNvSpPr>
              <a:spLocks noChangeArrowheads="1"/>
            </p:cNvSpPr>
            <p:nvPr/>
          </p:nvSpPr>
          <p:spPr bwMode="auto">
            <a:xfrm>
              <a:off x="6592990" y="5611019"/>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rPr>
                <a:t>2020-21</a:t>
              </a:r>
              <a:endParaRPr kumimoji="0" lang="en-US" altLang="en-US" sz="1300" b="0" i="0" u="none" strike="noStrike" cap="none" normalizeH="0" baseline="0">
                <a:ln>
                  <a:noFill/>
                </a:ln>
                <a:solidFill>
                  <a:schemeClr val="tx1"/>
                </a:solidFill>
                <a:effectLst/>
              </a:endParaRPr>
            </a:p>
          </p:txBody>
        </p:sp>
        <p:sp>
          <p:nvSpPr>
            <p:cNvPr id="168" name="Rectangle 56">
              <a:extLst>
                <a:ext uri="{FF2B5EF4-FFF2-40B4-BE49-F238E27FC236}">
                  <a16:creationId xmlns:a16="http://schemas.microsoft.com/office/drawing/2014/main" id="{E7C06B05-C5C8-7010-6EA1-3B9EFF8243A0}"/>
                </a:ext>
              </a:extLst>
            </p:cNvPr>
            <p:cNvSpPr>
              <a:spLocks noChangeArrowheads="1"/>
            </p:cNvSpPr>
            <p:nvPr/>
          </p:nvSpPr>
          <p:spPr bwMode="auto">
            <a:xfrm>
              <a:off x="7942365" y="5611019"/>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rPr>
                <a:t>2021-22</a:t>
              </a:r>
              <a:endParaRPr kumimoji="0" lang="en-US" altLang="en-US" sz="1300" b="0" i="0" u="none" strike="noStrike" cap="none" normalizeH="0" baseline="0">
                <a:ln>
                  <a:noFill/>
                </a:ln>
                <a:solidFill>
                  <a:schemeClr val="tx1"/>
                </a:solidFill>
                <a:effectLst/>
              </a:endParaRPr>
            </a:p>
          </p:txBody>
        </p:sp>
        <p:sp>
          <p:nvSpPr>
            <p:cNvPr id="169" name="Rectangle 57">
              <a:extLst>
                <a:ext uri="{FF2B5EF4-FFF2-40B4-BE49-F238E27FC236}">
                  <a16:creationId xmlns:a16="http://schemas.microsoft.com/office/drawing/2014/main" id="{6ECF7D1F-14E5-CBDC-68E8-AE32EC48883B}"/>
                </a:ext>
              </a:extLst>
            </p:cNvPr>
            <p:cNvSpPr>
              <a:spLocks noChangeArrowheads="1"/>
            </p:cNvSpPr>
            <p:nvPr/>
          </p:nvSpPr>
          <p:spPr bwMode="auto">
            <a:xfrm>
              <a:off x="9291740" y="5611019"/>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595959"/>
                  </a:solidFill>
                  <a:effectLst/>
                  <a:latin typeface="Verdana" panose="020B0604030504040204" pitchFamily="34" charset="0"/>
                </a:rPr>
                <a:t>2022-23</a:t>
              </a:r>
              <a:endParaRPr kumimoji="0" lang="en-US" altLang="en-US" sz="1300" b="0" i="0" u="none" strike="noStrike" cap="none" normalizeH="0" baseline="0" dirty="0">
                <a:ln>
                  <a:noFill/>
                </a:ln>
                <a:solidFill>
                  <a:schemeClr val="tx1"/>
                </a:solidFill>
                <a:effectLst/>
              </a:endParaRPr>
            </a:p>
          </p:txBody>
        </p:sp>
      </p:grpSp>
      <p:grpSp>
        <p:nvGrpSpPr>
          <p:cNvPr id="5" name="Group 4">
            <a:extLst>
              <a:ext uri="{FF2B5EF4-FFF2-40B4-BE49-F238E27FC236}">
                <a16:creationId xmlns:a16="http://schemas.microsoft.com/office/drawing/2014/main" id="{A19E05DE-F57A-A67C-7E58-D1C1A66DC086}"/>
              </a:ext>
            </a:extLst>
          </p:cNvPr>
          <p:cNvGrpSpPr/>
          <p:nvPr/>
        </p:nvGrpSpPr>
        <p:grpSpPr>
          <a:xfrm>
            <a:off x="371108" y="261763"/>
            <a:ext cx="721460" cy="986411"/>
            <a:chOff x="10107254" y="3990551"/>
            <a:chExt cx="721460" cy="986411"/>
          </a:xfrm>
        </p:grpSpPr>
        <p:sp>
          <p:nvSpPr>
            <p:cNvPr id="6" name="Graphic 62" descr="Books with solid fill">
              <a:extLst>
                <a:ext uri="{FF2B5EF4-FFF2-40B4-BE49-F238E27FC236}">
                  <a16:creationId xmlns:a16="http://schemas.microsoft.com/office/drawing/2014/main" id="{52D2311C-73E8-CDC4-054F-701A03B9D01F}"/>
                </a:ext>
              </a:extLst>
            </p:cNvPr>
            <p:cNvSpPr>
              <a:spLocks noChangeAspect="1"/>
            </p:cNvSpPr>
            <p:nvPr/>
          </p:nvSpPr>
          <p:spPr>
            <a:xfrm>
              <a:off x="10107254" y="3990551"/>
              <a:ext cx="721460" cy="647056"/>
            </a:xfrm>
            <a:custGeom>
              <a:avLst/>
              <a:gdLst>
                <a:gd name="connsiteX0" fmla="*/ 289730 w 289729"/>
                <a:gd name="connsiteY0" fmla="*/ 95216 h 270346"/>
                <a:gd name="connsiteX1" fmla="*/ 272047 w 289729"/>
                <a:gd name="connsiteY1" fmla="*/ 88755 h 270346"/>
                <a:gd name="connsiteX2" fmla="*/ 272047 w 289729"/>
                <a:gd name="connsiteY2" fmla="*/ 51689 h 270346"/>
                <a:gd name="connsiteX3" fmla="*/ 289730 w 289729"/>
                <a:gd name="connsiteY3" fmla="*/ 44208 h 270346"/>
                <a:gd name="connsiteX4" fmla="*/ 170029 w 289729"/>
                <a:gd name="connsiteY4" fmla="*/ 0 h 270346"/>
                <a:gd name="connsiteX5" fmla="*/ 24484 w 289729"/>
                <a:gd name="connsiteY5" fmla="*/ 51009 h 270346"/>
                <a:gd name="connsiteX6" fmla="*/ 10202 w 289729"/>
                <a:gd name="connsiteY6" fmla="*/ 91816 h 270346"/>
                <a:gd name="connsiteX7" fmla="*/ 11902 w 289729"/>
                <a:gd name="connsiteY7" fmla="*/ 106778 h 270346"/>
                <a:gd name="connsiteX8" fmla="*/ 0 w 289729"/>
                <a:gd name="connsiteY8" fmla="*/ 146225 h 270346"/>
                <a:gd name="connsiteX9" fmla="*/ 10202 w 289729"/>
                <a:gd name="connsiteY9" fmla="*/ 175810 h 270346"/>
                <a:gd name="connsiteX10" fmla="*/ 9522 w 289729"/>
                <a:gd name="connsiteY10" fmla="*/ 197234 h 270346"/>
                <a:gd name="connsiteX11" fmla="*/ 27205 w 289729"/>
                <a:gd name="connsiteY11" fmla="*/ 231240 h 270346"/>
                <a:gd name="connsiteX12" fmla="*/ 121741 w 289729"/>
                <a:gd name="connsiteY12" fmla="*/ 270346 h 270346"/>
                <a:gd name="connsiteX13" fmla="*/ 289050 w 289729"/>
                <a:gd name="connsiteY13" fmla="*/ 200974 h 270346"/>
                <a:gd name="connsiteX14" fmla="*/ 271367 w 289729"/>
                <a:gd name="connsiteY14" fmla="*/ 194513 h 270346"/>
                <a:gd name="connsiteX15" fmla="*/ 271367 w 289729"/>
                <a:gd name="connsiteY15" fmla="*/ 157107 h 270346"/>
                <a:gd name="connsiteX16" fmla="*/ 289050 w 289729"/>
                <a:gd name="connsiteY16" fmla="*/ 149626 h 270346"/>
                <a:gd name="connsiteX17" fmla="*/ 261845 w 289729"/>
                <a:gd name="connsiteY17" fmla="*/ 139424 h 270346"/>
                <a:gd name="connsiteX18" fmla="*/ 261845 w 289729"/>
                <a:gd name="connsiteY18" fmla="*/ 106778 h 270346"/>
                <a:gd name="connsiteX19" fmla="*/ 289730 w 289729"/>
                <a:gd name="connsiteY19" fmla="*/ 95216 h 270346"/>
                <a:gd name="connsiteX20" fmla="*/ 28565 w 289729"/>
                <a:gd name="connsiteY20" fmla="*/ 74813 h 270346"/>
                <a:gd name="connsiteX21" fmla="*/ 123101 w 289729"/>
                <a:gd name="connsiteY21" fmla="*/ 111879 h 270346"/>
                <a:gd name="connsiteX22" fmla="*/ 258784 w 289729"/>
                <a:gd name="connsiteY22" fmla="*/ 57130 h 270346"/>
                <a:gd name="connsiteX23" fmla="*/ 258784 w 289729"/>
                <a:gd name="connsiteY23" fmla="*/ 86375 h 270346"/>
                <a:gd name="connsiteX24" fmla="*/ 123101 w 289729"/>
                <a:gd name="connsiteY24" fmla="*/ 142825 h 270346"/>
                <a:gd name="connsiteX25" fmla="*/ 28565 w 289729"/>
                <a:gd name="connsiteY25" fmla="*/ 105418 h 270346"/>
                <a:gd name="connsiteX26" fmla="*/ 28565 w 289729"/>
                <a:gd name="connsiteY26" fmla="*/ 74813 h 270346"/>
                <a:gd name="connsiteX27" fmla="*/ 258104 w 289729"/>
                <a:gd name="connsiteY27" fmla="*/ 192133 h 270346"/>
                <a:gd name="connsiteX28" fmla="*/ 122421 w 289729"/>
                <a:gd name="connsiteY28" fmla="*/ 248243 h 270346"/>
                <a:gd name="connsiteX29" fmla="*/ 27545 w 289729"/>
                <a:gd name="connsiteY29" fmla="*/ 210836 h 270346"/>
                <a:gd name="connsiteX30" fmla="*/ 27545 w 289729"/>
                <a:gd name="connsiteY30" fmla="*/ 184312 h 270346"/>
                <a:gd name="connsiteX31" fmla="*/ 112219 w 289729"/>
                <a:gd name="connsiteY31" fmla="*/ 218998 h 270346"/>
                <a:gd name="connsiteX32" fmla="*/ 258444 w 289729"/>
                <a:gd name="connsiteY32" fmla="*/ 161188 h 270346"/>
                <a:gd name="connsiteX33" fmla="*/ 258104 w 289729"/>
                <a:gd name="connsiteY33" fmla="*/ 192133 h 270346"/>
                <a:gd name="connsiteX34" fmla="*/ 248583 w 289729"/>
                <a:gd name="connsiteY34" fmla="*/ 141124 h 270346"/>
                <a:gd name="connsiteX35" fmla="*/ 112899 w 289729"/>
                <a:gd name="connsiteY35" fmla="*/ 197234 h 270346"/>
                <a:gd name="connsiteX36" fmla="*/ 18363 w 289729"/>
                <a:gd name="connsiteY36" fmla="*/ 159827 h 270346"/>
                <a:gd name="connsiteX37" fmla="*/ 18363 w 289729"/>
                <a:gd name="connsiteY37" fmla="*/ 129222 h 270346"/>
                <a:gd name="connsiteX38" fmla="*/ 115620 w 289729"/>
                <a:gd name="connsiteY38" fmla="*/ 167989 h 270346"/>
                <a:gd name="connsiteX39" fmla="*/ 248923 w 289729"/>
                <a:gd name="connsiteY39" fmla="*/ 112219 h 270346"/>
                <a:gd name="connsiteX40" fmla="*/ 248923 w 289729"/>
                <a:gd name="connsiteY40" fmla="*/ 141124 h 2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9729" h="270346">
                  <a:moveTo>
                    <a:pt x="289730" y="95216"/>
                  </a:moveTo>
                  <a:lnTo>
                    <a:pt x="272047" y="88755"/>
                  </a:lnTo>
                  <a:lnTo>
                    <a:pt x="272047" y="51689"/>
                  </a:lnTo>
                  <a:lnTo>
                    <a:pt x="289730" y="44208"/>
                  </a:lnTo>
                  <a:lnTo>
                    <a:pt x="170029" y="0"/>
                  </a:lnTo>
                  <a:lnTo>
                    <a:pt x="24484" y="51009"/>
                  </a:lnTo>
                  <a:cubicBezTo>
                    <a:pt x="10542" y="57810"/>
                    <a:pt x="10202" y="76513"/>
                    <a:pt x="10202" y="91816"/>
                  </a:cubicBezTo>
                  <a:cubicBezTo>
                    <a:pt x="10202" y="96917"/>
                    <a:pt x="10882" y="102018"/>
                    <a:pt x="11902" y="106778"/>
                  </a:cubicBezTo>
                  <a:cubicBezTo>
                    <a:pt x="340" y="114260"/>
                    <a:pt x="0" y="131603"/>
                    <a:pt x="0" y="146225"/>
                  </a:cubicBezTo>
                  <a:cubicBezTo>
                    <a:pt x="0" y="158127"/>
                    <a:pt x="2720" y="169009"/>
                    <a:pt x="10202" y="175810"/>
                  </a:cubicBezTo>
                  <a:cubicBezTo>
                    <a:pt x="8501" y="181591"/>
                    <a:pt x="9522" y="188732"/>
                    <a:pt x="9522" y="197234"/>
                  </a:cubicBezTo>
                  <a:cubicBezTo>
                    <a:pt x="9522" y="212536"/>
                    <a:pt x="13602" y="226479"/>
                    <a:pt x="27205" y="231240"/>
                  </a:cubicBezTo>
                  <a:lnTo>
                    <a:pt x="121741" y="270346"/>
                  </a:lnTo>
                  <a:lnTo>
                    <a:pt x="289050" y="200974"/>
                  </a:lnTo>
                  <a:lnTo>
                    <a:pt x="271367" y="194513"/>
                  </a:lnTo>
                  <a:lnTo>
                    <a:pt x="271367" y="157107"/>
                  </a:lnTo>
                  <a:lnTo>
                    <a:pt x="289050" y="149626"/>
                  </a:lnTo>
                  <a:lnTo>
                    <a:pt x="261845" y="139424"/>
                  </a:lnTo>
                  <a:lnTo>
                    <a:pt x="261845" y="106778"/>
                  </a:lnTo>
                  <a:lnTo>
                    <a:pt x="289730" y="95216"/>
                  </a:lnTo>
                  <a:close/>
                  <a:moveTo>
                    <a:pt x="28565" y="74813"/>
                  </a:moveTo>
                  <a:lnTo>
                    <a:pt x="123101" y="111879"/>
                  </a:lnTo>
                  <a:lnTo>
                    <a:pt x="258784" y="57130"/>
                  </a:lnTo>
                  <a:lnTo>
                    <a:pt x="258784" y="86375"/>
                  </a:lnTo>
                  <a:lnTo>
                    <a:pt x="123101" y="142825"/>
                  </a:lnTo>
                  <a:lnTo>
                    <a:pt x="28565" y="105418"/>
                  </a:lnTo>
                  <a:lnTo>
                    <a:pt x="28565" y="74813"/>
                  </a:lnTo>
                  <a:close/>
                  <a:moveTo>
                    <a:pt x="258104" y="192133"/>
                  </a:moveTo>
                  <a:lnTo>
                    <a:pt x="122421" y="248243"/>
                  </a:lnTo>
                  <a:lnTo>
                    <a:pt x="27545" y="210836"/>
                  </a:lnTo>
                  <a:lnTo>
                    <a:pt x="27545" y="184312"/>
                  </a:lnTo>
                  <a:lnTo>
                    <a:pt x="112219" y="218998"/>
                  </a:lnTo>
                  <a:lnTo>
                    <a:pt x="258444" y="161188"/>
                  </a:lnTo>
                  <a:lnTo>
                    <a:pt x="258104" y="192133"/>
                  </a:lnTo>
                  <a:close/>
                  <a:moveTo>
                    <a:pt x="248583" y="141124"/>
                  </a:moveTo>
                  <a:lnTo>
                    <a:pt x="112899" y="197234"/>
                  </a:lnTo>
                  <a:lnTo>
                    <a:pt x="18363" y="159827"/>
                  </a:lnTo>
                  <a:lnTo>
                    <a:pt x="18363" y="129222"/>
                  </a:lnTo>
                  <a:lnTo>
                    <a:pt x="115620" y="167989"/>
                  </a:lnTo>
                  <a:lnTo>
                    <a:pt x="248923" y="112219"/>
                  </a:lnTo>
                  <a:lnTo>
                    <a:pt x="248923" y="141124"/>
                  </a:lnTo>
                  <a:close/>
                </a:path>
              </a:pathLst>
            </a:custGeom>
            <a:solidFill>
              <a:srgbClr val="00B050"/>
            </a:solidFill>
            <a:ln w="3373" cap="flat">
              <a:noFill/>
              <a:prstDash val="solid"/>
              <a:miter/>
            </a:ln>
          </p:spPr>
          <p:txBody>
            <a:bodyPr rtlCol="0" anchor="ctr"/>
            <a:lstStyle/>
            <a:p>
              <a:endParaRPr lang="en-GB" dirty="0"/>
            </a:p>
          </p:txBody>
        </p:sp>
        <p:sp>
          <p:nvSpPr>
            <p:cNvPr id="7" name="TextBox 6">
              <a:extLst>
                <a:ext uri="{FF2B5EF4-FFF2-40B4-BE49-F238E27FC236}">
                  <a16:creationId xmlns:a16="http://schemas.microsoft.com/office/drawing/2014/main" id="{B0451FD9-1A49-A4B0-05EF-D788FE7F1C8E}"/>
                </a:ext>
              </a:extLst>
            </p:cNvPr>
            <p:cNvSpPr txBox="1"/>
            <p:nvPr/>
          </p:nvSpPr>
          <p:spPr>
            <a:xfrm>
              <a:off x="10107254" y="4607630"/>
              <a:ext cx="683200" cy="369332"/>
            </a:xfrm>
            <a:prstGeom prst="rect">
              <a:avLst/>
            </a:prstGeom>
            <a:noFill/>
          </p:spPr>
          <p:txBody>
            <a:bodyPr wrap="none" rtlCol="0">
              <a:spAutoFit/>
            </a:bodyPr>
            <a:lstStyle/>
            <a:p>
              <a:r>
                <a:rPr lang="en-GB" b="1" dirty="0">
                  <a:latin typeface="Verdana" panose="020B0604030504040204" pitchFamily="34" charset="0"/>
                  <a:ea typeface="Verdana" panose="020B0604030504040204" pitchFamily="34" charset="0"/>
                </a:rPr>
                <a:t>SKE</a:t>
              </a:r>
            </a:p>
          </p:txBody>
        </p:sp>
      </p:grpSp>
      <p:sp>
        <p:nvSpPr>
          <p:cNvPr id="3" name="Rectangle 57">
            <a:extLst>
              <a:ext uri="{FF2B5EF4-FFF2-40B4-BE49-F238E27FC236}">
                <a16:creationId xmlns:a16="http://schemas.microsoft.com/office/drawing/2014/main" id="{4F8E7443-E3C1-33E3-1941-38FF621987B3}"/>
              </a:ext>
            </a:extLst>
          </p:cNvPr>
          <p:cNvSpPr>
            <a:spLocks noChangeArrowheads="1"/>
          </p:cNvSpPr>
          <p:nvPr/>
        </p:nvSpPr>
        <p:spPr bwMode="auto">
          <a:xfrm>
            <a:off x="10378860" y="5602552"/>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595959"/>
                </a:solidFill>
                <a:effectLst/>
                <a:latin typeface="Verdana" panose="020B0604030504040204" pitchFamily="34" charset="0"/>
              </a:rPr>
              <a:t>2023-24</a:t>
            </a:r>
            <a:endParaRPr kumimoji="0" lang="en-US" altLang="en-US" sz="1300" b="0" i="0" u="none" strike="noStrike" cap="none" normalizeH="0" baseline="0" dirty="0">
              <a:ln>
                <a:noFill/>
              </a:ln>
              <a:solidFill>
                <a:schemeClr val="tx1"/>
              </a:solidFill>
              <a:effectLst/>
            </a:endParaRPr>
          </a:p>
        </p:txBody>
      </p:sp>
      <p:grpSp>
        <p:nvGrpSpPr>
          <p:cNvPr id="21" name="Group 20">
            <a:extLst>
              <a:ext uri="{FF2B5EF4-FFF2-40B4-BE49-F238E27FC236}">
                <a16:creationId xmlns:a16="http://schemas.microsoft.com/office/drawing/2014/main" id="{AA8078B9-12FE-94AF-7918-C0A45743CC09}"/>
              </a:ext>
            </a:extLst>
          </p:cNvPr>
          <p:cNvGrpSpPr/>
          <p:nvPr/>
        </p:nvGrpSpPr>
        <p:grpSpPr>
          <a:xfrm>
            <a:off x="10309169" y="3134081"/>
            <a:ext cx="769763" cy="2399221"/>
            <a:chOff x="10543082" y="3134081"/>
            <a:chExt cx="769763" cy="2399221"/>
          </a:xfrm>
        </p:grpSpPr>
        <p:sp>
          <p:nvSpPr>
            <p:cNvPr id="4" name="TextBox 3">
              <a:extLst>
                <a:ext uri="{FF2B5EF4-FFF2-40B4-BE49-F238E27FC236}">
                  <a16:creationId xmlns:a16="http://schemas.microsoft.com/office/drawing/2014/main" id="{DD4FFE13-D013-A43E-DD0F-E8891B45049C}"/>
                </a:ext>
              </a:extLst>
            </p:cNvPr>
            <p:cNvSpPr txBox="1"/>
            <p:nvPr/>
          </p:nvSpPr>
          <p:spPr>
            <a:xfrm>
              <a:off x="10543082" y="3134081"/>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154</a:t>
              </a:r>
            </a:p>
            <a:p>
              <a:pPr algn="ctr"/>
              <a:r>
                <a:rPr lang="en-GB" sz="1400" dirty="0">
                  <a:solidFill>
                    <a:srgbClr val="FF0000"/>
                  </a:solidFill>
                  <a:latin typeface="Verdana" panose="020B0604030504040204" pitchFamily="34" charset="0"/>
                  <a:ea typeface="Verdana" panose="020B0604030504040204" pitchFamily="34" charset="0"/>
                </a:rPr>
                <a:t>(20%)</a:t>
              </a:r>
            </a:p>
          </p:txBody>
        </p:sp>
        <p:sp>
          <p:nvSpPr>
            <p:cNvPr id="8" name="Rectangle 7">
              <a:extLst>
                <a:ext uri="{FF2B5EF4-FFF2-40B4-BE49-F238E27FC236}">
                  <a16:creationId xmlns:a16="http://schemas.microsoft.com/office/drawing/2014/main" id="{4FBBFD2C-BA89-DE62-1CBC-07FF8D9AD63A}"/>
                </a:ext>
              </a:extLst>
            </p:cNvPr>
            <p:cNvSpPr/>
            <p:nvPr/>
          </p:nvSpPr>
          <p:spPr>
            <a:xfrm>
              <a:off x="10617388" y="4554102"/>
              <a:ext cx="662517" cy="979200"/>
            </a:xfrm>
            <a:prstGeom prst="rect">
              <a:avLst/>
            </a:prstGeom>
            <a:solidFill>
              <a:srgbClr val="DA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F5C0176-4DC2-5587-A040-FF1C76317101}"/>
                </a:ext>
              </a:extLst>
            </p:cNvPr>
            <p:cNvSpPr/>
            <p:nvPr/>
          </p:nvSpPr>
          <p:spPr>
            <a:xfrm>
              <a:off x="10617388" y="4263178"/>
              <a:ext cx="662517" cy="298800"/>
            </a:xfrm>
            <a:prstGeom prst="rect">
              <a:avLst/>
            </a:prstGeom>
            <a:solidFill>
              <a:srgbClr val="B4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BC83780-D764-EAB1-1F9A-8936A66DF000}"/>
                </a:ext>
              </a:extLst>
            </p:cNvPr>
            <p:cNvSpPr/>
            <p:nvPr/>
          </p:nvSpPr>
          <p:spPr>
            <a:xfrm>
              <a:off x="10617388" y="3997455"/>
              <a:ext cx="662517" cy="273600"/>
            </a:xfrm>
            <a:prstGeom prst="rect">
              <a:avLst/>
            </a:prstGeom>
            <a:solidFill>
              <a:srgbClr val="8FAA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11E67E77-0802-D811-12C0-57F87C4B0967}"/>
                </a:ext>
              </a:extLst>
            </p:cNvPr>
            <p:cNvSpPr/>
            <p:nvPr/>
          </p:nvSpPr>
          <p:spPr>
            <a:xfrm>
              <a:off x="10617388" y="3875732"/>
              <a:ext cx="662517" cy="129600"/>
            </a:xfrm>
            <a:prstGeom prst="rect">
              <a:avLst/>
            </a:prstGeom>
            <a:solidFill>
              <a:srgbClr val="2F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reeform: Shape 13">
              <a:extLst>
                <a:ext uri="{FF2B5EF4-FFF2-40B4-BE49-F238E27FC236}">
                  <a16:creationId xmlns:a16="http://schemas.microsoft.com/office/drawing/2014/main" id="{85DCED87-DC0E-0D54-668F-C22088B71C30}"/>
                </a:ext>
              </a:extLst>
            </p:cNvPr>
            <p:cNvSpPr/>
            <p:nvPr/>
          </p:nvSpPr>
          <p:spPr>
            <a:xfrm>
              <a:off x="10617388" y="3736686"/>
              <a:ext cx="662517" cy="146923"/>
            </a:xfrm>
            <a:custGeom>
              <a:avLst/>
              <a:gdLst>
                <a:gd name="connsiteX0" fmla="*/ 0 w 662517"/>
                <a:gd name="connsiteY0" fmla="*/ 0 h 146923"/>
                <a:gd name="connsiteX1" fmla="*/ 662517 w 662517"/>
                <a:gd name="connsiteY1" fmla="*/ 0 h 146923"/>
                <a:gd name="connsiteX2" fmla="*/ 662517 w 662517"/>
                <a:gd name="connsiteY2" fmla="*/ 64123 h 146923"/>
                <a:gd name="connsiteX3" fmla="*/ 662517 w 662517"/>
                <a:gd name="connsiteY3" fmla="*/ 72000 h 146923"/>
                <a:gd name="connsiteX4" fmla="*/ 662517 w 662517"/>
                <a:gd name="connsiteY4" fmla="*/ 146923 h 146923"/>
                <a:gd name="connsiteX5" fmla="*/ 0 w 662517"/>
                <a:gd name="connsiteY5" fmla="*/ 146923 h 146923"/>
                <a:gd name="connsiteX6" fmla="*/ 0 w 662517"/>
                <a:gd name="connsiteY6" fmla="*/ 72000 h 146923"/>
                <a:gd name="connsiteX7" fmla="*/ 0 w 662517"/>
                <a:gd name="connsiteY7" fmla="*/ 64123 h 14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517" h="146923">
                  <a:moveTo>
                    <a:pt x="0" y="0"/>
                  </a:moveTo>
                  <a:lnTo>
                    <a:pt x="662517" y="0"/>
                  </a:lnTo>
                  <a:lnTo>
                    <a:pt x="662517" y="64123"/>
                  </a:lnTo>
                  <a:lnTo>
                    <a:pt x="662517" y="72000"/>
                  </a:lnTo>
                  <a:lnTo>
                    <a:pt x="662517" y="146923"/>
                  </a:lnTo>
                  <a:lnTo>
                    <a:pt x="0" y="146923"/>
                  </a:lnTo>
                  <a:lnTo>
                    <a:pt x="0" y="72000"/>
                  </a:lnTo>
                  <a:lnTo>
                    <a:pt x="0" y="64123"/>
                  </a:lnTo>
                  <a:close/>
                </a:path>
              </a:pathLst>
            </a:custGeom>
            <a:solidFill>
              <a:srgbClr val="20386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nvGrpSpPr>
            <p:cNvPr id="19" name="Group 18">
              <a:extLst>
                <a:ext uri="{FF2B5EF4-FFF2-40B4-BE49-F238E27FC236}">
                  <a16:creationId xmlns:a16="http://schemas.microsoft.com/office/drawing/2014/main" id="{563FE873-8507-E97C-EBEC-793B375AF5FF}"/>
                </a:ext>
              </a:extLst>
            </p:cNvPr>
            <p:cNvGrpSpPr/>
            <p:nvPr/>
          </p:nvGrpSpPr>
          <p:grpSpPr>
            <a:xfrm>
              <a:off x="10878370" y="3750902"/>
              <a:ext cx="150317" cy="983968"/>
              <a:chOff x="9709485" y="2850356"/>
              <a:chExt cx="150317" cy="983968"/>
            </a:xfrm>
          </p:grpSpPr>
          <p:sp>
            <p:nvSpPr>
              <p:cNvPr id="15" name="Rectangle 18">
                <a:extLst>
                  <a:ext uri="{FF2B5EF4-FFF2-40B4-BE49-F238E27FC236}">
                    <a16:creationId xmlns:a16="http://schemas.microsoft.com/office/drawing/2014/main" id="{AD99E90D-F5EB-9590-EEF8-53E410D2C89A}"/>
                  </a:ext>
                </a:extLst>
              </p:cNvPr>
              <p:cNvSpPr>
                <a:spLocks noChangeArrowheads="1"/>
              </p:cNvSpPr>
              <p:nvPr/>
            </p:nvSpPr>
            <p:spPr bwMode="auto">
              <a:xfrm>
                <a:off x="9709485" y="3695825"/>
                <a:ext cx="1474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04040"/>
                    </a:solidFill>
                    <a:effectLst/>
                    <a:latin typeface="Verdana" panose="020B0604030504040204" pitchFamily="34" charset="0"/>
                  </a:rPr>
                  <a:t>82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Rectangle 24">
                <a:extLst>
                  <a:ext uri="{FF2B5EF4-FFF2-40B4-BE49-F238E27FC236}">
                    <a16:creationId xmlns:a16="http://schemas.microsoft.com/office/drawing/2014/main" id="{36C15E3F-B997-E69F-3416-624BD9C6E7F4}"/>
                  </a:ext>
                </a:extLst>
              </p:cNvPr>
              <p:cNvSpPr>
                <a:spLocks noChangeArrowheads="1"/>
              </p:cNvSpPr>
              <p:nvPr/>
            </p:nvSpPr>
            <p:spPr bwMode="auto">
              <a:xfrm>
                <a:off x="9712326" y="3424946"/>
                <a:ext cx="1474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04040"/>
                    </a:solidFill>
                    <a:effectLst/>
                    <a:latin typeface="Verdana" panose="020B0604030504040204" pitchFamily="34" charset="0"/>
                  </a:rPr>
                  <a:t>25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30">
                <a:extLst>
                  <a:ext uri="{FF2B5EF4-FFF2-40B4-BE49-F238E27FC236}">
                    <a16:creationId xmlns:a16="http://schemas.microsoft.com/office/drawing/2014/main" id="{1CB5E2D3-8BF4-4A11-8AD7-ABB0A06174DA}"/>
                  </a:ext>
                </a:extLst>
              </p:cNvPr>
              <p:cNvSpPr>
                <a:spLocks noChangeArrowheads="1"/>
              </p:cNvSpPr>
              <p:nvPr/>
            </p:nvSpPr>
            <p:spPr bwMode="auto">
              <a:xfrm>
                <a:off x="9712326" y="3153484"/>
                <a:ext cx="1474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04040"/>
                    </a:solidFill>
                    <a:effectLst/>
                    <a:latin typeface="Verdana" panose="020B0604030504040204" pitchFamily="34" charset="0"/>
                  </a:rPr>
                  <a:t>23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42">
                <a:extLst>
                  <a:ext uri="{FF2B5EF4-FFF2-40B4-BE49-F238E27FC236}">
                    <a16:creationId xmlns:a16="http://schemas.microsoft.com/office/drawing/2014/main" id="{D9FD259E-11B1-3720-406E-E17DF108D961}"/>
                  </a:ext>
                </a:extLst>
              </p:cNvPr>
              <p:cNvSpPr>
                <a:spLocks noChangeArrowheads="1"/>
              </p:cNvSpPr>
              <p:nvPr/>
            </p:nvSpPr>
            <p:spPr bwMode="auto">
              <a:xfrm>
                <a:off x="9712326" y="2850356"/>
                <a:ext cx="1474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FFFFFF"/>
                    </a:solidFill>
                    <a:effectLst/>
                    <a:latin typeface="Verdana" panose="020B0604030504040204" pitchFamily="34" charset="0"/>
                  </a:rPr>
                  <a:t>13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20" name="Rectangle 30">
              <a:extLst>
                <a:ext uri="{FF2B5EF4-FFF2-40B4-BE49-F238E27FC236}">
                  <a16:creationId xmlns:a16="http://schemas.microsoft.com/office/drawing/2014/main" id="{525B3720-482E-70C1-7F43-22292C9FEC4C}"/>
                </a:ext>
              </a:extLst>
            </p:cNvPr>
            <p:cNvSpPr>
              <a:spLocks noChangeArrowheads="1"/>
            </p:cNvSpPr>
            <p:nvPr/>
          </p:nvSpPr>
          <p:spPr bwMode="auto">
            <a:xfrm>
              <a:off x="10879790" y="3893602"/>
              <a:ext cx="1474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900" dirty="0">
                  <a:solidFill>
                    <a:srgbClr val="404040"/>
                  </a:solidFill>
                  <a:latin typeface="Verdana" panose="020B0604030504040204" pitchFamily="34" charset="0"/>
                </a:rPr>
                <a:t>11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170" name="Line 13">
            <a:extLst>
              <a:ext uri="{FF2B5EF4-FFF2-40B4-BE49-F238E27FC236}">
                <a16:creationId xmlns:a16="http://schemas.microsoft.com/office/drawing/2014/main" id="{C58083BC-2991-20AE-ADF7-7C65B4C15EDF}"/>
              </a:ext>
            </a:extLst>
          </p:cNvPr>
          <p:cNvSpPr>
            <a:spLocks noChangeShapeType="1"/>
          </p:cNvSpPr>
          <p:nvPr/>
        </p:nvSpPr>
        <p:spPr bwMode="auto">
          <a:xfrm>
            <a:off x="1947546" y="5537994"/>
            <a:ext cx="9223374" cy="0"/>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16832337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left)">
                                      <p:cBhvr>
                                        <p:cTn id="7" dur="500"/>
                                        <p:tgtEl>
                                          <p:spTgt spid="15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a:extLst>
              <a:ext uri="{FF2B5EF4-FFF2-40B4-BE49-F238E27FC236}">
                <a16:creationId xmlns:a16="http://schemas.microsoft.com/office/drawing/2014/main" id="{4208F8E9-48C4-249C-AEF6-9BEF2B44E2C4}"/>
              </a:ext>
            </a:extLst>
          </p:cNvPr>
          <p:cNvGrpSpPr/>
          <p:nvPr/>
        </p:nvGrpSpPr>
        <p:grpSpPr>
          <a:xfrm>
            <a:off x="1921642" y="1066800"/>
            <a:ext cx="9260708" cy="3601513"/>
            <a:chOff x="1921642" y="1066800"/>
            <a:chExt cx="9260708" cy="3601513"/>
          </a:xfrm>
        </p:grpSpPr>
        <p:cxnSp>
          <p:nvCxnSpPr>
            <p:cNvPr id="85" name="Straight Connector 84">
              <a:extLst>
                <a:ext uri="{FF2B5EF4-FFF2-40B4-BE49-F238E27FC236}">
                  <a16:creationId xmlns:a16="http://schemas.microsoft.com/office/drawing/2014/main" id="{DC6A1BA6-5B14-F9E3-23F4-4FC4832860F7}"/>
                </a:ext>
              </a:extLst>
            </p:cNvPr>
            <p:cNvCxnSpPr>
              <a:stCxn id="46" idx="3"/>
            </p:cNvCxnSpPr>
            <p:nvPr/>
          </p:nvCxnSpPr>
          <p:spPr>
            <a:xfrm flipV="1">
              <a:off x="1950217" y="1066800"/>
              <a:ext cx="9213083" cy="1063"/>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C14040B-E33C-42A1-11E9-3DAA87A4F41B}"/>
                </a:ext>
              </a:extLst>
            </p:cNvPr>
            <p:cNvCxnSpPr/>
            <p:nvPr/>
          </p:nvCxnSpPr>
          <p:spPr>
            <a:xfrm flipV="1">
              <a:off x="1921642" y="1962150"/>
              <a:ext cx="9213083" cy="1063"/>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9FEC23D-D895-3508-E6D3-2E896D5A7350}"/>
                </a:ext>
              </a:extLst>
            </p:cNvPr>
            <p:cNvCxnSpPr/>
            <p:nvPr/>
          </p:nvCxnSpPr>
          <p:spPr>
            <a:xfrm flipV="1">
              <a:off x="1969267" y="2876550"/>
              <a:ext cx="9213083" cy="1063"/>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A22C77F-C614-F998-5CBD-245E5608349A}"/>
                </a:ext>
              </a:extLst>
            </p:cNvPr>
            <p:cNvCxnSpPr/>
            <p:nvPr/>
          </p:nvCxnSpPr>
          <p:spPr>
            <a:xfrm flipV="1">
              <a:off x="1931167" y="3762375"/>
              <a:ext cx="9213083" cy="1063"/>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A0497CB-4C11-3CC4-3254-DA159CAA02D5}"/>
                </a:ext>
              </a:extLst>
            </p:cNvPr>
            <p:cNvCxnSpPr/>
            <p:nvPr/>
          </p:nvCxnSpPr>
          <p:spPr>
            <a:xfrm flipV="1">
              <a:off x="1950217" y="4667250"/>
              <a:ext cx="9213083" cy="1063"/>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ECF95711-A848-4B5B-E085-B8FAC6C6E192}"/>
              </a:ext>
            </a:extLst>
          </p:cNvPr>
          <p:cNvGrpSpPr/>
          <p:nvPr/>
        </p:nvGrpSpPr>
        <p:grpSpPr>
          <a:xfrm>
            <a:off x="10301302" y="3924300"/>
            <a:ext cx="769763" cy="1613360"/>
            <a:chOff x="10550500" y="720813"/>
            <a:chExt cx="769763" cy="4232954"/>
          </a:xfrm>
        </p:grpSpPr>
        <p:grpSp>
          <p:nvGrpSpPr>
            <p:cNvPr id="52" name="Group 51">
              <a:extLst>
                <a:ext uri="{FF2B5EF4-FFF2-40B4-BE49-F238E27FC236}">
                  <a16:creationId xmlns:a16="http://schemas.microsoft.com/office/drawing/2014/main" id="{89FB0BFD-13A4-53A2-0613-33E522998B3B}"/>
                </a:ext>
              </a:extLst>
            </p:cNvPr>
            <p:cNvGrpSpPr/>
            <p:nvPr/>
          </p:nvGrpSpPr>
          <p:grpSpPr>
            <a:xfrm>
              <a:off x="10585615" y="2336318"/>
              <a:ext cx="662520" cy="2617449"/>
              <a:chOff x="11860741" y="3342997"/>
              <a:chExt cx="662520" cy="2617449"/>
            </a:xfrm>
          </p:grpSpPr>
          <p:sp>
            <p:nvSpPr>
              <p:cNvPr id="60" name="Rectangle 59">
                <a:extLst>
                  <a:ext uri="{FF2B5EF4-FFF2-40B4-BE49-F238E27FC236}">
                    <a16:creationId xmlns:a16="http://schemas.microsoft.com/office/drawing/2014/main" id="{ED3160E4-58F6-1D54-16BE-5DD0373ACC2E}"/>
                  </a:ext>
                </a:extLst>
              </p:cNvPr>
              <p:cNvSpPr/>
              <p:nvPr/>
            </p:nvSpPr>
            <p:spPr>
              <a:xfrm>
                <a:off x="11860744" y="4765246"/>
                <a:ext cx="662517" cy="1195200"/>
              </a:xfrm>
              <a:prstGeom prst="rect">
                <a:avLst/>
              </a:prstGeom>
              <a:solidFill>
                <a:srgbClr val="DA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Rectangle 60">
                <a:extLst>
                  <a:ext uri="{FF2B5EF4-FFF2-40B4-BE49-F238E27FC236}">
                    <a16:creationId xmlns:a16="http://schemas.microsoft.com/office/drawing/2014/main" id="{8C41A2B7-5997-961B-12DE-0FFA6EE08576}"/>
                  </a:ext>
                </a:extLst>
              </p:cNvPr>
              <p:cNvSpPr/>
              <p:nvPr/>
            </p:nvSpPr>
            <p:spPr>
              <a:xfrm>
                <a:off x="11860744" y="4155202"/>
                <a:ext cx="662517" cy="608400"/>
              </a:xfrm>
              <a:prstGeom prst="rect">
                <a:avLst/>
              </a:prstGeom>
              <a:solidFill>
                <a:srgbClr val="B4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5F7B7EA6-2320-9F3C-CC57-10DB5E02B31D}"/>
                  </a:ext>
                </a:extLst>
              </p:cNvPr>
              <p:cNvSpPr/>
              <p:nvPr/>
            </p:nvSpPr>
            <p:spPr>
              <a:xfrm>
                <a:off x="11860744" y="3688590"/>
                <a:ext cx="662517" cy="464400"/>
              </a:xfrm>
              <a:prstGeom prst="rect">
                <a:avLst/>
              </a:prstGeom>
              <a:solidFill>
                <a:srgbClr val="8FAA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Rectangle 62">
                <a:extLst>
                  <a:ext uri="{FF2B5EF4-FFF2-40B4-BE49-F238E27FC236}">
                    <a16:creationId xmlns:a16="http://schemas.microsoft.com/office/drawing/2014/main" id="{BF7B20C1-04AF-6D2C-06A7-B1CAEFEE0F8C}"/>
                  </a:ext>
                </a:extLst>
              </p:cNvPr>
              <p:cNvSpPr/>
              <p:nvPr/>
            </p:nvSpPr>
            <p:spPr>
              <a:xfrm>
                <a:off x="11860741" y="3474068"/>
                <a:ext cx="662517" cy="216000"/>
              </a:xfrm>
              <a:prstGeom prst="rect">
                <a:avLst/>
              </a:prstGeom>
              <a:solidFill>
                <a:srgbClr val="2F5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Freeform: Shape 63">
                <a:extLst>
                  <a:ext uri="{FF2B5EF4-FFF2-40B4-BE49-F238E27FC236}">
                    <a16:creationId xmlns:a16="http://schemas.microsoft.com/office/drawing/2014/main" id="{A75247FF-AED8-5529-8CDD-C57268E4BACB}"/>
                  </a:ext>
                </a:extLst>
              </p:cNvPr>
              <p:cNvSpPr/>
              <p:nvPr/>
            </p:nvSpPr>
            <p:spPr>
              <a:xfrm>
                <a:off x="11860741" y="3342997"/>
                <a:ext cx="662517" cy="133200"/>
              </a:xfrm>
              <a:custGeom>
                <a:avLst/>
                <a:gdLst>
                  <a:gd name="connsiteX0" fmla="*/ 0 w 662517"/>
                  <a:gd name="connsiteY0" fmla="*/ 0 h 146923"/>
                  <a:gd name="connsiteX1" fmla="*/ 662517 w 662517"/>
                  <a:gd name="connsiteY1" fmla="*/ 0 h 146923"/>
                  <a:gd name="connsiteX2" fmla="*/ 662517 w 662517"/>
                  <a:gd name="connsiteY2" fmla="*/ 64123 h 146923"/>
                  <a:gd name="connsiteX3" fmla="*/ 662517 w 662517"/>
                  <a:gd name="connsiteY3" fmla="*/ 72000 h 146923"/>
                  <a:gd name="connsiteX4" fmla="*/ 662517 w 662517"/>
                  <a:gd name="connsiteY4" fmla="*/ 146923 h 146923"/>
                  <a:gd name="connsiteX5" fmla="*/ 0 w 662517"/>
                  <a:gd name="connsiteY5" fmla="*/ 146923 h 146923"/>
                  <a:gd name="connsiteX6" fmla="*/ 0 w 662517"/>
                  <a:gd name="connsiteY6" fmla="*/ 72000 h 146923"/>
                  <a:gd name="connsiteX7" fmla="*/ 0 w 662517"/>
                  <a:gd name="connsiteY7" fmla="*/ 64123 h 14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517" h="146923">
                    <a:moveTo>
                      <a:pt x="0" y="0"/>
                    </a:moveTo>
                    <a:lnTo>
                      <a:pt x="662517" y="0"/>
                    </a:lnTo>
                    <a:lnTo>
                      <a:pt x="662517" y="64123"/>
                    </a:lnTo>
                    <a:lnTo>
                      <a:pt x="662517" y="72000"/>
                    </a:lnTo>
                    <a:lnTo>
                      <a:pt x="662517" y="146923"/>
                    </a:lnTo>
                    <a:lnTo>
                      <a:pt x="0" y="146923"/>
                    </a:lnTo>
                    <a:lnTo>
                      <a:pt x="0" y="72000"/>
                    </a:lnTo>
                    <a:lnTo>
                      <a:pt x="0" y="64123"/>
                    </a:lnTo>
                    <a:close/>
                  </a:path>
                </a:pathLst>
              </a:custGeom>
              <a:solidFill>
                <a:srgbClr val="20386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sp>
          <p:nvSpPr>
            <p:cNvPr id="53" name="TextBox 52">
              <a:extLst>
                <a:ext uri="{FF2B5EF4-FFF2-40B4-BE49-F238E27FC236}">
                  <a16:creationId xmlns:a16="http://schemas.microsoft.com/office/drawing/2014/main" id="{FF8E0848-EC58-1C64-25B0-A33F6556BC66}"/>
                </a:ext>
              </a:extLst>
            </p:cNvPr>
            <p:cNvSpPr txBox="1"/>
            <p:nvPr/>
          </p:nvSpPr>
          <p:spPr>
            <a:xfrm>
              <a:off x="10550500" y="720813"/>
              <a:ext cx="769763" cy="1534267"/>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226</a:t>
              </a:r>
            </a:p>
            <a:p>
              <a:pPr algn="ctr"/>
              <a:r>
                <a:rPr lang="en-GB" sz="1400" dirty="0">
                  <a:solidFill>
                    <a:srgbClr val="FF0000"/>
                  </a:solidFill>
                  <a:latin typeface="Verdana" panose="020B0604030504040204" pitchFamily="34" charset="0"/>
                  <a:ea typeface="Verdana" panose="020B0604030504040204" pitchFamily="34" charset="0"/>
                </a:rPr>
                <a:t>(18%)</a:t>
              </a:r>
            </a:p>
          </p:txBody>
        </p:sp>
        <p:grpSp>
          <p:nvGrpSpPr>
            <p:cNvPr id="54" name="Group 53">
              <a:extLst>
                <a:ext uri="{FF2B5EF4-FFF2-40B4-BE49-F238E27FC236}">
                  <a16:creationId xmlns:a16="http://schemas.microsoft.com/office/drawing/2014/main" id="{9EF921B2-FB98-FA66-4E08-C424E02328A1}"/>
                </a:ext>
              </a:extLst>
            </p:cNvPr>
            <p:cNvGrpSpPr/>
            <p:nvPr/>
          </p:nvGrpSpPr>
          <p:grpSpPr>
            <a:xfrm>
              <a:off x="10790480" y="2250422"/>
              <a:ext cx="221214" cy="1664461"/>
              <a:chOff x="9653199" y="2761508"/>
              <a:chExt cx="221214" cy="1664461"/>
            </a:xfrm>
          </p:grpSpPr>
          <p:sp>
            <p:nvSpPr>
              <p:cNvPr id="56" name="Rectangle 18">
                <a:extLst>
                  <a:ext uri="{FF2B5EF4-FFF2-40B4-BE49-F238E27FC236}">
                    <a16:creationId xmlns:a16="http://schemas.microsoft.com/office/drawing/2014/main" id="{CFBE672E-919E-E81D-964E-B3EDF1E1BF25}"/>
                  </a:ext>
                </a:extLst>
              </p:cNvPr>
              <p:cNvSpPr>
                <a:spLocks noChangeArrowheads="1"/>
              </p:cNvSpPr>
              <p:nvPr/>
            </p:nvSpPr>
            <p:spPr bwMode="auto">
              <a:xfrm>
                <a:off x="9653199" y="4287470"/>
                <a:ext cx="22121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04040"/>
                    </a:solidFill>
                    <a:effectLst/>
                    <a:latin typeface="Verdana" panose="020B0604030504040204" pitchFamily="34" charset="0"/>
                  </a:rPr>
                  <a:t>100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7" name="Rectangle 24">
                <a:extLst>
                  <a:ext uri="{FF2B5EF4-FFF2-40B4-BE49-F238E27FC236}">
                    <a16:creationId xmlns:a16="http://schemas.microsoft.com/office/drawing/2014/main" id="{772677E4-E345-6E4B-CBC0-6CB3176E911A}"/>
                  </a:ext>
                </a:extLst>
              </p:cNvPr>
              <p:cNvSpPr>
                <a:spLocks noChangeArrowheads="1"/>
              </p:cNvSpPr>
              <p:nvPr/>
            </p:nvSpPr>
            <p:spPr bwMode="auto">
              <a:xfrm>
                <a:off x="9722861" y="3680678"/>
                <a:ext cx="1474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04040"/>
                    </a:solidFill>
                    <a:effectLst/>
                    <a:latin typeface="Verdana" panose="020B0604030504040204" pitchFamily="34" charset="0"/>
                  </a:rPr>
                  <a:t>51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8" name="Rectangle 30">
                <a:extLst>
                  <a:ext uri="{FF2B5EF4-FFF2-40B4-BE49-F238E27FC236}">
                    <a16:creationId xmlns:a16="http://schemas.microsoft.com/office/drawing/2014/main" id="{1ECC0EE4-5504-3F5F-86F1-74220746DF2F}"/>
                  </a:ext>
                </a:extLst>
              </p:cNvPr>
              <p:cNvSpPr>
                <a:spLocks noChangeArrowheads="1"/>
              </p:cNvSpPr>
              <p:nvPr/>
            </p:nvSpPr>
            <p:spPr bwMode="auto">
              <a:xfrm>
                <a:off x="9712326" y="3297507"/>
                <a:ext cx="1474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04040"/>
                    </a:solidFill>
                    <a:effectLst/>
                    <a:latin typeface="Verdana" panose="020B0604030504040204" pitchFamily="34" charset="0"/>
                  </a:rPr>
                  <a:t>39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9" name="Rectangle 42">
                <a:extLst>
                  <a:ext uri="{FF2B5EF4-FFF2-40B4-BE49-F238E27FC236}">
                    <a16:creationId xmlns:a16="http://schemas.microsoft.com/office/drawing/2014/main" id="{D46017C7-2FA7-582D-F456-B914213DA420}"/>
                  </a:ext>
                </a:extLst>
              </p:cNvPr>
              <p:cNvSpPr>
                <a:spLocks noChangeArrowheads="1"/>
              </p:cNvSpPr>
              <p:nvPr/>
            </p:nvSpPr>
            <p:spPr bwMode="auto">
              <a:xfrm>
                <a:off x="9712326" y="2761508"/>
                <a:ext cx="1474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FFFFFF"/>
                    </a:solidFill>
                    <a:effectLst/>
                    <a:latin typeface="Verdana" panose="020B0604030504040204" pitchFamily="34" charset="0"/>
                  </a:rPr>
                  <a:t>18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55" name="Rectangle 30">
              <a:extLst>
                <a:ext uri="{FF2B5EF4-FFF2-40B4-BE49-F238E27FC236}">
                  <a16:creationId xmlns:a16="http://schemas.microsoft.com/office/drawing/2014/main" id="{BA803616-DCB8-190B-9739-339F93A977EE}"/>
                </a:ext>
              </a:extLst>
            </p:cNvPr>
            <p:cNvSpPr>
              <a:spLocks noChangeArrowheads="1"/>
            </p:cNvSpPr>
            <p:nvPr/>
          </p:nvSpPr>
          <p:spPr bwMode="auto">
            <a:xfrm>
              <a:off x="10848186" y="2481970"/>
              <a:ext cx="14747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900" dirty="0">
                  <a:solidFill>
                    <a:srgbClr val="404040"/>
                  </a:solidFill>
                  <a:latin typeface="Verdana" panose="020B0604030504040204" pitchFamily="34" charset="0"/>
                </a:rPr>
                <a:t>18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4" name="Rectangle 7">
            <a:extLst>
              <a:ext uri="{FF2B5EF4-FFF2-40B4-BE49-F238E27FC236}">
                <a16:creationId xmlns:a16="http://schemas.microsoft.com/office/drawing/2014/main" id="{2C5D759E-E0D0-2DD6-B5E5-39CE85056F9F}"/>
              </a:ext>
            </a:extLst>
          </p:cNvPr>
          <p:cNvSpPr>
            <a:spLocks noChangeArrowheads="1"/>
          </p:cNvSpPr>
          <p:nvPr/>
        </p:nvSpPr>
        <p:spPr bwMode="auto">
          <a:xfrm>
            <a:off x="2290922" y="5443914"/>
            <a:ext cx="674688" cy="85247"/>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 name="Freeform 8">
            <a:extLst>
              <a:ext uri="{FF2B5EF4-FFF2-40B4-BE49-F238E27FC236}">
                <a16:creationId xmlns:a16="http://schemas.microsoft.com/office/drawing/2014/main" id="{24E82C2E-2231-2A42-BF2F-10508F278490}"/>
              </a:ext>
            </a:extLst>
          </p:cNvPr>
          <p:cNvSpPr>
            <a:spLocks noEditPoints="1"/>
          </p:cNvSpPr>
          <p:nvPr/>
        </p:nvSpPr>
        <p:spPr bwMode="auto">
          <a:xfrm>
            <a:off x="2290922" y="3619975"/>
            <a:ext cx="7424738" cy="1909186"/>
          </a:xfrm>
          <a:custGeom>
            <a:avLst/>
            <a:gdLst>
              <a:gd name="T0" fmla="*/ 0 w 4677"/>
              <a:gd name="T1" fmla="*/ 0 h 1075"/>
              <a:gd name="T2" fmla="*/ 425 w 4677"/>
              <a:gd name="T3" fmla="*/ 0 h 1075"/>
              <a:gd name="T4" fmla="*/ 425 w 4677"/>
              <a:gd name="T5" fmla="*/ 1027 h 1075"/>
              <a:gd name="T6" fmla="*/ 0 w 4677"/>
              <a:gd name="T7" fmla="*/ 1027 h 1075"/>
              <a:gd name="T8" fmla="*/ 0 w 4677"/>
              <a:gd name="T9" fmla="*/ 0 h 1075"/>
              <a:gd name="T10" fmla="*/ 850 w 4677"/>
              <a:gd name="T11" fmla="*/ 73 h 1075"/>
              <a:gd name="T12" fmla="*/ 1276 w 4677"/>
              <a:gd name="T13" fmla="*/ 73 h 1075"/>
              <a:gd name="T14" fmla="*/ 1276 w 4677"/>
              <a:gd name="T15" fmla="*/ 1075 h 1075"/>
              <a:gd name="T16" fmla="*/ 850 w 4677"/>
              <a:gd name="T17" fmla="*/ 1075 h 1075"/>
              <a:gd name="T18" fmla="*/ 850 w 4677"/>
              <a:gd name="T19" fmla="*/ 73 h 1075"/>
              <a:gd name="T20" fmla="*/ 1701 w 4677"/>
              <a:gd name="T21" fmla="*/ 15 h 1075"/>
              <a:gd name="T22" fmla="*/ 2126 w 4677"/>
              <a:gd name="T23" fmla="*/ 15 h 1075"/>
              <a:gd name="T24" fmla="*/ 2126 w 4677"/>
              <a:gd name="T25" fmla="*/ 1075 h 1075"/>
              <a:gd name="T26" fmla="*/ 1701 w 4677"/>
              <a:gd name="T27" fmla="*/ 1075 h 1075"/>
              <a:gd name="T28" fmla="*/ 1701 w 4677"/>
              <a:gd name="T29" fmla="*/ 15 h 1075"/>
              <a:gd name="T30" fmla="*/ 2551 w 4677"/>
              <a:gd name="T31" fmla="*/ 740 h 1075"/>
              <a:gd name="T32" fmla="*/ 2976 w 4677"/>
              <a:gd name="T33" fmla="*/ 740 h 1075"/>
              <a:gd name="T34" fmla="*/ 2976 w 4677"/>
              <a:gd name="T35" fmla="*/ 1075 h 1075"/>
              <a:gd name="T36" fmla="*/ 2551 w 4677"/>
              <a:gd name="T37" fmla="*/ 1075 h 1075"/>
              <a:gd name="T38" fmla="*/ 2551 w 4677"/>
              <a:gd name="T39" fmla="*/ 740 h 1075"/>
              <a:gd name="T40" fmla="*/ 3401 w 4677"/>
              <a:gd name="T41" fmla="*/ 815 h 1075"/>
              <a:gd name="T42" fmla="*/ 3827 w 4677"/>
              <a:gd name="T43" fmla="*/ 815 h 1075"/>
              <a:gd name="T44" fmla="*/ 3827 w 4677"/>
              <a:gd name="T45" fmla="*/ 1075 h 1075"/>
              <a:gd name="T46" fmla="*/ 3401 w 4677"/>
              <a:gd name="T47" fmla="*/ 1075 h 1075"/>
              <a:gd name="T48" fmla="*/ 3401 w 4677"/>
              <a:gd name="T49" fmla="*/ 815 h 1075"/>
              <a:gd name="T50" fmla="*/ 4252 w 4677"/>
              <a:gd name="T51" fmla="*/ 727 h 1075"/>
              <a:gd name="T52" fmla="*/ 4677 w 4677"/>
              <a:gd name="T53" fmla="*/ 727 h 1075"/>
              <a:gd name="T54" fmla="*/ 4677 w 4677"/>
              <a:gd name="T55" fmla="*/ 1075 h 1075"/>
              <a:gd name="T56" fmla="*/ 4252 w 4677"/>
              <a:gd name="T57" fmla="*/ 1075 h 1075"/>
              <a:gd name="T58" fmla="*/ 4252 w 4677"/>
              <a:gd name="T59" fmla="*/ 727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77" h="1075">
                <a:moveTo>
                  <a:pt x="0" y="0"/>
                </a:moveTo>
                <a:lnTo>
                  <a:pt x="425" y="0"/>
                </a:lnTo>
                <a:lnTo>
                  <a:pt x="425" y="1027"/>
                </a:lnTo>
                <a:lnTo>
                  <a:pt x="0" y="1027"/>
                </a:lnTo>
                <a:lnTo>
                  <a:pt x="0" y="0"/>
                </a:lnTo>
                <a:close/>
                <a:moveTo>
                  <a:pt x="850" y="73"/>
                </a:moveTo>
                <a:lnTo>
                  <a:pt x="1276" y="73"/>
                </a:lnTo>
                <a:lnTo>
                  <a:pt x="1276" y="1075"/>
                </a:lnTo>
                <a:lnTo>
                  <a:pt x="850" y="1075"/>
                </a:lnTo>
                <a:lnTo>
                  <a:pt x="850" y="73"/>
                </a:lnTo>
                <a:close/>
                <a:moveTo>
                  <a:pt x="1701" y="15"/>
                </a:moveTo>
                <a:lnTo>
                  <a:pt x="2126" y="15"/>
                </a:lnTo>
                <a:lnTo>
                  <a:pt x="2126" y="1075"/>
                </a:lnTo>
                <a:lnTo>
                  <a:pt x="1701" y="1075"/>
                </a:lnTo>
                <a:lnTo>
                  <a:pt x="1701" y="15"/>
                </a:lnTo>
                <a:close/>
                <a:moveTo>
                  <a:pt x="2551" y="740"/>
                </a:moveTo>
                <a:lnTo>
                  <a:pt x="2976" y="740"/>
                </a:lnTo>
                <a:lnTo>
                  <a:pt x="2976" y="1075"/>
                </a:lnTo>
                <a:lnTo>
                  <a:pt x="2551" y="1075"/>
                </a:lnTo>
                <a:lnTo>
                  <a:pt x="2551" y="740"/>
                </a:lnTo>
                <a:close/>
                <a:moveTo>
                  <a:pt x="3401" y="815"/>
                </a:moveTo>
                <a:lnTo>
                  <a:pt x="3827" y="815"/>
                </a:lnTo>
                <a:lnTo>
                  <a:pt x="3827" y="1075"/>
                </a:lnTo>
                <a:lnTo>
                  <a:pt x="3401" y="1075"/>
                </a:lnTo>
                <a:lnTo>
                  <a:pt x="3401" y="815"/>
                </a:lnTo>
                <a:close/>
                <a:moveTo>
                  <a:pt x="4252" y="727"/>
                </a:moveTo>
                <a:lnTo>
                  <a:pt x="4677" y="727"/>
                </a:lnTo>
                <a:lnTo>
                  <a:pt x="4677" y="1075"/>
                </a:lnTo>
                <a:lnTo>
                  <a:pt x="4252" y="1075"/>
                </a:lnTo>
                <a:lnTo>
                  <a:pt x="4252" y="727"/>
                </a:lnTo>
                <a:close/>
              </a:path>
            </a:pathLst>
          </a:custGeom>
          <a:solidFill>
            <a:srgbClr val="DAE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Freeform 9">
            <a:extLst>
              <a:ext uri="{FF2B5EF4-FFF2-40B4-BE49-F238E27FC236}">
                <a16:creationId xmlns:a16="http://schemas.microsoft.com/office/drawing/2014/main" id="{CEE973A3-39D1-7EB3-C5A8-E832999F1290}"/>
              </a:ext>
            </a:extLst>
          </p:cNvPr>
          <p:cNvSpPr>
            <a:spLocks noEditPoints="1"/>
          </p:cNvSpPr>
          <p:nvPr/>
        </p:nvSpPr>
        <p:spPr bwMode="auto">
          <a:xfrm>
            <a:off x="2290922" y="2824332"/>
            <a:ext cx="7424738" cy="2243072"/>
          </a:xfrm>
          <a:custGeom>
            <a:avLst/>
            <a:gdLst>
              <a:gd name="T0" fmla="*/ 0 w 4677"/>
              <a:gd name="T1" fmla="*/ 254 h 1263"/>
              <a:gd name="T2" fmla="*/ 425 w 4677"/>
              <a:gd name="T3" fmla="*/ 254 h 1263"/>
              <a:gd name="T4" fmla="*/ 425 w 4677"/>
              <a:gd name="T5" fmla="*/ 448 h 1263"/>
              <a:gd name="T6" fmla="*/ 0 w 4677"/>
              <a:gd name="T7" fmla="*/ 448 h 1263"/>
              <a:gd name="T8" fmla="*/ 0 w 4677"/>
              <a:gd name="T9" fmla="*/ 254 h 1263"/>
              <a:gd name="T10" fmla="*/ 850 w 4677"/>
              <a:gd name="T11" fmla="*/ 305 h 1263"/>
              <a:gd name="T12" fmla="*/ 1276 w 4677"/>
              <a:gd name="T13" fmla="*/ 305 h 1263"/>
              <a:gd name="T14" fmla="*/ 1276 w 4677"/>
              <a:gd name="T15" fmla="*/ 521 h 1263"/>
              <a:gd name="T16" fmla="*/ 850 w 4677"/>
              <a:gd name="T17" fmla="*/ 521 h 1263"/>
              <a:gd name="T18" fmla="*/ 850 w 4677"/>
              <a:gd name="T19" fmla="*/ 305 h 1263"/>
              <a:gd name="T20" fmla="*/ 1701 w 4677"/>
              <a:gd name="T21" fmla="*/ 0 h 1263"/>
              <a:gd name="T22" fmla="*/ 2126 w 4677"/>
              <a:gd name="T23" fmla="*/ 0 h 1263"/>
              <a:gd name="T24" fmla="*/ 2126 w 4677"/>
              <a:gd name="T25" fmla="*/ 463 h 1263"/>
              <a:gd name="T26" fmla="*/ 1701 w 4677"/>
              <a:gd name="T27" fmla="*/ 463 h 1263"/>
              <a:gd name="T28" fmla="*/ 1701 w 4677"/>
              <a:gd name="T29" fmla="*/ 0 h 1263"/>
              <a:gd name="T30" fmla="*/ 2551 w 4677"/>
              <a:gd name="T31" fmla="*/ 1049 h 1263"/>
              <a:gd name="T32" fmla="*/ 2976 w 4677"/>
              <a:gd name="T33" fmla="*/ 1049 h 1263"/>
              <a:gd name="T34" fmla="*/ 2976 w 4677"/>
              <a:gd name="T35" fmla="*/ 1188 h 1263"/>
              <a:gd name="T36" fmla="*/ 2551 w 4677"/>
              <a:gd name="T37" fmla="*/ 1188 h 1263"/>
              <a:gd name="T38" fmla="*/ 2551 w 4677"/>
              <a:gd name="T39" fmla="*/ 1049 h 1263"/>
              <a:gd name="T40" fmla="*/ 3401 w 4677"/>
              <a:gd name="T41" fmla="*/ 1170 h 1263"/>
              <a:gd name="T42" fmla="*/ 3827 w 4677"/>
              <a:gd name="T43" fmla="*/ 1170 h 1263"/>
              <a:gd name="T44" fmla="*/ 3827 w 4677"/>
              <a:gd name="T45" fmla="*/ 1263 h 1263"/>
              <a:gd name="T46" fmla="*/ 3401 w 4677"/>
              <a:gd name="T47" fmla="*/ 1263 h 1263"/>
              <a:gd name="T48" fmla="*/ 3401 w 4677"/>
              <a:gd name="T49" fmla="*/ 1170 h 1263"/>
              <a:gd name="T50" fmla="*/ 4252 w 4677"/>
              <a:gd name="T51" fmla="*/ 1057 h 1263"/>
              <a:gd name="T52" fmla="*/ 4677 w 4677"/>
              <a:gd name="T53" fmla="*/ 1057 h 1263"/>
              <a:gd name="T54" fmla="*/ 4677 w 4677"/>
              <a:gd name="T55" fmla="*/ 1175 h 1263"/>
              <a:gd name="T56" fmla="*/ 4252 w 4677"/>
              <a:gd name="T57" fmla="*/ 1175 h 1263"/>
              <a:gd name="T58" fmla="*/ 4252 w 4677"/>
              <a:gd name="T59" fmla="*/ 1057 h 1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77" h="1263">
                <a:moveTo>
                  <a:pt x="0" y="254"/>
                </a:moveTo>
                <a:lnTo>
                  <a:pt x="425" y="254"/>
                </a:lnTo>
                <a:lnTo>
                  <a:pt x="425" y="448"/>
                </a:lnTo>
                <a:lnTo>
                  <a:pt x="0" y="448"/>
                </a:lnTo>
                <a:lnTo>
                  <a:pt x="0" y="254"/>
                </a:lnTo>
                <a:close/>
                <a:moveTo>
                  <a:pt x="850" y="305"/>
                </a:moveTo>
                <a:lnTo>
                  <a:pt x="1276" y="305"/>
                </a:lnTo>
                <a:lnTo>
                  <a:pt x="1276" y="521"/>
                </a:lnTo>
                <a:lnTo>
                  <a:pt x="850" y="521"/>
                </a:lnTo>
                <a:lnTo>
                  <a:pt x="850" y="305"/>
                </a:lnTo>
                <a:close/>
                <a:moveTo>
                  <a:pt x="1701" y="0"/>
                </a:moveTo>
                <a:lnTo>
                  <a:pt x="2126" y="0"/>
                </a:lnTo>
                <a:lnTo>
                  <a:pt x="2126" y="463"/>
                </a:lnTo>
                <a:lnTo>
                  <a:pt x="1701" y="463"/>
                </a:lnTo>
                <a:lnTo>
                  <a:pt x="1701" y="0"/>
                </a:lnTo>
                <a:close/>
                <a:moveTo>
                  <a:pt x="2551" y="1049"/>
                </a:moveTo>
                <a:lnTo>
                  <a:pt x="2976" y="1049"/>
                </a:lnTo>
                <a:lnTo>
                  <a:pt x="2976" y="1188"/>
                </a:lnTo>
                <a:lnTo>
                  <a:pt x="2551" y="1188"/>
                </a:lnTo>
                <a:lnTo>
                  <a:pt x="2551" y="1049"/>
                </a:lnTo>
                <a:close/>
                <a:moveTo>
                  <a:pt x="3401" y="1170"/>
                </a:moveTo>
                <a:lnTo>
                  <a:pt x="3827" y="1170"/>
                </a:lnTo>
                <a:lnTo>
                  <a:pt x="3827" y="1263"/>
                </a:lnTo>
                <a:lnTo>
                  <a:pt x="3401" y="1263"/>
                </a:lnTo>
                <a:lnTo>
                  <a:pt x="3401" y="1170"/>
                </a:lnTo>
                <a:close/>
                <a:moveTo>
                  <a:pt x="4252" y="1057"/>
                </a:moveTo>
                <a:lnTo>
                  <a:pt x="4677" y="1057"/>
                </a:lnTo>
                <a:lnTo>
                  <a:pt x="4677" y="1175"/>
                </a:lnTo>
                <a:lnTo>
                  <a:pt x="4252" y="1175"/>
                </a:lnTo>
                <a:lnTo>
                  <a:pt x="4252" y="1057"/>
                </a:lnTo>
                <a:close/>
              </a:path>
            </a:pathLst>
          </a:custGeom>
          <a:solidFill>
            <a:srgbClr val="B4C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10">
            <a:extLst>
              <a:ext uri="{FF2B5EF4-FFF2-40B4-BE49-F238E27FC236}">
                <a16:creationId xmlns:a16="http://schemas.microsoft.com/office/drawing/2014/main" id="{CE12EEA8-8125-1A21-E0B3-16CC249945BF}"/>
              </a:ext>
            </a:extLst>
          </p:cNvPr>
          <p:cNvSpPr>
            <a:spLocks noEditPoints="1"/>
          </p:cNvSpPr>
          <p:nvPr/>
        </p:nvSpPr>
        <p:spPr bwMode="auto">
          <a:xfrm>
            <a:off x="2290922" y="2087298"/>
            <a:ext cx="7424738" cy="2814940"/>
          </a:xfrm>
          <a:custGeom>
            <a:avLst/>
            <a:gdLst>
              <a:gd name="T0" fmla="*/ 0 w 4677"/>
              <a:gd name="T1" fmla="*/ 355 h 1585"/>
              <a:gd name="T2" fmla="*/ 425 w 4677"/>
              <a:gd name="T3" fmla="*/ 355 h 1585"/>
              <a:gd name="T4" fmla="*/ 425 w 4677"/>
              <a:gd name="T5" fmla="*/ 669 h 1585"/>
              <a:gd name="T6" fmla="*/ 0 w 4677"/>
              <a:gd name="T7" fmla="*/ 669 h 1585"/>
              <a:gd name="T8" fmla="*/ 0 w 4677"/>
              <a:gd name="T9" fmla="*/ 355 h 1585"/>
              <a:gd name="T10" fmla="*/ 850 w 4677"/>
              <a:gd name="T11" fmla="*/ 301 h 1585"/>
              <a:gd name="T12" fmla="*/ 1276 w 4677"/>
              <a:gd name="T13" fmla="*/ 301 h 1585"/>
              <a:gd name="T14" fmla="*/ 1276 w 4677"/>
              <a:gd name="T15" fmla="*/ 720 h 1585"/>
              <a:gd name="T16" fmla="*/ 850 w 4677"/>
              <a:gd name="T17" fmla="*/ 720 h 1585"/>
              <a:gd name="T18" fmla="*/ 850 w 4677"/>
              <a:gd name="T19" fmla="*/ 301 h 1585"/>
              <a:gd name="T20" fmla="*/ 1701 w 4677"/>
              <a:gd name="T21" fmla="*/ 0 h 1585"/>
              <a:gd name="T22" fmla="*/ 2126 w 4677"/>
              <a:gd name="T23" fmla="*/ 0 h 1585"/>
              <a:gd name="T24" fmla="*/ 2126 w 4677"/>
              <a:gd name="T25" fmla="*/ 415 h 1585"/>
              <a:gd name="T26" fmla="*/ 1701 w 4677"/>
              <a:gd name="T27" fmla="*/ 415 h 1585"/>
              <a:gd name="T28" fmla="*/ 1701 w 4677"/>
              <a:gd name="T29" fmla="*/ 0 h 1585"/>
              <a:gd name="T30" fmla="*/ 2551 w 4677"/>
              <a:gd name="T31" fmla="*/ 1361 h 1585"/>
              <a:gd name="T32" fmla="*/ 2976 w 4677"/>
              <a:gd name="T33" fmla="*/ 1361 h 1585"/>
              <a:gd name="T34" fmla="*/ 2976 w 4677"/>
              <a:gd name="T35" fmla="*/ 1464 h 1585"/>
              <a:gd name="T36" fmla="*/ 2551 w 4677"/>
              <a:gd name="T37" fmla="*/ 1464 h 1585"/>
              <a:gd name="T38" fmla="*/ 2551 w 4677"/>
              <a:gd name="T39" fmla="*/ 1361 h 1585"/>
              <a:gd name="T40" fmla="*/ 3401 w 4677"/>
              <a:gd name="T41" fmla="*/ 1523 h 1585"/>
              <a:gd name="T42" fmla="*/ 3827 w 4677"/>
              <a:gd name="T43" fmla="*/ 1523 h 1585"/>
              <a:gd name="T44" fmla="*/ 3827 w 4677"/>
              <a:gd name="T45" fmla="*/ 1585 h 1585"/>
              <a:gd name="T46" fmla="*/ 3401 w 4677"/>
              <a:gd name="T47" fmla="*/ 1585 h 1585"/>
              <a:gd name="T48" fmla="*/ 3401 w 4677"/>
              <a:gd name="T49" fmla="*/ 1523 h 1585"/>
              <a:gd name="T50" fmla="*/ 4252 w 4677"/>
              <a:gd name="T51" fmla="*/ 1394 h 1585"/>
              <a:gd name="T52" fmla="*/ 4677 w 4677"/>
              <a:gd name="T53" fmla="*/ 1394 h 1585"/>
              <a:gd name="T54" fmla="*/ 4677 w 4677"/>
              <a:gd name="T55" fmla="*/ 1472 h 1585"/>
              <a:gd name="T56" fmla="*/ 4252 w 4677"/>
              <a:gd name="T57" fmla="*/ 1472 h 1585"/>
              <a:gd name="T58" fmla="*/ 4252 w 4677"/>
              <a:gd name="T59" fmla="*/ 1394 h 1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77" h="1585">
                <a:moveTo>
                  <a:pt x="0" y="355"/>
                </a:moveTo>
                <a:lnTo>
                  <a:pt x="425" y="355"/>
                </a:lnTo>
                <a:lnTo>
                  <a:pt x="425" y="669"/>
                </a:lnTo>
                <a:lnTo>
                  <a:pt x="0" y="669"/>
                </a:lnTo>
                <a:lnTo>
                  <a:pt x="0" y="355"/>
                </a:lnTo>
                <a:close/>
                <a:moveTo>
                  <a:pt x="850" y="301"/>
                </a:moveTo>
                <a:lnTo>
                  <a:pt x="1276" y="301"/>
                </a:lnTo>
                <a:lnTo>
                  <a:pt x="1276" y="720"/>
                </a:lnTo>
                <a:lnTo>
                  <a:pt x="850" y="720"/>
                </a:lnTo>
                <a:lnTo>
                  <a:pt x="850" y="301"/>
                </a:lnTo>
                <a:close/>
                <a:moveTo>
                  <a:pt x="1701" y="0"/>
                </a:moveTo>
                <a:lnTo>
                  <a:pt x="2126" y="0"/>
                </a:lnTo>
                <a:lnTo>
                  <a:pt x="2126" y="415"/>
                </a:lnTo>
                <a:lnTo>
                  <a:pt x="1701" y="415"/>
                </a:lnTo>
                <a:lnTo>
                  <a:pt x="1701" y="0"/>
                </a:lnTo>
                <a:close/>
                <a:moveTo>
                  <a:pt x="2551" y="1361"/>
                </a:moveTo>
                <a:lnTo>
                  <a:pt x="2976" y="1361"/>
                </a:lnTo>
                <a:lnTo>
                  <a:pt x="2976" y="1464"/>
                </a:lnTo>
                <a:lnTo>
                  <a:pt x="2551" y="1464"/>
                </a:lnTo>
                <a:lnTo>
                  <a:pt x="2551" y="1361"/>
                </a:lnTo>
                <a:close/>
                <a:moveTo>
                  <a:pt x="3401" y="1523"/>
                </a:moveTo>
                <a:lnTo>
                  <a:pt x="3827" y="1523"/>
                </a:lnTo>
                <a:lnTo>
                  <a:pt x="3827" y="1585"/>
                </a:lnTo>
                <a:lnTo>
                  <a:pt x="3401" y="1585"/>
                </a:lnTo>
                <a:lnTo>
                  <a:pt x="3401" y="1523"/>
                </a:lnTo>
                <a:close/>
                <a:moveTo>
                  <a:pt x="4252" y="1394"/>
                </a:moveTo>
                <a:lnTo>
                  <a:pt x="4677" y="1394"/>
                </a:lnTo>
                <a:lnTo>
                  <a:pt x="4677" y="1472"/>
                </a:lnTo>
                <a:lnTo>
                  <a:pt x="4252" y="1472"/>
                </a:lnTo>
                <a:lnTo>
                  <a:pt x="4252" y="1394"/>
                </a:lnTo>
                <a:close/>
              </a:path>
            </a:pathLst>
          </a:custGeom>
          <a:solidFill>
            <a:srgbClr val="8FAA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11">
            <a:extLst>
              <a:ext uri="{FF2B5EF4-FFF2-40B4-BE49-F238E27FC236}">
                <a16:creationId xmlns:a16="http://schemas.microsoft.com/office/drawing/2014/main" id="{DA845B66-CDEB-307E-FF24-2EF8CDB4B140}"/>
              </a:ext>
            </a:extLst>
          </p:cNvPr>
          <p:cNvSpPr>
            <a:spLocks noEditPoints="1"/>
          </p:cNvSpPr>
          <p:nvPr/>
        </p:nvSpPr>
        <p:spPr bwMode="auto">
          <a:xfrm>
            <a:off x="2290922" y="1671717"/>
            <a:ext cx="7424738" cy="3120410"/>
          </a:xfrm>
          <a:custGeom>
            <a:avLst/>
            <a:gdLst>
              <a:gd name="T0" fmla="*/ 0 w 4677"/>
              <a:gd name="T1" fmla="*/ 496 h 1757"/>
              <a:gd name="T2" fmla="*/ 425 w 4677"/>
              <a:gd name="T3" fmla="*/ 496 h 1757"/>
              <a:gd name="T4" fmla="*/ 425 w 4677"/>
              <a:gd name="T5" fmla="*/ 589 h 1757"/>
              <a:gd name="T6" fmla="*/ 0 w 4677"/>
              <a:gd name="T7" fmla="*/ 589 h 1757"/>
              <a:gd name="T8" fmla="*/ 0 w 4677"/>
              <a:gd name="T9" fmla="*/ 496 h 1757"/>
              <a:gd name="T10" fmla="*/ 850 w 4677"/>
              <a:gd name="T11" fmla="*/ 360 h 1757"/>
              <a:gd name="T12" fmla="*/ 1276 w 4677"/>
              <a:gd name="T13" fmla="*/ 360 h 1757"/>
              <a:gd name="T14" fmla="*/ 1276 w 4677"/>
              <a:gd name="T15" fmla="*/ 535 h 1757"/>
              <a:gd name="T16" fmla="*/ 850 w 4677"/>
              <a:gd name="T17" fmla="*/ 535 h 1757"/>
              <a:gd name="T18" fmla="*/ 850 w 4677"/>
              <a:gd name="T19" fmla="*/ 360 h 1757"/>
              <a:gd name="T20" fmla="*/ 1701 w 4677"/>
              <a:gd name="T21" fmla="*/ 0 h 1757"/>
              <a:gd name="T22" fmla="*/ 2126 w 4677"/>
              <a:gd name="T23" fmla="*/ 0 h 1757"/>
              <a:gd name="T24" fmla="*/ 2126 w 4677"/>
              <a:gd name="T25" fmla="*/ 234 h 1757"/>
              <a:gd name="T26" fmla="*/ 1701 w 4677"/>
              <a:gd name="T27" fmla="*/ 234 h 1757"/>
              <a:gd name="T28" fmla="*/ 1701 w 4677"/>
              <a:gd name="T29" fmla="*/ 0 h 1757"/>
              <a:gd name="T30" fmla="*/ 2551 w 4677"/>
              <a:gd name="T31" fmla="*/ 1522 h 1757"/>
              <a:gd name="T32" fmla="*/ 2976 w 4677"/>
              <a:gd name="T33" fmla="*/ 1522 h 1757"/>
              <a:gd name="T34" fmla="*/ 2976 w 4677"/>
              <a:gd name="T35" fmla="*/ 1595 h 1757"/>
              <a:gd name="T36" fmla="*/ 2551 w 4677"/>
              <a:gd name="T37" fmla="*/ 1595 h 1757"/>
              <a:gd name="T38" fmla="*/ 2551 w 4677"/>
              <a:gd name="T39" fmla="*/ 1522 h 1757"/>
              <a:gd name="T40" fmla="*/ 3401 w 4677"/>
              <a:gd name="T41" fmla="*/ 1728 h 1757"/>
              <a:gd name="T42" fmla="*/ 3827 w 4677"/>
              <a:gd name="T43" fmla="*/ 1728 h 1757"/>
              <a:gd name="T44" fmla="*/ 3827 w 4677"/>
              <a:gd name="T45" fmla="*/ 1757 h 1757"/>
              <a:gd name="T46" fmla="*/ 3401 w 4677"/>
              <a:gd name="T47" fmla="*/ 1757 h 1757"/>
              <a:gd name="T48" fmla="*/ 3401 w 4677"/>
              <a:gd name="T49" fmla="*/ 1728 h 1757"/>
              <a:gd name="T50" fmla="*/ 4252 w 4677"/>
              <a:gd name="T51" fmla="*/ 1583 h 1757"/>
              <a:gd name="T52" fmla="*/ 4677 w 4677"/>
              <a:gd name="T53" fmla="*/ 1583 h 1757"/>
              <a:gd name="T54" fmla="*/ 4677 w 4677"/>
              <a:gd name="T55" fmla="*/ 1628 h 1757"/>
              <a:gd name="T56" fmla="*/ 4252 w 4677"/>
              <a:gd name="T57" fmla="*/ 1628 h 1757"/>
              <a:gd name="T58" fmla="*/ 4252 w 4677"/>
              <a:gd name="T59" fmla="*/ 1583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77" h="1757">
                <a:moveTo>
                  <a:pt x="0" y="496"/>
                </a:moveTo>
                <a:lnTo>
                  <a:pt x="425" y="496"/>
                </a:lnTo>
                <a:lnTo>
                  <a:pt x="425" y="589"/>
                </a:lnTo>
                <a:lnTo>
                  <a:pt x="0" y="589"/>
                </a:lnTo>
                <a:lnTo>
                  <a:pt x="0" y="496"/>
                </a:lnTo>
                <a:close/>
                <a:moveTo>
                  <a:pt x="850" y="360"/>
                </a:moveTo>
                <a:lnTo>
                  <a:pt x="1276" y="360"/>
                </a:lnTo>
                <a:lnTo>
                  <a:pt x="1276" y="535"/>
                </a:lnTo>
                <a:lnTo>
                  <a:pt x="850" y="535"/>
                </a:lnTo>
                <a:lnTo>
                  <a:pt x="850" y="360"/>
                </a:lnTo>
                <a:close/>
                <a:moveTo>
                  <a:pt x="1701" y="0"/>
                </a:moveTo>
                <a:lnTo>
                  <a:pt x="2126" y="0"/>
                </a:lnTo>
                <a:lnTo>
                  <a:pt x="2126" y="234"/>
                </a:lnTo>
                <a:lnTo>
                  <a:pt x="1701" y="234"/>
                </a:lnTo>
                <a:lnTo>
                  <a:pt x="1701" y="0"/>
                </a:lnTo>
                <a:close/>
                <a:moveTo>
                  <a:pt x="2551" y="1522"/>
                </a:moveTo>
                <a:lnTo>
                  <a:pt x="2976" y="1522"/>
                </a:lnTo>
                <a:lnTo>
                  <a:pt x="2976" y="1595"/>
                </a:lnTo>
                <a:lnTo>
                  <a:pt x="2551" y="1595"/>
                </a:lnTo>
                <a:lnTo>
                  <a:pt x="2551" y="1522"/>
                </a:lnTo>
                <a:close/>
                <a:moveTo>
                  <a:pt x="3401" y="1728"/>
                </a:moveTo>
                <a:lnTo>
                  <a:pt x="3827" y="1728"/>
                </a:lnTo>
                <a:lnTo>
                  <a:pt x="3827" y="1757"/>
                </a:lnTo>
                <a:lnTo>
                  <a:pt x="3401" y="1757"/>
                </a:lnTo>
                <a:lnTo>
                  <a:pt x="3401" y="1728"/>
                </a:lnTo>
                <a:close/>
                <a:moveTo>
                  <a:pt x="4252" y="1583"/>
                </a:moveTo>
                <a:lnTo>
                  <a:pt x="4677" y="1583"/>
                </a:lnTo>
                <a:lnTo>
                  <a:pt x="4677" y="1628"/>
                </a:lnTo>
                <a:lnTo>
                  <a:pt x="4252" y="1628"/>
                </a:lnTo>
                <a:lnTo>
                  <a:pt x="4252" y="1583"/>
                </a:lnTo>
                <a:close/>
              </a:path>
            </a:pathLst>
          </a:custGeom>
          <a:solidFill>
            <a:srgbClr val="2F55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12">
            <a:extLst>
              <a:ext uri="{FF2B5EF4-FFF2-40B4-BE49-F238E27FC236}">
                <a16:creationId xmlns:a16="http://schemas.microsoft.com/office/drawing/2014/main" id="{4A00CF3D-998E-5C7E-C247-F1D47EDE49CE}"/>
              </a:ext>
            </a:extLst>
          </p:cNvPr>
          <p:cNvSpPr>
            <a:spLocks noEditPoints="1"/>
          </p:cNvSpPr>
          <p:nvPr/>
        </p:nvSpPr>
        <p:spPr bwMode="auto">
          <a:xfrm>
            <a:off x="2290922" y="1250808"/>
            <a:ext cx="7424738" cy="3489815"/>
          </a:xfrm>
          <a:custGeom>
            <a:avLst/>
            <a:gdLst>
              <a:gd name="T0" fmla="*/ 0 w 4677"/>
              <a:gd name="T1" fmla="*/ 586 h 1965"/>
              <a:gd name="T2" fmla="*/ 425 w 4677"/>
              <a:gd name="T3" fmla="*/ 586 h 1965"/>
              <a:gd name="T4" fmla="*/ 425 w 4677"/>
              <a:gd name="T5" fmla="*/ 733 h 1965"/>
              <a:gd name="T6" fmla="*/ 0 w 4677"/>
              <a:gd name="T7" fmla="*/ 733 h 1965"/>
              <a:gd name="T8" fmla="*/ 0 w 4677"/>
              <a:gd name="T9" fmla="*/ 586 h 1965"/>
              <a:gd name="T10" fmla="*/ 850 w 4677"/>
              <a:gd name="T11" fmla="*/ 378 h 1965"/>
              <a:gd name="T12" fmla="*/ 1276 w 4677"/>
              <a:gd name="T13" fmla="*/ 378 h 1965"/>
              <a:gd name="T14" fmla="*/ 1276 w 4677"/>
              <a:gd name="T15" fmla="*/ 597 h 1965"/>
              <a:gd name="T16" fmla="*/ 850 w 4677"/>
              <a:gd name="T17" fmla="*/ 597 h 1965"/>
              <a:gd name="T18" fmla="*/ 850 w 4677"/>
              <a:gd name="T19" fmla="*/ 378 h 1965"/>
              <a:gd name="T20" fmla="*/ 1701 w 4677"/>
              <a:gd name="T21" fmla="*/ 0 h 1965"/>
              <a:gd name="T22" fmla="*/ 2126 w 4677"/>
              <a:gd name="T23" fmla="*/ 0 h 1965"/>
              <a:gd name="T24" fmla="*/ 2126 w 4677"/>
              <a:gd name="T25" fmla="*/ 237 h 1965"/>
              <a:gd name="T26" fmla="*/ 1701 w 4677"/>
              <a:gd name="T27" fmla="*/ 237 h 1965"/>
              <a:gd name="T28" fmla="*/ 1701 w 4677"/>
              <a:gd name="T29" fmla="*/ 0 h 1965"/>
              <a:gd name="T30" fmla="*/ 2551 w 4677"/>
              <a:gd name="T31" fmla="*/ 1736 h 1965"/>
              <a:gd name="T32" fmla="*/ 2976 w 4677"/>
              <a:gd name="T33" fmla="*/ 1736 h 1965"/>
              <a:gd name="T34" fmla="*/ 2976 w 4677"/>
              <a:gd name="T35" fmla="*/ 1759 h 1965"/>
              <a:gd name="T36" fmla="*/ 2551 w 4677"/>
              <a:gd name="T37" fmla="*/ 1759 h 1965"/>
              <a:gd name="T38" fmla="*/ 2551 w 4677"/>
              <a:gd name="T39" fmla="*/ 1736 h 1965"/>
              <a:gd name="T40" fmla="*/ 3401 w 4677"/>
              <a:gd name="T41" fmla="*/ 1945 h 1965"/>
              <a:gd name="T42" fmla="*/ 3827 w 4677"/>
              <a:gd name="T43" fmla="*/ 1945 h 1965"/>
              <a:gd name="T44" fmla="*/ 3827 w 4677"/>
              <a:gd name="T45" fmla="*/ 1965 h 1965"/>
              <a:gd name="T46" fmla="*/ 3401 w 4677"/>
              <a:gd name="T47" fmla="*/ 1965 h 1965"/>
              <a:gd name="T48" fmla="*/ 3401 w 4677"/>
              <a:gd name="T49" fmla="*/ 1945 h 1965"/>
              <a:gd name="T50" fmla="*/ 4252 w 4677"/>
              <a:gd name="T51" fmla="*/ 1784 h 1965"/>
              <a:gd name="T52" fmla="*/ 4677 w 4677"/>
              <a:gd name="T53" fmla="*/ 1784 h 1965"/>
              <a:gd name="T54" fmla="*/ 4677 w 4677"/>
              <a:gd name="T55" fmla="*/ 1820 h 1965"/>
              <a:gd name="T56" fmla="*/ 4252 w 4677"/>
              <a:gd name="T57" fmla="*/ 1820 h 1965"/>
              <a:gd name="T58" fmla="*/ 4252 w 4677"/>
              <a:gd name="T59" fmla="*/ 1784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77" h="1965">
                <a:moveTo>
                  <a:pt x="0" y="586"/>
                </a:moveTo>
                <a:lnTo>
                  <a:pt x="425" y="586"/>
                </a:lnTo>
                <a:lnTo>
                  <a:pt x="425" y="733"/>
                </a:lnTo>
                <a:lnTo>
                  <a:pt x="0" y="733"/>
                </a:lnTo>
                <a:lnTo>
                  <a:pt x="0" y="586"/>
                </a:lnTo>
                <a:close/>
                <a:moveTo>
                  <a:pt x="850" y="378"/>
                </a:moveTo>
                <a:lnTo>
                  <a:pt x="1276" y="378"/>
                </a:lnTo>
                <a:lnTo>
                  <a:pt x="1276" y="597"/>
                </a:lnTo>
                <a:lnTo>
                  <a:pt x="850" y="597"/>
                </a:lnTo>
                <a:lnTo>
                  <a:pt x="850" y="378"/>
                </a:lnTo>
                <a:close/>
                <a:moveTo>
                  <a:pt x="1701" y="0"/>
                </a:moveTo>
                <a:lnTo>
                  <a:pt x="2126" y="0"/>
                </a:lnTo>
                <a:lnTo>
                  <a:pt x="2126" y="237"/>
                </a:lnTo>
                <a:lnTo>
                  <a:pt x="1701" y="237"/>
                </a:lnTo>
                <a:lnTo>
                  <a:pt x="1701" y="0"/>
                </a:lnTo>
                <a:close/>
                <a:moveTo>
                  <a:pt x="2551" y="1736"/>
                </a:moveTo>
                <a:lnTo>
                  <a:pt x="2976" y="1736"/>
                </a:lnTo>
                <a:lnTo>
                  <a:pt x="2976" y="1759"/>
                </a:lnTo>
                <a:lnTo>
                  <a:pt x="2551" y="1759"/>
                </a:lnTo>
                <a:lnTo>
                  <a:pt x="2551" y="1736"/>
                </a:lnTo>
                <a:close/>
                <a:moveTo>
                  <a:pt x="3401" y="1945"/>
                </a:moveTo>
                <a:lnTo>
                  <a:pt x="3827" y="1945"/>
                </a:lnTo>
                <a:lnTo>
                  <a:pt x="3827" y="1965"/>
                </a:lnTo>
                <a:lnTo>
                  <a:pt x="3401" y="1965"/>
                </a:lnTo>
                <a:lnTo>
                  <a:pt x="3401" y="1945"/>
                </a:lnTo>
                <a:close/>
                <a:moveTo>
                  <a:pt x="4252" y="1784"/>
                </a:moveTo>
                <a:lnTo>
                  <a:pt x="4677" y="1784"/>
                </a:lnTo>
                <a:lnTo>
                  <a:pt x="4677" y="1820"/>
                </a:lnTo>
                <a:lnTo>
                  <a:pt x="4252" y="1820"/>
                </a:lnTo>
                <a:lnTo>
                  <a:pt x="4252" y="1784"/>
                </a:lnTo>
                <a:close/>
              </a:path>
            </a:pathLst>
          </a:custGeom>
          <a:solidFill>
            <a:srgbClr val="2038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Line 13">
            <a:extLst>
              <a:ext uri="{FF2B5EF4-FFF2-40B4-BE49-F238E27FC236}">
                <a16:creationId xmlns:a16="http://schemas.microsoft.com/office/drawing/2014/main" id="{777D8BEA-CD26-0251-6E92-882D3EE063EE}"/>
              </a:ext>
            </a:extLst>
          </p:cNvPr>
          <p:cNvSpPr>
            <a:spLocks noChangeShapeType="1"/>
          </p:cNvSpPr>
          <p:nvPr/>
        </p:nvSpPr>
        <p:spPr bwMode="auto">
          <a:xfrm>
            <a:off x="1923288" y="5529161"/>
            <a:ext cx="8101013" cy="0"/>
          </a:xfrm>
          <a:prstGeom prst="line">
            <a:avLst/>
          </a:prstGeom>
          <a:noFill/>
          <a:ln w="6350"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1300"/>
          </a:p>
        </p:txBody>
      </p:sp>
      <p:sp>
        <p:nvSpPr>
          <p:cNvPr id="11" name="Rectangle 14">
            <a:extLst>
              <a:ext uri="{FF2B5EF4-FFF2-40B4-BE49-F238E27FC236}">
                <a16:creationId xmlns:a16="http://schemas.microsoft.com/office/drawing/2014/main" id="{0172899D-3331-BBB6-902D-E4D358547154}"/>
              </a:ext>
            </a:extLst>
          </p:cNvPr>
          <p:cNvSpPr>
            <a:spLocks noChangeArrowheads="1"/>
          </p:cNvSpPr>
          <p:nvPr/>
        </p:nvSpPr>
        <p:spPr bwMode="auto">
          <a:xfrm>
            <a:off x="2521109" y="3660823"/>
            <a:ext cx="276225"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408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5">
            <a:extLst>
              <a:ext uri="{FF2B5EF4-FFF2-40B4-BE49-F238E27FC236}">
                <a16:creationId xmlns:a16="http://schemas.microsoft.com/office/drawing/2014/main" id="{BC387F89-E3CF-E519-911D-0898EA1344B8}"/>
              </a:ext>
            </a:extLst>
          </p:cNvPr>
          <p:cNvSpPr>
            <a:spLocks noChangeArrowheads="1"/>
          </p:cNvSpPr>
          <p:nvPr/>
        </p:nvSpPr>
        <p:spPr bwMode="auto">
          <a:xfrm>
            <a:off x="3870484" y="3790470"/>
            <a:ext cx="277813"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398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6">
            <a:extLst>
              <a:ext uri="{FF2B5EF4-FFF2-40B4-BE49-F238E27FC236}">
                <a16:creationId xmlns:a16="http://schemas.microsoft.com/office/drawing/2014/main" id="{3B598672-BF35-93F2-F6BD-24AED49F7D7A}"/>
              </a:ext>
            </a:extLst>
          </p:cNvPr>
          <p:cNvSpPr>
            <a:spLocks noChangeArrowheads="1"/>
          </p:cNvSpPr>
          <p:nvPr/>
        </p:nvSpPr>
        <p:spPr bwMode="auto">
          <a:xfrm>
            <a:off x="5221447" y="3687462"/>
            <a:ext cx="276225"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421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7">
            <a:extLst>
              <a:ext uri="{FF2B5EF4-FFF2-40B4-BE49-F238E27FC236}">
                <a16:creationId xmlns:a16="http://schemas.microsoft.com/office/drawing/2014/main" id="{D2A638E8-FCAB-8453-C9BC-79F9A682BAC5}"/>
              </a:ext>
            </a:extLst>
          </p:cNvPr>
          <p:cNvSpPr>
            <a:spLocks noChangeArrowheads="1"/>
          </p:cNvSpPr>
          <p:nvPr/>
        </p:nvSpPr>
        <p:spPr bwMode="auto">
          <a:xfrm>
            <a:off x="6570822" y="4975053"/>
            <a:ext cx="276225"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133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8">
            <a:extLst>
              <a:ext uri="{FF2B5EF4-FFF2-40B4-BE49-F238E27FC236}">
                <a16:creationId xmlns:a16="http://schemas.microsoft.com/office/drawing/2014/main" id="{C46ACEBA-294B-ADA4-8793-8B7A6A1EFE8F}"/>
              </a:ext>
            </a:extLst>
          </p:cNvPr>
          <p:cNvSpPr>
            <a:spLocks noChangeArrowheads="1"/>
          </p:cNvSpPr>
          <p:nvPr/>
        </p:nvSpPr>
        <p:spPr bwMode="auto">
          <a:xfrm>
            <a:off x="7920197" y="5108252"/>
            <a:ext cx="277813"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103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19">
            <a:extLst>
              <a:ext uri="{FF2B5EF4-FFF2-40B4-BE49-F238E27FC236}">
                <a16:creationId xmlns:a16="http://schemas.microsoft.com/office/drawing/2014/main" id="{26FEF367-FFDA-4C53-BFFD-8C76C53479A1}"/>
              </a:ext>
            </a:extLst>
          </p:cNvPr>
          <p:cNvSpPr>
            <a:spLocks noChangeArrowheads="1"/>
          </p:cNvSpPr>
          <p:nvPr/>
        </p:nvSpPr>
        <p:spPr bwMode="auto">
          <a:xfrm>
            <a:off x="9271159" y="4951965"/>
            <a:ext cx="276225"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138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20">
            <a:extLst>
              <a:ext uri="{FF2B5EF4-FFF2-40B4-BE49-F238E27FC236}">
                <a16:creationId xmlns:a16="http://schemas.microsoft.com/office/drawing/2014/main" id="{0E44F584-8275-AF76-6C8D-70436ACE1951}"/>
              </a:ext>
            </a:extLst>
          </p:cNvPr>
          <p:cNvSpPr>
            <a:spLocks noChangeArrowheads="1"/>
          </p:cNvSpPr>
          <p:nvPr/>
        </p:nvSpPr>
        <p:spPr bwMode="auto">
          <a:xfrm>
            <a:off x="2557622" y="3316281"/>
            <a:ext cx="203200"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77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21">
            <a:extLst>
              <a:ext uri="{FF2B5EF4-FFF2-40B4-BE49-F238E27FC236}">
                <a16:creationId xmlns:a16="http://schemas.microsoft.com/office/drawing/2014/main" id="{F485C52E-B008-F4F9-6995-3C31F6294329}"/>
              </a:ext>
            </a:extLst>
          </p:cNvPr>
          <p:cNvSpPr>
            <a:spLocks noChangeArrowheads="1"/>
          </p:cNvSpPr>
          <p:nvPr/>
        </p:nvSpPr>
        <p:spPr bwMode="auto">
          <a:xfrm>
            <a:off x="3906997" y="3403304"/>
            <a:ext cx="203200" cy="17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86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2">
            <a:extLst>
              <a:ext uri="{FF2B5EF4-FFF2-40B4-BE49-F238E27FC236}">
                <a16:creationId xmlns:a16="http://schemas.microsoft.com/office/drawing/2014/main" id="{B5FB492E-989E-EC0E-9C3C-56E4D1C20C83}"/>
              </a:ext>
            </a:extLst>
          </p:cNvPr>
          <p:cNvSpPr>
            <a:spLocks noChangeArrowheads="1"/>
          </p:cNvSpPr>
          <p:nvPr/>
        </p:nvSpPr>
        <p:spPr bwMode="auto">
          <a:xfrm>
            <a:off x="5221447" y="2865180"/>
            <a:ext cx="276225"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184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23">
            <a:extLst>
              <a:ext uri="{FF2B5EF4-FFF2-40B4-BE49-F238E27FC236}">
                <a16:creationId xmlns:a16="http://schemas.microsoft.com/office/drawing/2014/main" id="{D98B6660-573D-8D05-B1C7-604022704C08}"/>
              </a:ext>
            </a:extLst>
          </p:cNvPr>
          <p:cNvSpPr>
            <a:spLocks noChangeArrowheads="1"/>
          </p:cNvSpPr>
          <p:nvPr/>
        </p:nvSpPr>
        <p:spPr bwMode="auto">
          <a:xfrm>
            <a:off x="6607334" y="4726415"/>
            <a:ext cx="203200"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55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24">
            <a:extLst>
              <a:ext uri="{FF2B5EF4-FFF2-40B4-BE49-F238E27FC236}">
                <a16:creationId xmlns:a16="http://schemas.microsoft.com/office/drawing/2014/main" id="{974B65BA-4DBE-D418-0DE4-CA492A912B90}"/>
              </a:ext>
            </a:extLst>
          </p:cNvPr>
          <p:cNvSpPr>
            <a:spLocks noChangeArrowheads="1"/>
          </p:cNvSpPr>
          <p:nvPr/>
        </p:nvSpPr>
        <p:spPr bwMode="auto">
          <a:xfrm>
            <a:off x="7956709" y="4943085"/>
            <a:ext cx="203200"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37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25">
            <a:extLst>
              <a:ext uri="{FF2B5EF4-FFF2-40B4-BE49-F238E27FC236}">
                <a16:creationId xmlns:a16="http://schemas.microsoft.com/office/drawing/2014/main" id="{A685A4A3-1193-8F4E-753F-4C5CD73669A2}"/>
              </a:ext>
            </a:extLst>
          </p:cNvPr>
          <p:cNvSpPr>
            <a:spLocks noChangeArrowheads="1"/>
          </p:cNvSpPr>
          <p:nvPr/>
        </p:nvSpPr>
        <p:spPr bwMode="auto">
          <a:xfrm>
            <a:off x="9306084" y="4742399"/>
            <a:ext cx="204788"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47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26">
            <a:extLst>
              <a:ext uri="{FF2B5EF4-FFF2-40B4-BE49-F238E27FC236}">
                <a16:creationId xmlns:a16="http://schemas.microsoft.com/office/drawing/2014/main" id="{A0AC16A9-673D-C38B-3800-A7AEE1F22018}"/>
              </a:ext>
            </a:extLst>
          </p:cNvPr>
          <p:cNvSpPr>
            <a:spLocks noChangeArrowheads="1"/>
          </p:cNvSpPr>
          <p:nvPr/>
        </p:nvSpPr>
        <p:spPr bwMode="auto">
          <a:xfrm>
            <a:off x="2521109" y="2758621"/>
            <a:ext cx="276225"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125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27">
            <a:extLst>
              <a:ext uri="{FF2B5EF4-FFF2-40B4-BE49-F238E27FC236}">
                <a16:creationId xmlns:a16="http://schemas.microsoft.com/office/drawing/2014/main" id="{12FF5219-203F-EAD9-37CC-9E48DB5DD09C}"/>
              </a:ext>
            </a:extLst>
          </p:cNvPr>
          <p:cNvSpPr>
            <a:spLocks noChangeArrowheads="1"/>
          </p:cNvSpPr>
          <p:nvPr/>
        </p:nvSpPr>
        <p:spPr bwMode="auto">
          <a:xfrm>
            <a:off x="3870484" y="2664494"/>
            <a:ext cx="277813"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166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8">
            <a:extLst>
              <a:ext uri="{FF2B5EF4-FFF2-40B4-BE49-F238E27FC236}">
                <a16:creationId xmlns:a16="http://schemas.microsoft.com/office/drawing/2014/main" id="{2B75F12A-6A7D-5FE5-0249-AD7BA922584F}"/>
              </a:ext>
            </a:extLst>
          </p:cNvPr>
          <p:cNvSpPr>
            <a:spLocks noChangeArrowheads="1"/>
          </p:cNvSpPr>
          <p:nvPr/>
        </p:nvSpPr>
        <p:spPr bwMode="auto">
          <a:xfrm>
            <a:off x="5221447" y="2128145"/>
            <a:ext cx="276225"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165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29">
            <a:extLst>
              <a:ext uri="{FF2B5EF4-FFF2-40B4-BE49-F238E27FC236}">
                <a16:creationId xmlns:a16="http://schemas.microsoft.com/office/drawing/2014/main" id="{D04B30C0-40FB-2889-5A71-9160DDDA3CB4}"/>
              </a:ext>
            </a:extLst>
          </p:cNvPr>
          <p:cNvSpPr>
            <a:spLocks noChangeArrowheads="1"/>
          </p:cNvSpPr>
          <p:nvPr/>
        </p:nvSpPr>
        <p:spPr bwMode="auto">
          <a:xfrm>
            <a:off x="6607334" y="4545264"/>
            <a:ext cx="203200"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41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30">
            <a:extLst>
              <a:ext uri="{FF2B5EF4-FFF2-40B4-BE49-F238E27FC236}">
                <a16:creationId xmlns:a16="http://schemas.microsoft.com/office/drawing/2014/main" id="{017CD48B-F910-F639-8430-7DA9DA467986}"/>
              </a:ext>
            </a:extLst>
          </p:cNvPr>
          <p:cNvSpPr>
            <a:spLocks noChangeArrowheads="1"/>
          </p:cNvSpPr>
          <p:nvPr/>
        </p:nvSpPr>
        <p:spPr bwMode="auto">
          <a:xfrm>
            <a:off x="7956709" y="4831198"/>
            <a:ext cx="203200"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25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31">
            <a:extLst>
              <a:ext uri="{FF2B5EF4-FFF2-40B4-BE49-F238E27FC236}">
                <a16:creationId xmlns:a16="http://schemas.microsoft.com/office/drawing/2014/main" id="{BFC82F9C-8B1C-31D8-9219-2E4C35CD043E}"/>
              </a:ext>
            </a:extLst>
          </p:cNvPr>
          <p:cNvSpPr>
            <a:spLocks noChangeArrowheads="1"/>
          </p:cNvSpPr>
          <p:nvPr/>
        </p:nvSpPr>
        <p:spPr bwMode="auto">
          <a:xfrm>
            <a:off x="9306084" y="4603872"/>
            <a:ext cx="204788"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31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32">
            <a:extLst>
              <a:ext uri="{FF2B5EF4-FFF2-40B4-BE49-F238E27FC236}">
                <a16:creationId xmlns:a16="http://schemas.microsoft.com/office/drawing/2014/main" id="{C73FC21C-6A3F-75A1-788E-B89A2904C812}"/>
              </a:ext>
            </a:extLst>
          </p:cNvPr>
          <p:cNvSpPr>
            <a:spLocks noChangeArrowheads="1"/>
          </p:cNvSpPr>
          <p:nvPr/>
        </p:nvSpPr>
        <p:spPr bwMode="auto">
          <a:xfrm>
            <a:off x="2557622" y="2589902"/>
            <a:ext cx="203200" cy="17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37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33">
            <a:extLst>
              <a:ext uri="{FF2B5EF4-FFF2-40B4-BE49-F238E27FC236}">
                <a16:creationId xmlns:a16="http://schemas.microsoft.com/office/drawing/2014/main" id="{05666979-6684-84FC-2711-2C23FD7037E3}"/>
              </a:ext>
            </a:extLst>
          </p:cNvPr>
          <p:cNvSpPr>
            <a:spLocks noChangeArrowheads="1"/>
          </p:cNvSpPr>
          <p:nvPr/>
        </p:nvSpPr>
        <p:spPr bwMode="auto">
          <a:xfrm>
            <a:off x="3906997" y="2351920"/>
            <a:ext cx="203200"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70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34">
            <a:extLst>
              <a:ext uri="{FF2B5EF4-FFF2-40B4-BE49-F238E27FC236}">
                <a16:creationId xmlns:a16="http://schemas.microsoft.com/office/drawing/2014/main" id="{513D02B1-B78F-F9EA-7FFF-58F6DCE4354A}"/>
              </a:ext>
            </a:extLst>
          </p:cNvPr>
          <p:cNvSpPr>
            <a:spLocks noChangeArrowheads="1"/>
          </p:cNvSpPr>
          <p:nvPr/>
        </p:nvSpPr>
        <p:spPr bwMode="auto">
          <a:xfrm>
            <a:off x="5256372" y="1712564"/>
            <a:ext cx="204788"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93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35">
            <a:extLst>
              <a:ext uri="{FF2B5EF4-FFF2-40B4-BE49-F238E27FC236}">
                <a16:creationId xmlns:a16="http://schemas.microsoft.com/office/drawing/2014/main" id="{F832C89D-7326-7011-F613-2D689BADCDAC}"/>
              </a:ext>
            </a:extLst>
          </p:cNvPr>
          <p:cNvSpPr>
            <a:spLocks noChangeArrowheads="1"/>
          </p:cNvSpPr>
          <p:nvPr/>
        </p:nvSpPr>
        <p:spPr bwMode="auto">
          <a:xfrm>
            <a:off x="6607334" y="4415617"/>
            <a:ext cx="203200"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29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36">
            <a:extLst>
              <a:ext uri="{FF2B5EF4-FFF2-40B4-BE49-F238E27FC236}">
                <a16:creationId xmlns:a16="http://schemas.microsoft.com/office/drawing/2014/main" id="{78CAB48C-AA33-B15E-D4F9-1202CDD25C09}"/>
              </a:ext>
            </a:extLst>
          </p:cNvPr>
          <p:cNvSpPr>
            <a:spLocks noChangeArrowheads="1"/>
          </p:cNvSpPr>
          <p:nvPr/>
        </p:nvSpPr>
        <p:spPr bwMode="auto">
          <a:xfrm>
            <a:off x="7956709" y="4779695"/>
            <a:ext cx="203200" cy="17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37">
            <a:extLst>
              <a:ext uri="{FF2B5EF4-FFF2-40B4-BE49-F238E27FC236}">
                <a16:creationId xmlns:a16="http://schemas.microsoft.com/office/drawing/2014/main" id="{EAB7610A-CB37-3887-8010-E081067C979F}"/>
              </a:ext>
            </a:extLst>
          </p:cNvPr>
          <p:cNvSpPr>
            <a:spLocks noChangeArrowheads="1"/>
          </p:cNvSpPr>
          <p:nvPr/>
        </p:nvSpPr>
        <p:spPr bwMode="auto">
          <a:xfrm>
            <a:off x="9306084" y="4523952"/>
            <a:ext cx="204788"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404040"/>
                </a:solidFill>
                <a:effectLst/>
                <a:latin typeface="Verdana" panose="020B0604030504040204" pitchFamily="34" charset="0"/>
              </a:rPr>
              <a:t>18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38">
            <a:extLst>
              <a:ext uri="{FF2B5EF4-FFF2-40B4-BE49-F238E27FC236}">
                <a16:creationId xmlns:a16="http://schemas.microsoft.com/office/drawing/2014/main" id="{222573F2-948D-6DA2-A2A8-69A4C237E4A3}"/>
              </a:ext>
            </a:extLst>
          </p:cNvPr>
          <p:cNvSpPr>
            <a:spLocks noChangeArrowheads="1"/>
          </p:cNvSpPr>
          <p:nvPr/>
        </p:nvSpPr>
        <p:spPr bwMode="auto">
          <a:xfrm>
            <a:off x="2557622" y="2330608"/>
            <a:ext cx="203200" cy="17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Verdana" panose="020B0604030504040204" pitchFamily="34" charset="0"/>
              </a:rPr>
              <a:t>58</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39">
            <a:extLst>
              <a:ext uri="{FF2B5EF4-FFF2-40B4-BE49-F238E27FC236}">
                <a16:creationId xmlns:a16="http://schemas.microsoft.com/office/drawing/2014/main" id="{44DC03E6-F043-2BA5-CC0E-5F694FE71E45}"/>
              </a:ext>
            </a:extLst>
          </p:cNvPr>
          <p:cNvSpPr>
            <a:spLocks noChangeArrowheads="1"/>
          </p:cNvSpPr>
          <p:nvPr/>
        </p:nvSpPr>
        <p:spPr bwMode="auto">
          <a:xfrm>
            <a:off x="3906997" y="1962979"/>
            <a:ext cx="203200"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Verdana" panose="020B0604030504040204" pitchFamily="34" charset="0"/>
              </a:rPr>
              <a:t>87</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40">
            <a:extLst>
              <a:ext uri="{FF2B5EF4-FFF2-40B4-BE49-F238E27FC236}">
                <a16:creationId xmlns:a16="http://schemas.microsoft.com/office/drawing/2014/main" id="{4F551B7E-81D3-7C1D-5516-D9C82F808303}"/>
              </a:ext>
            </a:extLst>
          </p:cNvPr>
          <p:cNvSpPr>
            <a:spLocks noChangeArrowheads="1"/>
          </p:cNvSpPr>
          <p:nvPr/>
        </p:nvSpPr>
        <p:spPr bwMode="auto">
          <a:xfrm>
            <a:off x="5256372" y="1291655"/>
            <a:ext cx="204788"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Verdana" panose="020B0604030504040204" pitchFamily="34" charset="0"/>
              </a:rPr>
              <a:t>94</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41">
            <a:extLst>
              <a:ext uri="{FF2B5EF4-FFF2-40B4-BE49-F238E27FC236}">
                <a16:creationId xmlns:a16="http://schemas.microsoft.com/office/drawing/2014/main" id="{06E22A94-F8D4-49FB-ACB1-D558F14D721B}"/>
              </a:ext>
            </a:extLst>
          </p:cNvPr>
          <p:cNvSpPr>
            <a:spLocks noChangeArrowheads="1"/>
          </p:cNvSpPr>
          <p:nvPr/>
        </p:nvSpPr>
        <p:spPr bwMode="auto">
          <a:xfrm>
            <a:off x="6642259" y="4372993"/>
            <a:ext cx="131763" cy="17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Verdana" panose="020B0604030504040204" pitchFamily="34" charset="0"/>
              </a:rPr>
              <a:t>9</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42">
            <a:extLst>
              <a:ext uri="{FF2B5EF4-FFF2-40B4-BE49-F238E27FC236}">
                <a16:creationId xmlns:a16="http://schemas.microsoft.com/office/drawing/2014/main" id="{3FE2540F-6006-76D2-86B7-566B4D47F6C0}"/>
              </a:ext>
            </a:extLst>
          </p:cNvPr>
          <p:cNvSpPr>
            <a:spLocks noChangeArrowheads="1"/>
          </p:cNvSpPr>
          <p:nvPr/>
        </p:nvSpPr>
        <p:spPr bwMode="auto">
          <a:xfrm>
            <a:off x="7993222" y="4676441"/>
            <a:ext cx="130175" cy="17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FFFFFF"/>
                </a:solidFill>
                <a:effectLst/>
                <a:latin typeface="Verdana" panose="020B0604030504040204" pitchFamily="34" charset="0"/>
              </a:rPr>
              <a:t>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0" name="Rectangle 43">
            <a:extLst>
              <a:ext uri="{FF2B5EF4-FFF2-40B4-BE49-F238E27FC236}">
                <a16:creationId xmlns:a16="http://schemas.microsoft.com/office/drawing/2014/main" id="{7F70EC6E-20CB-AA78-B669-6D80DAD8B3A6}"/>
              </a:ext>
            </a:extLst>
          </p:cNvPr>
          <p:cNvSpPr>
            <a:spLocks noChangeArrowheads="1"/>
          </p:cNvSpPr>
          <p:nvPr/>
        </p:nvSpPr>
        <p:spPr bwMode="auto">
          <a:xfrm>
            <a:off x="9293384" y="4424374"/>
            <a:ext cx="204788" cy="175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FFFFFF"/>
                </a:solidFill>
                <a:effectLst/>
                <a:latin typeface="Verdana" panose="020B0604030504040204" pitchFamily="34" charset="0"/>
              </a:rPr>
              <a:t>14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44">
            <a:extLst>
              <a:ext uri="{FF2B5EF4-FFF2-40B4-BE49-F238E27FC236}">
                <a16:creationId xmlns:a16="http://schemas.microsoft.com/office/drawing/2014/main" id="{C88392A0-03EB-F33E-FFD2-568F32F4D9D9}"/>
              </a:ext>
            </a:extLst>
          </p:cNvPr>
          <p:cNvSpPr>
            <a:spLocks noChangeArrowheads="1"/>
          </p:cNvSpPr>
          <p:nvPr/>
        </p:nvSpPr>
        <p:spPr bwMode="auto">
          <a:xfrm>
            <a:off x="1774984" y="5443914"/>
            <a:ext cx="977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0</a:t>
            </a:r>
            <a:endParaRPr kumimoji="0" lang="en-US" altLang="en-US" sz="1200" b="0" i="0" u="none" strike="noStrike" cap="none" normalizeH="0" baseline="0">
              <a:ln>
                <a:noFill/>
              </a:ln>
              <a:solidFill>
                <a:schemeClr val="tx1"/>
              </a:solidFill>
              <a:effectLst/>
            </a:endParaRPr>
          </a:p>
        </p:txBody>
      </p:sp>
      <p:sp>
        <p:nvSpPr>
          <p:cNvPr id="42" name="Rectangle 45">
            <a:extLst>
              <a:ext uri="{FF2B5EF4-FFF2-40B4-BE49-F238E27FC236}">
                <a16:creationId xmlns:a16="http://schemas.microsoft.com/office/drawing/2014/main" id="{2A6FA839-3E41-B8D4-712E-6D3F0D8BC230}"/>
              </a:ext>
            </a:extLst>
          </p:cNvPr>
          <p:cNvSpPr>
            <a:spLocks noChangeArrowheads="1"/>
          </p:cNvSpPr>
          <p:nvPr/>
        </p:nvSpPr>
        <p:spPr bwMode="auto">
          <a:xfrm>
            <a:off x="1630522" y="4550592"/>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200</a:t>
            </a:r>
            <a:endParaRPr kumimoji="0" lang="en-US" altLang="en-US" sz="1200" b="0" i="0" u="none" strike="noStrike" cap="none" normalizeH="0" baseline="0">
              <a:ln>
                <a:noFill/>
              </a:ln>
              <a:solidFill>
                <a:schemeClr val="tx1"/>
              </a:solidFill>
              <a:effectLst/>
            </a:endParaRPr>
          </a:p>
        </p:txBody>
      </p:sp>
      <p:sp>
        <p:nvSpPr>
          <p:cNvPr id="43" name="Rectangle 46">
            <a:extLst>
              <a:ext uri="{FF2B5EF4-FFF2-40B4-BE49-F238E27FC236}">
                <a16:creationId xmlns:a16="http://schemas.microsoft.com/office/drawing/2014/main" id="{75E7E85E-DA16-6C1B-6825-A798455660B4}"/>
              </a:ext>
            </a:extLst>
          </p:cNvPr>
          <p:cNvSpPr>
            <a:spLocks noChangeArrowheads="1"/>
          </p:cNvSpPr>
          <p:nvPr/>
        </p:nvSpPr>
        <p:spPr bwMode="auto">
          <a:xfrm>
            <a:off x="1630522" y="3657271"/>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400</a:t>
            </a:r>
            <a:endParaRPr kumimoji="0" lang="en-US" altLang="en-US" sz="1200" b="0" i="0" u="none" strike="noStrike" cap="none" normalizeH="0" baseline="0">
              <a:ln>
                <a:noFill/>
              </a:ln>
              <a:solidFill>
                <a:schemeClr val="tx1"/>
              </a:solidFill>
              <a:effectLst/>
            </a:endParaRPr>
          </a:p>
        </p:txBody>
      </p:sp>
      <p:sp>
        <p:nvSpPr>
          <p:cNvPr id="44" name="Rectangle 47">
            <a:extLst>
              <a:ext uri="{FF2B5EF4-FFF2-40B4-BE49-F238E27FC236}">
                <a16:creationId xmlns:a16="http://schemas.microsoft.com/office/drawing/2014/main" id="{B864853E-983D-9CB3-4262-1D76835FB195}"/>
              </a:ext>
            </a:extLst>
          </p:cNvPr>
          <p:cNvSpPr>
            <a:spLocks noChangeArrowheads="1"/>
          </p:cNvSpPr>
          <p:nvPr/>
        </p:nvSpPr>
        <p:spPr bwMode="auto">
          <a:xfrm>
            <a:off x="1630522" y="2760397"/>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600</a:t>
            </a:r>
            <a:endParaRPr kumimoji="0" lang="en-US" altLang="en-US" sz="1200" b="0" i="0" u="none" strike="noStrike" cap="none" normalizeH="0" baseline="0">
              <a:ln>
                <a:noFill/>
              </a:ln>
              <a:solidFill>
                <a:schemeClr val="tx1"/>
              </a:solidFill>
              <a:effectLst/>
            </a:endParaRPr>
          </a:p>
        </p:txBody>
      </p:sp>
      <p:sp>
        <p:nvSpPr>
          <p:cNvPr id="45" name="Rectangle 48">
            <a:extLst>
              <a:ext uri="{FF2B5EF4-FFF2-40B4-BE49-F238E27FC236}">
                <a16:creationId xmlns:a16="http://schemas.microsoft.com/office/drawing/2014/main" id="{BB1D7F77-7D15-FD62-2A31-DD8BD6EC9827}"/>
              </a:ext>
            </a:extLst>
          </p:cNvPr>
          <p:cNvSpPr>
            <a:spLocks noChangeArrowheads="1"/>
          </p:cNvSpPr>
          <p:nvPr/>
        </p:nvSpPr>
        <p:spPr bwMode="auto">
          <a:xfrm>
            <a:off x="1630522" y="1868851"/>
            <a:ext cx="29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rPr>
              <a:t>800</a:t>
            </a:r>
            <a:endParaRPr kumimoji="0" lang="en-US" altLang="en-US" sz="1200" b="0" i="0" u="none" strike="noStrike" cap="none" normalizeH="0" baseline="0">
              <a:ln>
                <a:noFill/>
              </a:ln>
              <a:solidFill>
                <a:schemeClr val="tx1"/>
              </a:solidFill>
              <a:effectLst/>
            </a:endParaRPr>
          </a:p>
        </p:txBody>
      </p:sp>
      <p:sp>
        <p:nvSpPr>
          <p:cNvPr id="46" name="Rectangle 49">
            <a:extLst>
              <a:ext uri="{FF2B5EF4-FFF2-40B4-BE49-F238E27FC236}">
                <a16:creationId xmlns:a16="http://schemas.microsoft.com/office/drawing/2014/main" id="{92C702FB-B2A4-324F-5DA1-98A0ABC2EDF3}"/>
              </a:ext>
            </a:extLst>
          </p:cNvPr>
          <p:cNvSpPr>
            <a:spLocks noChangeArrowheads="1"/>
          </p:cNvSpPr>
          <p:nvPr/>
        </p:nvSpPr>
        <p:spPr bwMode="auto">
          <a:xfrm>
            <a:off x="1559084" y="975530"/>
            <a:ext cx="39113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595959"/>
                </a:solidFill>
                <a:effectLst/>
                <a:latin typeface="Verdana" panose="020B0604030504040204" pitchFamily="34" charset="0"/>
              </a:rPr>
              <a:t>1000</a:t>
            </a:r>
            <a:endParaRPr kumimoji="0" lang="en-US" altLang="en-US" sz="1200" b="0" i="0" u="none" strike="noStrike" cap="none" normalizeH="0" baseline="0" dirty="0">
              <a:ln>
                <a:noFill/>
              </a:ln>
              <a:solidFill>
                <a:schemeClr val="tx1"/>
              </a:solidFill>
              <a:effectLst/>
            </a:endParaRPr>
          </a:p>
        </p:txBody>
      </p:sp>
      <p:sp>
        <p:nvSpPr>
          <p:cNvPr id="69" name="TextBox 68">
            <a:extLst>
              <a:ext uri="{FF2B5EF4-FFF2-40B4-BE49-F238E27FC236}">
                <a16:creationId xmlns:a16="http://schemas.microsoft.com/office/drawing/2014/main" id="{70D7601C-F26A-3674-D69E-173F2DBE9029}"/>
              </a:ext>
            </a:extLst>
          </p:cNvPr>
          <p:cNvSpPr txBox="1"/>
          <p:nvPr/>
        </p:nvSpPr>
        <p:spPr>
          <a:xfrm>
            <a:off x="7496228" y="177538"/>
            <a:ext cx="4400941" cy="430887"/>
          </a:xfrm>
          <a:prstGeom prst="rect">
            <a:avLst/>
          </a:prstGeom>
          <a:noFill/>
        </p:spPr>
        <p:txBody>
          <a:bodyPr wrap="square" rtlCol="0">
            <a:spAutoFit/>
          </a:bodyPr>
          <a:lstStyle/>
          <a:p>
            <a:pPr algn="r"/>
            <a:r>
              <a:rPr lang="en-GB" sz="2200" b="1" dirty="0">
                <a:latin typeface="Verdana" panose="020B0604030504040204" pitchFamily="34" charset="0"/>
                <a:ea typeface="Verdana" panose="020B0604030504040204" pitchFamily="34" charset="0"/>
              </a:rPr>
              <a:t>Biology</a:t>
            </a:r>
            <a:r>
              <a:rPr lang="en-GB" sz="2200" dirty="0">
                <a:latin typeface="Verdana" panose="020B0604030504040204" pitchFamily="34" charset="0"/>
                <a:ea typeface="Verdana" panose="020B0604030504040204" pitchFamily="34" charset="0"/>
              </a:rPr>
              <a:t> SKE Uptake</a:t>
            </a:r>
          </a:p>
        </p:txBody>
      </p:sp>
      <p:grpSp>
        <p:nvGrpSpPr>
          <p:cNvPr id="70" name="Group 69">
            <a:extLst>
              <a:ext uri="{FF2B5EF4-FFF2-40B4-BE49-F238E27FC236}">
                <a16:creationId xmlns:a16="http://schemas.microsoft.com/office/drawing/2014/main" id="{1F1CF8B7-D828-47D0-64CC-C59BFB778832}"/>
              </a:ext>
            </a:extLst>
          </p:cNvPr>
          <p:cNvGrpSpPr/>
          <p:nvPr/>
        </p:nvGrpSpPr>
        <p:grpSpPr>
          <a:xfrm>
            <a:off x="2253718" y="5611019"/>
            <a:ext cx="7458593" cy="200055"/>
            <a:chOff x="2543278" y="5611019"/>
            <a:chExt cx="7458593" cy="200055"/>
          </a:xfrm>
        </p:grpSpPr>
        <p:sp>
          <p:nvSpPr>
            <p:cNvPr id="71" name="Rectangle 52">
              <a:extLst>
                <a:ext uri="{FF2B5EF4-FFF2-40B4-BE49-F238E27FC236}">
                  <a16:creationId xmlns:a16="http://schemas.microsoft.com/office/drawing/2014/main" id="{E7DD146C-1636-FB1D-A144-796E78EE2026}"/>
                </a:ext>
              </a:extLst>
            </p:cNvPr>
            <p:cNvSpPr>
              <a:spLocks noChangeArrowheads="1"/>
            </p:cNvSpPr>
            <p:nvPr/>
          </p:nvSpPr>
          <p:spPr bwMode="auto">
            <a:xfrm>
              <a:off x="2543278" y="5611019"/>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rPr>
                <a:t>2017-18</a:t>
              </a:r>
              <a:endParaRPr kumimoji="0" lang="en-US" altLang="en-US" sz="1300" b="0" i="0" u="none" strike="noStrike" cap="none" normalizeH="0" baseline="0">
                <a:ln>
                  <a:noFill/>
                </a:ln>
                <a:solidFill>
                  <a:schemeClr val="tx1"/>
                </a:solidFill>
                <a:effectLst/>
              </a:endParaRPr>
            </a:p>
          </p:txBody>
        </p:sp>
        <p:sp>
          <p:nvSpPr>
            <p:cNvPr id="72" name="Rectangle 53">
              <a:extLst>
                <a:ext uri="{FF2B5EF4-FFF2-40B4-BE49-F238E27FC236}">
                  <a16:creationId xmlns:a16="http://schemas.microsoft.com/office/drawing/2014/main" id="{7963C2C2-A93A-9B1A-28BE-5D7D109FE4EE}"/>
                </a:ext>
              </a:extLst>
            </p:cNvPr>
            <p:cNvSpPr>
              <a:spLocks noChangeArrowheads="1"/>
            </p:cNvSpPr>
            <p:nvPr/>
          </p:nvSpPr>
          <p:spPr bwMode="auto">
            <a:xfrm>
              <a:off x="3892653" y="5611019"/>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rPr>
                <a:t>2018-19</a:t>
              </a:r>
              <a:endParaRPr kumimoji="0" lang="en-US" altLang="en-US" sz="1300" b="0" i="0" u="none" strike="noStrike" cap="none" normalizeH="0" baseline="0">
                <a:ln>
                  <a:noFill/>
                </a:ln>
                <a:solidFill>
                  <a:schemeClr val="tx1"/>
                </a:solidFill>
                <a:effectLst/>
              </a:endParaRPr>
            </a:p>
          </p:txBody>
        </p:sp>
        <p:sp>
          <p:nvSpPr>
            <p:cNvPr id="73" name="Rectangle 54">
              <a:extLst>
                <a:ext uri="{FF2B5EF4-FFF2-40B4-BE49-F238E27FC236}">
                  <a16:creationId xmlns:a16="http://schemas.microsoft.com/office/drawing/2014/main" id="{F1943E5C-A92A-9F57-EA4D-CFB183E38E78}"/>
                </a:ext>
              </a:extLst>
            </p:cNvPr>
            <p:cNvSpPr>
              <a:spLocks noChangeArrowheads="1"/>
            </p:cNvSpPr>
            <p:nvPr/>
          </p:nvSpPr>
          <p:spPr bwMode="auto">
            <a:xfrm>
              <a:off x="5242028" y="5611019"/>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rPr>
                <a:t>2019-20</a:t>
              </a:r>
              <a:endParaRPr kumimoji="0" lang="en-US" altLang="en-US" sz="1300" b="0" i="0" u="none" strike="noStrike" cap="none" normalizeH="0" baseline="0">
                <a:ln>
                  <a:noFill/>
                </a:ln>
                <a:solidFill>
                  <a:schemeClr val="tx1"/>
                </a:solidFill>
                <a:effectLst/>
              </a:endParaRPr>
            </a:p>
          </p:txBody>
        </p:sp>
        <p:sp>
          <p:nvSpPr>
            <p:cNvPr id="74" name="Rectangle 55">
              <a:extLst>
                <a:ext uri="{FF2B5EF4-FFF2-40B4-BE49-F238E27FC236}">
                  <a16:creationId xmlns:a16="http://schemas.microsoft.com/office/drawing/2014/main" id="{7C458039-74B4-A750-2CEF-040A86DB4839}"/>
                </a:ext>
              </a:extLst>
            </p:cNvPr>
            <p:cNvSpPr>
              <a:spLocks noChangeArrowheads="1"/>
            </p:cNvSpPr>
            <p:nvPr/>
          </p:nvSpPr>
          <p:spPr bwMode="auto">
            <a:xfrm>
              <a:off x="6592990" y="5611019"/>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rPr>
                <a:t>2020-21</a:t>
              </a:r>
              <a:endParaRPr kumimoji="0" lang="en-US" altLang="en-US" sz="1300" b="0" i="0" u="none" strike="noStrike" cap="none" normalizeH="0" baseline="0">
                <a:ln>
                  <a:noFill/>
                </a:ln>
                <a:solidFill>
                  <a:schemeClr val="tx1"/>
                </a:solidFill>
                <a:effectLst/>
              </a:endParaRPr>
            </a:p>
          </p:txBody>
        </p:sp>
        <p:sp>
          <p:nvSpPr>
            <p:cNvPr id="75" name="Rectangle 56">
              <a:extLst>
                <a:ext uri="{FF2B5EF4-FFF2-40B4-BE49-F238E27FC236}">
                  <a16:creationId xmlns:a16="http://schemas.microsoft.com/office/drawing/2014/main" id="{5265F5D7-18AB-2834-C337-D9E4A6698A0A}"/>
                </a:ext>
              </a:extLst>
            </p:cNvPr>
            <p:cNvSpPr>
              <a:spLocks noChangeArrowheads="1"/>
            </p:cNvSpPr>
            <p:nvPr/>
          </p:nvSpPr>
          <p:spPr bwMode="auto">
            <a:xfrm>
              <a:off x="7942365" y="5611019"/>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rPr>
                <a:t>2021-22</a:t>
              </a:r>
              <a:endParaRPr kumimoji="0" lang="en-US" altLang="en-US" sz="1300" b="0" i="0" u="none" strike="noStrike" cap="none" normalizeH="0" baseline="0">
                <a:ln>
                  <a:noFill/>
                </a:ln>
                <a:solidFill>
                  <a:schemeClr val="tx1"/>
                </a:solidFill>
                <a:effectLst/>
              </a:endParaRPr>
            </a:p>
          </p:txBody>
        </p:sp>
        <p:sp>
          <p:nvSpPr>
            <p:cNvPr id="76" name="Rectangle 57">
              <a:extLst>
                <a:ext uri="{FF2B5EF4-FFF2-40B4-BE49-F238E27FC236}">
                  <a16:creationId xmlns:a16="http://schemas.microsoft.com/office/drawing/2014/main" id="{ED08C5EA-0B2D-2BD1-C0D9-5A685C357A81}"/>
                </a:ext>
              </a:extLst>
            </p:cNvPr>
            <p:cNvSpPr>
              <a:spLocks noChangeArrowheads="1"/>
            </p:cNvSpPr>
            <p:nvPr/>
          </p:nvSpPr>
          <p:spPr bwMode="auto">
            <a:xfrm>
              <a:off x="9291740" y="5611019"/>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rPr>
                <a:t>2022-23</a:t>
              </a:r>
              <a:endParaRPr kumimoji="0" lang="en-US" altLang="en-US" sz="1300" b="0" i="0" u="none" strike="noStrike" cap="none" normalizeH="0" baseline="0">
                <a:ln>
                  <a:noFill/>
                </a:ln>
                <a:solidFill>
                  <a:schemeClr val="tx1"/>
                </a:solidFill>
                <a:effectLst/>
              </a:endParaRPr>
            </a:p>
          </p:txBody>
        </p:sp>
      </p:grpSp>
      <p:grpSp>
        <p:nvGrpSpPr>
          <p:cNvPr id="78" name="Group 77">
            <a:extLst>
              <a:ext uri="{FF2B5EF4-FFF2-40B4-BE49-F238E27FC236}">
                <a16:creationId xmlns:a16="http://schemas.microsoft.com/office/drawing/2014/main" id="{2C797063-E376-4F2B-9828-80C5B668155C}"/>
              </a:ext>
            </a:extLst>
          </p:cNvPr>
          <p:cNvGrpSpPr/>
          <p:nvPr/>
        </p:nvGrpSpPr>
        <p:grpSpPr>
          <a:xfrm>
            <a:off x="2261999" y="633911"/>
            <a:ext cx="7519631" cy="3983216"/>
            <a:chOff x="1352024" y="732235"/>
            <a:chExt cx="7519631" cy="3983216"/>
          </a:xfrm>
        </p:grpSpPr>
        <p:sp>
          <p:nvSpPr>
            <p:cNvPr id="79" name="TextBox 78">
              <a:extLst>
                <a:ext uri="{FF2B5EF4-FFF2-40B4-BE49-F238E27FC236}">
                  <a16:creationId xmlns:a16="http://schemas.microsoft.com/office/drawing/2014/main" id="{41738B95-7CE8-CCD8-C497-BF4E376F504F}"/>
                </a:ext>
              </a:extLst>
            </p:cNvPr>
            <p:cNvSpPr txBox="1"/>
            <p:nvPr/>
          </p:nvSpPr>
          <p:spPr>
            <a:xfrm>
              <a:off x="1352024" y="1757068"/>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705</a:t>
              </a:r>
            </a:p>
            <a:p>
              <a:pPr algn="ctr"/>
              <a:r>
                <a:rPr lang="en-GB" sz="1400" dirty="0">
                  <a:solidFill>
                    <a:srgbClr val="FF0000"/>
                  </a:solidFill>
                  <a:latin typeface="Verdana" panose="020B0604030504040204" pitchFamily="34" charset="0"/>
                  <a:ea typeface="Verdana" panose="020B0604030504040204" pitchFamily="34" charset="0"/>
                </a:rPr>
                <a:t>(39%)</a:t>
              </a:r>
            </a:p>
          </p:txBody>
        </p:sp>
        <p:sp>
          <p:nvSpPr>
            <p:cNvPr id="80" name="TextBox 79">
              <a:extLst>
                <a:ext uri="{FF2B5EF4-FFF2-40B4-BE49-F238E27FC236}">
                  <a16:creationId xmlns:a16="http://schemas.microsoft.com/office/drawing/2014/main" id="{4DCA44F9-61D5-20D1-450A-92B13084B99C}"/>
                </a:ext>
              </a:extLst>
            </p:cNvPr>
            <p:cNvSpPr txBox="1"/>
            <p:nvPr/>
          </p:nvSpPr>
          <p:spPr>
            <a:xfrm>
              <a:off x="2717729" y="1402993"/>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807</a:t>
              </a:r>
            </a:p>
            <a:p>
              <a:pPr algn="ctr"/>
              <a:r>
                <a:rPr lang="en-GB" sz="1400" dirty="0">
                  <a:solidFill>
                    <a:srgbClr val="FF0000"/>
                  </a:solidFill>
                  <a:latin typeface="Verdana" panose="020B0604030504040204" pitchFamily="34" charset="0"/>
                  <a:ea typeface="Verdana" panose="020B0604030504040204" pitchFamily="34" charset="0"/>
                </a:rPr>
                <a:t>(42%)</a:t>
              </a:r>
            </a:p>
          </p:txBody>
        </p:sp>
        <p:sp>
          <p:nvSpPr>
            <p:cNvPr id="81" name="TextBox 80">
              <a:extLst>
                <a:ext uri="{FF2B5EF4-FFF2-40B4-BE49-F238E27FC236}">
                  <a16:creationId xmlns:a16="http://schemas.microsoft.com/office/drawing/2014/main" id="{636E3A13-DAF7-D3F8-3E1C-7BAC5AC9F962}"/>
                </a:ext>
              </a:extLst>
            </p:cNvPr>
            <p:cNvSpPr txBox="1"/>
            <p:nvPr/>
          </p:nvSpPr>
          <p:spPr>
            <a:xfrm>
              <a:off x="4063770" y="732235"/>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957</a:t>
              </a:r>
            </a:p>
            <a:p>
              <a:pPr algn="ctr"/>
              <a:r>
                <a:rPr lang="en-GB" sz="1400" dirty="0">
                  <a:solidFill>
                    <a:srgbClr val="FF0000"/>
                  </a:solidFill>
                  <a:latin typeface="Verdana" panose="020B0604030504040204" pitchFamily="34" charset="0"/>
                  <a:ea typeface="Verdana" panose="020B0604030504040204" pitchFamily="34" charset="0"/>
                </a:rPr>
                <a:t>(46%)</a:t>
              </a:r>
            </a:p>
          </p:txBody>
        </p:sp>
        <p:sp>
          <p:nvSpPr>
            <p:cNvPr id="82" name="TextBox 81">
              <a:extLst>
                <a:ext uri="{FF2B5EF4-FFF2-40B4-BE49-F238E27FC236}">
                  <a16:creationId xmlns:a16="http://schemas.microsoft.com/office/drawing/2014/main" id="{6DEAE905-FEB1-536F-00C8-43788D62EB92}"/>
                </a:ext>
              </a:extLst>
            </p:cNvPr>
            <p:cNvSpPr txBox="1"/>
            <p:nvPr/>
          </p:nvSpPr>
          <p:spPr>
            <a:xfrm>
              <a:off x="5409811" y="3713734"/>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267</a:t>
              </a:r>
            </a:p>
            <a:p>
              <a:pPr algn="ctr"/>
              <a:r>
                <a:rPr lang="en-GB" sz="1400" dirty="0">
                  <a:solidFill>
                    <a:srgbClr val="FF0000"/>
                  </a:solidFill>
                  <a:latin typeface="Verdana" panose="020B0604030504040204" pitchFamily="34" charset="0"/>
                  <a:ea typeface="Verdana" panose="020B0604030504040204" pitchFamily="34" charset="0"/>
                </a:rPr>
                <a:t>(29%)</a:t>
              </a:r>
            </a:p>
          </p:txBody>
        </p:sp>
        <p:sp>
          <p:nvSpPr>
            <p:cNvPr id="83" name="TextBox 82">
              <a:extLst>
                <a:ext uri="{FF2B5EF4-FFF2-40B4-BE49-F238E27FC236}">
                  <a16:creationId xmlns:a16="http://schemas.microsoft.com/office/drawing/2014/main" id="{4EE48CED-6BFA-E4B6-0385-4DB169B18A02}"/>
                </a:ext>
              </a:extLst>
            </p:cNvPr>
            <p:cNvSpPr txBox="1"/>
            <p:nvPr/>
          </p:nvSpPr>
          <p:spPr>
            <a:xfrm>
              <a:off x="8101892" y="3940766"/>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248</a:t>
              </a:r>
            </a:p>
            <a:p>
              <a:pPr algn="ctr"/>
              <a:r>
                <a:rPr lang="en-GB" sz="1400" dirty="0">
                  <a:solidFill>
                    <a:srgbClr val="FF0000"/>
                  </a:solidFill>
                  <a:latin typeface="Verdana" panose="020B0604030504040204" pitchFamily="34" charset="0"/>
                  <a:ea typeface="Verdana" panose="020B0604030504040204" pitchFamily="34" charset="0"/>
                </a:rPr>
                <a:t>(27%)</a:t>
              </a:r>
            </a:p>
          </p:txBody>
        </p:sp>
        <p:sp>
          <p:nvSpPr>
            <p:cNvPr id="84" name="TextBox 83">
              <a:extLst>
                <a:ext uri="{FF2B5EF4-FFF2-40B4-BE49-F238E27FC236}">
                  <a16:creationId xmlns:a16="http://schemas.microsoft.com/office/drawing/2014/main" id="{C1C7C154-5021-D51E-4C43-9A0944BE0CD2}"/>
                </a:ext>
              </a:extLst>
            </p:cNvPr>
            <p:cNvSpPr txBox="1"/>
            <p:nvPr/>
          </p:nvSpPr>
          <p:spPr>
            <a:xfrm>
              <a:off x="6755852" y="4130676"/>
              <a:ext cx="769763" cy="584775"/>
            </a:xfrm>
            <a:prstGeom prst="rect">
              <a:avLst/>
            </a:prstGeom>
            <a:noFill/>
          </p:spPr>
          <p:txBody>
            <a:bodyPr wrap="none" rtlCol="0">
              <a:spAutoFit/>
            </a:bodyPr>
            <a:lstStyle/>
            <a:p>
              <a:pPr algn="ctr"/>
              <a:r>
                <a:rPr lang="en-GB" dirty="0">
                  <a:latin typeface="Verdana" panose="020B0604030504040204" pitchFamily="34" charset="0"/>
                  <a:ea typeface="Verdana" panose="020B0604030504040204" pitchFamily="34" charset="0"/>
                </a:rPr>
                <a:t>184</a:t>
              </a:r>
            </a:p>
            <a:p>
              <a:pPr algn="ctr"/>
              <a:r>
                <a:rPr lang="en-GB" sz="1400" dirty="0">
                  <a:solidFill>
                    <a:srgbClr val="FF0000"/>
                  </a:solidFill>
                  <a:latin typeface="Verdana" panose="020B0604030504040204" pitchFamily="34" charset="0"/>
                  <a:ea typeface="Verdana" panose="020B0604030504040204" pitchFamily="34" charset="0"/>
                </a:rPr>
                <a:t>(28%)</a:t>
              </a:r>
            </a:p>
          </p:txBody>
        </p:sp>
      </p:grpSp>
      <p:grpSp>
        <p:nvGrpSpPr>
          <p:cNvPr id="48" name="Group 47">
            <a:extLst>
              <a:ext uri="{FF2B5EF4-FFF2-40B4-BE49-F238E27FC236}">
                <a16:creationId xmlns:a16="http://schemas.microsoft.com/office/drawing/2014/main" id="{5F3DCB1F-4FF3-FDB1-8D48-25A422DFAEB2}"/>
              </a:ext>
            </a:extLst>
          </p:cNvPr>
          <p:cNvGrpSpPr/>
          <p:nvPr/>
        </p:nvGrpSpPr>
        <p:grpSpPr>
          <a:xfrm>
            <a:off x="371108" y="261763"/>
            <a:ext cx="721460" cy="986411"/>
            <a:chOff x="10107254" y="3990551"/>
            <a:chExt cx="721460" cy="986411"/>
          </a:xfrm>
        </p:grpSpPr>
        <p:sp>
          <p:nvSpPr>
            <p:cNvPr id="49" name="Graphic 62" descr="Books with solid fill">
              <a:extLst>
                <a:ext uri="{FF2B5EF4-FFF2-40B4-BE49-F238E27FC236}">
                  <a16:creationId xmlns:a16="http://schemas.microsoft.com/office/drawing/2014/main" id="{0B10ACBB-9422-CB63-A79E-897D10833CE2}"/>
                </a:ext>
              </a:extLst>
            </p:cNvPr>
            <p:cNvSpPr>
              <a:spLocks noChangeAspect="1"/>
            </p:cNvSpPr>
            <p:nvPr/>
          </p:nvSpPr>
          <p:spPr>
            <a:xfrm>
              <a:off x="10107254" y="3990551"/>
              <a:ext cx="721460" cy="647056"/>
            </a:xfrm>
            <a:custGeom>
              <a:avLst/>
              <a:gdLst>
                <a:gd name="connsiteX0" fmla="*/ 289730 w 289729"/>
                <a:gd name="connsiteY0" fmla="*/ 95216 h 270346"/>
                <a:gd name="connsiteX1" fmla="*/ 272047 w 289729"/>
                <a:gd name="connsiteY1" fmla="*/ 88755 h 270346"/>
                <a:gd name="connsiteX2" fmla="*/ 272047 w 289729"/>
                <a:gd name="connsiteY2" fmla="*/ 51689 h 270346"/>
                <a:gd name="connsiteX3" fmla="*/ 289730 w 289729"/>
                <a:gd name="connsiteY3" fmla="*/ 44208 h 270346"/>
                <a:gd name="connsiteX4" fmla="*/ 170029 w 289729"/>
                <a:gd name="connsiteY4" fmla="*/ 0 h 270346"/>
                <a:gd name="connsiteX5" fmla="*/ 24484 w 289729"/>
                <a:gd name="connsiteY5" fmla="*/ 51009 h 270346"/>
                <a:gd name="connsiteX6" fmla="*/ 10202 w 289729"/>
                <a:gd name="connsiteY6" fmla="*/ 91816 h 270346"/>
                <a:gd name="connsiteX7" fmla="*/ 11902 w 289729"/>
                <a:gd name="connsiteY7" fmla="*/ 106778 h 270346"/>
                <a:gd name="connsiteX8" fmla="*/ 0 w 289729"/>
                <a:gd name="connsiteY8" fmla="*/ 146225 h 270346"/>
                <a:gd name="connsiteX9" fmla="*/ 10202 w 289729"/>
                <a:gd name="connsiteY9" fmla="*/ 175810 h 270346"/>
                <a:gd name="connsiteX10" fmla="*/ 9522 w 289729"/>
                <a:gd name="connsiteY10" fmla="*/ 197234 h 270346"/>
                <a:gd name="connsiteX11" fmla="*/ 27205 w 289729"/>
                <a:gd name="connsiteY11" fmla="*/ 231240 h 270346"/>
                <a:gd name="connsiteX12" fmla="*/ 121741 w 289729"/>
                <a:gd name="connsiteY12" fmla="*/ 270346 h 270346"/>
                <a:gd name="connsiteX13" fmla="*/ 289050 w 289729"/>
                <a:gd name="connsiteY13" fmla="*/ 200974 h 270346"/>
                <a:gd name="connsiteX14" fmla="*/ 271367 w 289729"/>
                <a:gd name="connsiteY14" fmla="*/ 194513 h 270346"/>
                <a:gd name="connsiteX15" fmla="*/ 271367 w 289729"/>
                <a:gd name="connsiteY15" fmla="*/ 157107 h 270346"/>
                <a:gd name="connsiteX16" fmla="*/ 289050 w 289729"/>
                <a:gd name="connsiteY16" fmla="*/ 149626 h 270346"/>
                <a:gd name="connsiteX17" fmla="*/ 261845 w 289729"/>
                <a:gd name="connsiteY17" fmla="*/ 139424 h 270346"/>
                <a:gd name="connsiteX18" fmla="*/ 261845 w 289729"/>
                <a:gd name="connsiteY18" fmla="*/ 106778 h 270346"/>
                <a:gd name="connsiteX19" fmla="*/ 289730 w 289729"/>
                <a:gd name="connsiteY19" fmla="*/ 95216 h 270346"/>
                <a:gd name="connsiteX20" fmla="*/ 28565 w 289729"/>
                <a:gd name="connsiteY20" fmla="*/ 74813 h 270346"/>
                <a:gd name="connsiteX21" fmla="*/ 123101 w 289729"/>
                <a:gd name="connsiteY21" fmla="*/ 111879 h 270346"/>
                <a:gd name="connsiteX22" fmla="*/ 258784 w 289729"/>
                <a:gd name="connsiteY22" fmla="*/ 57130 h 270346"/>
                <a:gd name="connsiteX23" fmla="*/ 258784 w 289729"/>
                <a:gd name="connsiteY23" fmla="*/ 86375 h 270346"/>
                <a:gd name="connsiteX24" fmla="*/ 123101 w 289729"/>
                <a:gd name="connsiteY24" fmla="*/ 142825 h 270346"/>
                <a:gd name="connsiteX25" fmla="*/ 28565 w 289729"/>
                <a:gd name="connsiteY25" fmla="*/ 105418 h 270346"/>
                <a:gd name="connsiteX26" fmla="*/ 28565 w 289729"/>
                <a:gd name="connsiteY26" fmla="*/ 74813 h 270346"/>
                <a:gd name="connsiteX27" fmla="*/ 258104 w 289729"/>
                <a:gd name="connsiteY27" fmla="*/ 192133 h 270346"/>
                <a:gd name="connsiteX28" fmla="*/ 122421 w 289729"/>
                <a:gd name="connsiteY28" fmla="*/ 248243 h 270346"/>
                <a:gd name="connsiteX29" fmla="*/ 27545 w 289729"/>
                <a:gd name="connsiteY29" fmla="*/ 210836 h 270346"/>
                <a:gd name="connsiteX30" fmla="*/ 27545 w 289729"/>
                <a:gd name="connsiteY30" fmla="*/ 184312 h 270346"/>
                <a:gd name="connsiteX31" fmla="*/ 112219 w 289729"/>
                <a:gd name="connsiteY31" fmla="*/ 218998 h 270346"/>
                <a:gd name="connsiteX32" fmla="*/ 258444 w 289729"/>
                <a:gd name="connsiteY32" fmla="*/ 161188 h 270346"/>
                <a:gd name="connsiteX33" fmla="*/ 258104 w 289729"/>
                <a:gd name="connsiteY33" fmla="*/ 192133 h 270346"/>
                <a:gd name="connsiteX34" fmla="*/ 248583 w 289729"/>
                <a:gd name="connsiteY34" fmla="*/ 141124 h 270346"/>
                <a:gd name="connsiteX35" fmla="*/ 112899 w 289729"/>
                <a:gd name="connsiteY35" fmla="*/ 197234 h 270346"/>
                <a:gd name="connsiteX36" fmla="*/ 18363 w 289729"/>
                <a:gd name="connsiteY36" fmla="*/ 159827 h 270346"/>
                <a:gd name="connsiteX37" fmla="*/ 18363 w 289729"/>
                <a:gd name="connsiteY37" fmla="*/ 129222 h 270346"/>
                <a:gd name="connsiteX38" fmla="*/ 115620 w 289729"/>
                <a:gd name="connsiteY38" fmla="*/ 167989 h 270346"/>
                <a:gd name="connsiteX39" fmla="*/ 248923 w 289729"/>
                <a:gd name="connsiteY39" fmla="*/ 112219 h 270346"/>
                <a:gd name="connsiteX40" fmla="*/ 248923 w 289729"/>
                <a:gd name="connsiteY40" fmla="*/ 141124 h 2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9729" h="270346">
                  <a:moveTo>
                    <a:pt x="289730" y="95216"/>
                  </a:moveTo>
                  <a:lnTo>
                    <a:pt x="272047" y="88755"/>
                  </a:lnTo>
                  <a:lnTo>
                    <a:pt x="272047" y="51689"/>
                  </a:lnTo>
                  <a:lnTo>
                    <a:pt x="289730" y="44208"/>
                  </a:lnTo>
                  <a:lnTo>
                    <a:pt x="170029" y="0"/>
                  </a:lnTo>
                  <a:lnTo>
                    <a:pt x="24484" y="51009"/>
                  </a:lnTo>
                  <a:cubicBezTo>
                    <a:pt x="10542" y="57810"/>
                    <a:pt x="10202" y="76513"/>
                    <a:pt x="10202" y="91816"/>
                  </a:cubicBezTo>
                  <a:cubicBezTo>
                    <a:pt x="10202" y="96917"/>
                    <a:pt x="10882" y="102018"/>
                    <a:pt x="11902" y="106778"/>
                  </a:cubicBezTo>
                  <a:cubicBezTo>
                    <a:pt x="340" y="114260"/>
                    <a:pt x="0" y="131603"/>
                    <a:pt x="0" y="146225"/>
                  </a:cubicBezTo>
                  <a:cubicBezTo>
                    <a:pt x="0" y="158127"/>
                    <a:pt x="2720" y="169009"/>
                    <a:pt x="10202" y="175810"/>
                  </a:cubicBezTo>
                  <a:cubicBezTo>
                    <a:pt x="8501" y="181591"/>
                    <a:pt x="9522" y="188732"/>
                    <a:pt x="9522" y="197234"/>
                  </a:cubicBezTo>
                  <a:cubicBezTo>
                    <a:pt x="9522" y="212536"/>
                    <a:pt x="13602" y="226479"/>
                    <a:pt x="27205" y="231240"/>
                  </a:cubicBezTo>
                  <a:lnTo>
                    <a:pt x="121741" y="270346"/>
                  </a:lnTo>
                  <a:lnTo>
                    <a:pt x="289050" y="200974"/>
                  </a:lnTo>
                  <a:lnTo>
                    <a:pt x="271367" y="194513"/>
                  </a:lnTo>
                  <a:lnTo>
                    <a:pt x="271367" y="157107"/>
                  </a:lnTo>
                  <a:lnTo>
                    <a:pt x="289050" y="149626"/>
                  </a:lnTo>
                  <a:lnTo>
                    <a:pt x="261845" y="139424"/>
                  </a:lnTo>
                  <a:lnTo>
                    <a:pt x="261845" y="106778"/>
                  </a:lnTo>
                  <a:lnTo>
                    <a:pt x="289730" y="95216"/>
                  </a:lnTo>
                  <a:close/>
                  <a:moveTo>
                    <a:pt x="28565" y="74813"/>
                  </a:moveTo>
                  <a:lnTo>
                    <a:pt x="123101" y="111879"/>
                  </a:lnTo>
                  <a:lnTo>
                    <a:pt x="258784" y="57130"/>
                  </a:lnTo>
                  <a:lnTo>
                    <a:pt x="258784" y="86375"/>
                  </a:lnTo>
                  <a:lnTo>
                    <a:pt x="123101" y="142825"/>
                  </a:lnTo>
                  <a:lnTo>
                    <a:pt x="28565" y="105418"/>
                  </a:lnTo>
                  <a:lnTo>
                    <a:pt x="28565" y="74813"/>
                  </a:lnTo>
                  <a:close/>
                  <a:moveTo>
                    <a:pt x="258104" y="192133"/>
                  </a:moveTo>
                  <a:lnTo>
                    <a:pt x="122421" y="248243"/>
                  </a:lnTo>
                  <a:lnTo>
                    <a:pt x="27545" y="210836"/>
                  </a:lnTo>
                  <a:lnTo>
                    <a:pt x="27545" y="184312"/>
                  </a:lnTo>
                  <a:lnTo>
                    <a:pt x="112219" y="218998"/>
                  </a:lnTo>
                  <a:lnTo>
                    <a:pt x="258444" y="161188"/>
                  </a:lnTo>
                  <a:lnTo>
                    <a:pt x="258104" y="192133"/>
                  </a:lnTo>
                  <a:close/>
                  <a:moveTo>
                    <a:pt x="248583" y="141124"/>
                  </a:moveTo>
                  <a:lnTo>
                    <a:pt x="112899" y="197234"/>
                  </a:lnTo>
                  <a:lnTo>
                    <a:pt x="18363" y="159827"/>
                  </a:lnTo>
                  <a:lnTo>
                    <a:pt x="18363" y="129222"/>
                  </a:lnTo>
                  <a:lnTo>
                    <a:pt x="115620" y="167989"/>
                  </a:lnTo>
                  <a:lnTo>
                    <a:pt x="248923" y="112219"/>
                  </a:lnTo>
                  <a:lnTo>
                    <a:pt x="248923" y="141124"/>
                  </a:lnTo>
                  <a:close/>
                </a:path>
              </a:pathLst>
            </a:custGeom>
            <a:solidFill>
              <a:srgbClr val="00B050"/>
            </a:solidFill>
            <a:ln w="3373" cap="flat">
              <a:noFill/>
              <a:prstDash val="solid"/>
              <a:miter/>
            </a:ln>
          </p:spPr>
          <p:txBody>
            <a:bodyPr rtlCol="0" anchor="ctr"/>
            <a:lstStyle/>
            <a:p>
              <a:endParaRPr lang="en-GB" dirty="0"/>
            </a:p>
          </p:txBody>
        </p:sp>
        <p:sp>
          <p:nvSpPr>
            <p:cNvPr id="50" name="TextBox 49">
              <a:extLst>
                <a:ext uri="{FF2B5EF4-FFF2-40B4-BE49-F238E27FC236}">
                  <a16:creationId xmlns:a16="http://schemas.microsoft.com/office/drawing/2014/main" id="{72D59EC8-9BBB-C795-C512-F3D50ED0760F}"/>
                </a:ext>
              </a:extLst>
            </p:cNvPr>
            <p:cNvSpPr txBox="1"/>
            <p:nvPr/>
          </p:nvSpPr>
          <p:spPr>
            <a:xfrm>
              <a:off x="10107254" y="4607630"/>
              <a:ext cx="683200" cy="369332"/>
            </a:xfrm>
            <a:prstGeom prst="rect">
              <a:avLst/>
            </a:prstGeom>
            <a:noFill/>
          </p:spPr>
          <p:txBody>
            <a:bodyPr wrap="none" rtlCol="0">
              <a:spAutoFit/>
            </a:bodyPr>
            <a:lstStyle/>
            <a:p>
              <a:r>
                <a:rPr lang="en-GB" b="1" dirty="0">
                  <a:latin typeface="Verdana" panose="020B0604030504040204" pitchFamily="34" charset="0"/>
                  <a:ea typeface="Verdana" panose="020B0604030504040204" pitchFamily="34" charset="0"/>
                </a:rPr>
                <a:t>SKE</a:t>
              </a:r>
            </a:p>
          </p:txBody>
        </p:sp>
      </p:grpSp>
      <p:sp>
        <p:nvSpPr>
          <p:cNvPr id="3" name="Line 13">
            <a:extLst>
              <a:ext uri="{FF2B5EF4-FFF2-40B4-BE49-F238E27FC236}">
                <a16:creationId xmlns:a16="http://schemas.microsoft.com/office/drawing/2014/main" id="{C64AAB96-EBC4-80D9-1699-EEB79A5CE04E}"/>
              </a:ext>
            </a:extLst>
          </p:cNvPr>
          <p:cNvSpPr>
            <a:spLocks noChangeShapeType="1"/>
          </p:cNvSpPr>
          <p:nvPr/>
        </p:nvSpPr>
        <p:spPr bwMode="auto">
          <a:xfrm>
            <a:off x="1917066" y="5537994"/>
            <a:ext cx="9223374" cy="0"/>
          </a:xfrm>
          <a:prstGeom prst="line">
            <a:avLst/>
          </a:prstGeom>
          <a:noFill/>
          <a:ln w="12700"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 name="Rectangle 57">
            <a:extLst>
              <a:ext uri="{FF2B5EF4-FFF2-40B4-BE49-F238E27FC236}">
                <a16:creationId xmlns:a16="http://schemas.microsoft.com/office/drawing/2014/main" id="{416839AE-D1BD-C88E-C712-8A7C60561253}"/>
              </a:ext>
            </a:extLst>
          </p:cNvPr>
          <p:cNvSpPr>
            <a:spLocks noChangeArrowheads="1"/>
          </p:cNvSpPr>
          <p:nvPr/>
        </p:nvSpPr>
        <p:spPr bwMode="auto">
          <a:xfrm>
            <a:off x="10348380" y="5602552"/>
            <a:ext cx="71013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595959"/>
                </a:solidFill>
                <a:effectLst/>
                <a:latin typeface="Verdana" panose="020B0604030504040204" pitchFamily="34" charset="0"/>
              </a:rPr>
              <a:t>2023-24</a:t>
            </a:r>
            <a:endParaRPr kumimoji="0" lang="en-US" altLang="en-US" sz="1300" b="0" i="0" u="none" strike="noStrike" cap="none" normalizeH="0" baseline="0" dirty="0">
              <a:ln>
                <a:noFill/>
              </a:ln>
              <a:solidFill>
                <a:schemeClr val="tx1"/>
              </a:solidFill>
              <a:effectLst/>
            </a:endParaRPr>
          </a:p>
        </p:txBody>
      </p:sp>
      <p:pic>
        <p:nvPicPr>
          <p:cNvPr id="2" name="Picture 1">
            <a:extLst>
              <a:ext uri="{FF2B5EF4-FFF2-40B4-BE49-F238E27FC236}">
                <a16:creationId xmlns:a16="http://schemas.microsoft.com/office/drawing/2014/main" id="{5D5E798D-8C71-483B-ED0C-E6A84E90927B}"/>
              </a:ext>
            </a:extLst>
          </p:cNvPr>
          <p:cNvPicPr>
            <a:picLocks noChangeAspect="1"/>
          </p:cNvPicPr>
          <p:nvPr/>
        </p:nvPicPr>
        <p:blipFill rotWithShape="1">
          <a:blip r:embed="rId3"/>
          <a:srcRect l="29883" t="35378" r="30404" b="21052"/>
          <a:stretch/>
        </p:blipFill>
        <p:spPr>
          <a:xfrm>
            <a:off x="6327767" y="689017"/>
            <a:ext cx="5529287" cy="314705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159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id="{26C7369B-D572-C066-3E87-11084A8AB7CD}"/>
              </a:ext>
            </a:extLst>
          </p:cNvPr>
          <p:cNvGrpSpPr/>
          <p:nvPr/>
        </p:nvGrpSpPr>
        <p:grpSpPr>
          <a:xfrm>
            <a:off x="2396900" y="1067189"/>
            <a:ext cx="8314644" cy="4181541"/>
            <a:chOff x="2843213" y="1778869"/>
            <a:chExt cx="7156450" cy="3469861"/>
          </a:xfrm>
        </p:grpSpPr>
        <p:sp>
          <p:nvSpPr>
            <p:cNvPr id="44" name="Line 43">
              <a:extLst>
                <a:ext uri="{FF2B5EF4-FFF2-40B4-BE49-F238E27FC236}">
                  <a16:creationId xmlns:a16="http://schemas.microsoft.com/office/drawing/2014/main" id="{E2E799FF-3755-E4AA-F0C1-52EC214443F4}"/>
                </a:ext>
              </a:extLst>
            </p:cNvPr>
            <p:cNvSpPr>
              <a:spLocks noChangeShapeType="1"/>
            </p:cNvSpPr>
            <p:nvPr/>
          </p:nvSpPr>
          <p:spPr bwMode="auto">
            <a:xfrm>
              <a:off x="2843213" y="5248730"/>
              <a:ext cx="7156450" cy="0"/>
            </a:xfrm>
            <a:prstGeom prst="line">
              <a:avLst/>
            </a:prstGeom>
            <a:noFill/>
            <a:ln w="14288" cap="flat">
              <a:solidFill>
                <a:schemeClr val="bg1">
                  <a:lumMod val="6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cxnSp>
          <p:nvCxnSpPr>
            <p:cNvPr id="111" name="Straight Connector 110">
              <a:extLst>
                <a:ext uri="{FF2B5EF4-FFF2-40B4-BE49-F238E27FC236}">
                  <a16:creationId xmlns:a16="http://schemas.microsoft.com/office/drawing/2014/main" id="{66A4101E-2058-2962-6B6D-A312BCA0691C}"/>
                </a:ext>
              </a:extLst>
            </p:cNvPr>
            <p:cNvCxnSpPr>
              <a:cxnSpLocks/>
            </p:cNvCxnSpPr>
            <p:nvPr/>
          </p:nvCxnSpPr>
          <p:spPr>
            <a:xfrm>
              <a:off x="2843213" y="1778869"/>
              <a:ext cx="697343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ACB76CF-FB41-4D84-2F05-CB9F3CE6098E}"/>
                </a:ext>
              </a:extLst>
            </p:cNvPr>
            <p:cNvCxnSpPr>
              <a:cxnSpLocks/>
            </p:cNvCxnSpPr>
            <p:nvPr/>
          </p:nvCxnSpPr>
          <p:spPr>
            <a:xfrm>
              <a:off x="2843213" y="2357179"/>
              <a:ext cx="697343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3606EC3-1769-D277-7F8C-53C11062EC29}"/>
                </a:ext>
              </a:extLst>
            </p:cNvPr>
            <p:cNvCxnSpPr>
              <a:cxnSpLocks/>
            </p:cNvCxnSpPr>
            <p:nvPr/>
          </p:nvCxnSpPr>
          <p:spPr>
            <a:xfrm>
              <a:off x="2843213" y="2935489"/>
              <a:ext cx="697343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A764ACB-F430-8249-D33F-CA069398AD68}"/>
                </a:ext>
              </a:extLst>
            </p:cNvPr>
            <p:cNvCxnSpPr>
              <a:cxnSpLocks/>
            </p:cNvCxnSpPr>
            <p:nvPr/>
          </p:nvCxnSpPr>
          <p:spPr>
            <a:xfrm>
              <a:off x="2843213" y="3513799"/>
              <a:ext cx="697343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3D5E177-1765-68EC-B37B-2C50A75E818F}"/>
                </a:ext>
              </a:extLst>
            </p:cNvPr>
            <p:cNvCxnSpPr>
              <a:cxnSpLocks/>
            </p:cNvCxnSpPr>
            <p:nvPr/>
          </p:nvCxnSpPr>
          <p:spPr>
            <a:xfrm>
              <a:off x="2843213" y="4092109"/>
              <a:ext cx="697343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A3BC880-F81B-1261-3531-B132B46FB91A}"/>
                </a:ext>
              </a:extLst>
            </p:cNvPr>
            <p:cNvCxnSpPr>
              <a:cxnSpLocks/>
            </p:cNvCxnSpPr>
            <p:nvPr/>
          </p:nvCxnSpPr>
          <p:spPr>
            <a:xfrm>
              <a:off x="2843213" y="4670419"/>
              <a:ext cx="697343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45" name="Rectangle 44">
            <a:extLst>
              <a:ext uri="{FF2B5EF4-FFF2-40B4-BE49-F238E27FC236}">
                <a16:creationId xmlns:a16="http://schemas.microsoft.com/office/drawing/2014/main" id="{BF02EC01-7EB8-5E2E-A81D-70E7E8183497}"/>
              </a:ext>
            </a:extLst>
          </p:cNvPr>
          <p:cNvSpPr>
            <a:spLocks noChangeArrowheads="1"/>
          </p:cNvSpPr>
          <p:nvPr/>
        </p:nvSpPr>
        <p:spPr bwMode="auto">
          <a:xfrm>
            <a:off x="2283444" y="5140780"/>
            <a:ext cx="1138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595959"/>
                </a:solidFill>
                <a:effectLst/>
                <a:latin typeface="Verdana" panose="020B0604030504040204" pitchFamily="34" charset="0"/>
                <a:ea typeface="Verdana" panose="020B0604030504040204" pitchFamily="34" charset="0"/>
              </a:rPr>
              <a:t>0</a:t>
            </a:r>
            <a:endParaRPr kumimoji="0" lang="en-US" altLang="en-US" sz="14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46" name="Rectangle 45">
            <a:extLst>
              <a:ext uri="{FF2B5EF4-FFF2-40B4-BE49-F238E27FC236}">
                <a16:creationId xmlns:a16="http://schemas.microsoft.com/office/drawing/2014/main" id="{B09B84D8-6655-E567-6E19-91FE59E78922}"/>
              </a:ext>
            </a:extLst>
          </p:cNvPr>
          <p:cNvSpPr>
            <a:spLocks noChangeArrowheads="1"/>
          </p:cNvSpPr>
          <p:nvPr/>
        </p:nvSpPr>
        <p:spPr bwMode="auto">
          <a:xfrm>
            <a:off x="2079668" y="4444083"/>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rgbClr val="595959"/>
                </a:solidFill>
                <a:latin typeface="Verdana" panose="020B0604030504040204" pitchFamily="34" charset="0"/>
                <a:ea typeface="Verdana" panose="020B0604030504040204" pitchFamily="34" charset="0"/>
              </a:rPr>
              <a:t>10</a:t>
            </a:r>
            <a:endParaRPr kumimoji="0" lang="en-US" alt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47" name="Rectangle 46">
            <a:extLst>
              <a:ext uri="{FF2B5EF4-FFF2-40B4-BE49-F238E27FC236}">
                <a16:creationId xmlns:a16="http://schemas.microsoft.com/office/drawing/2014/main" id="{6D965166-7CC3-624E-58EE-34B52CFBBE0E}"/>
              </a:ext>
            </a:extLst>
          </p:cNvPr>
          <p:cNvSpPr>
            <a:spLocks noChangeArrowheads="1"/>
          </p:cNvSpPr>
          <p:nvPr/>
        </p:nvSpPr>
        <p:spPr bwMode="auto">
          <a:xfrm>
            <a:off x="2079668" y="3751182"/>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595959"/>
                </a:solidFill>
                <a:effectLst/>
                <a:latin typeface="Verdana" panose="020B0604030504040204" pitchFamily="34" charset="0"/>
                <a:ea typeface="Verdana" panose="020B0604030504040204" pitchFamily="34" charset="0"/>
              </a:rPr>
              <a:t>20</a:t>
            </a:r>
            <a:endParaRPr kumimoji="0" lang="en-US" alt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48" name="Rectangle 47">
            <a:extLst>
              <a:ext uri="{FF2B5EF4-FFF2-40B4-BE49-F238E27FC236}">
                <a16:creationId xmlns:a16="http://schemas.microsoft.com/office/drawing/2014/main" id="{9154B9F0-E112-C3AE-F17C-A747F2202BAE}"/>
              </a:ext>
            </a:extLst>
          </p:cNvPr>
          <p:cNvSpPr>
            <a:spLocks noChangeArrowheads="1"/>
          </p:cNvSpPr>
          <p:nvPr/>
        </p:nvSpPr>
        <p:spPr bwMode="auto">
          <a:xfrm>
            <a:off x="2079668" y="3058282"/>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595959"/>
                </a:solidFill>
                <a:effectLst/>
                <a:latin typeface="Verdana" panose="020B0604030504040204" pitchFamily="34" charset="0"/>
                <a:ea typeface="Verdana" panose="020B0604030504040204" pitchFamily="34" charset="0"/>
              </a:rPr>
              <a:t>30</a:t>
            </a:r>
            <a:endParaRPr kumimoji="0" lang="en-US" alt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49" name="Rectangle 48">
            <a:extLst>
              <a:ext uri="{FF2B5EF4-FFF2-40B4-BE49-F238E27FC236}">
                <a16:creationId xmlns:a16="http://schemas.microsoft.com/office/drawing/2014/main" id="{1F904645-A3F6-387E-CF94-1E3900518041}"/>
              </a:ext>
            </a:extLst>
          </p:cNvPr>
          <p:cNvSpPr>
            <a:spLocks noChangeArrowheads="1"/>
          </p:cNvSpPr>
          <p:nvPr/>
        </p:nvSpPr>
        <p:spPr bwMode="auto">
          <a:xfrm>
            <a:off x="2079668" y="2365382"/>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595959"/>
                </a:solidFill>
                <a:effectLst/>
                <a:latin typeface="Verdana" panose="020B0604030504040204" pitchFamily="34" charset="0"/>
                <a:ea typeface="Verdana" panose="020B0604030504040204" pitchFamily="34" charset="0"/>
              </a:rPr>
              <a:t>40</a:t>
            </a:r>
            <a:endParaRPr kumimoji="0" lang="en-US" alt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50" name="Rectangle 49">
            <a:extLst>
              <a:ext uri="{FF2B5EF4-FFF2-40B4-BE49-F238E27FC236}">
                <a16:creationId xmlns:a16="http://schemas.microsoft.com/office/drawing/2014/main" id="{95030A0B-7772-DB9E-A898-B7E783FBA8AE}"/>
              </a:ext>
            </a:extLst>
          </p:cNvPr>
          <p:cNvSpPr>
            <a:spLocks noChangeArrowheads="1"/>
          </p:cNvSpPr>
          <p:nvPr/>
        </p:nvSpPr>
        <p:spPr bwMode="auto">
          <a:xfrm>
            <a:off x="2079668" y="1672482"/>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595959"/>
                </a:solidFill>
                <a:effectLst/>
                <a:latin typeface="Verdana" panose="020B0604030504040204" pitchFamily="34" charset="0"/>
                <a:ea typeface="Verdana" panose="020B0604030504040204" pitchFamily="34" charset="0"/>
              </a:rPr>
              <a:t>50</a:t>
            </a:r>
            <a:endParaRPr kumimoji="0" lang="en-US" alt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55" name="Rectangle 54">
            <a:extLst>
              <a:ext uri="{FF2B5EF4-FFF2-40B4-BE49-F238E27FC236}">
                <a16:creationId xmlns:a16="http://schemas.microsoft.com/office/drawing/2014/main" id="{F1CE7BC4-5EC6-0AF0-141B-799766B663B6}"/>
              </a:ext>
            </a:extLst>
          </p:cNvPr>
          <p:cNvSpPr>
            <a:spLocks noChangeArrowheads="1"/>
          </p:cNvSpPr>
          <p:nvPr/>
        </p:nvSpPr>
        <p:spPr bwMode="auto">
          <a:xfrm>
            <a:off x="2079668" y="979582"/>
            <a:ext cx="2276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595959"/>
                </a:solidFill>
                <a:effectLst/>
                <a:latin typeface="Verdana" panose="020B0604030504040204" pitchFamily="34" charset="0"/>
                <a:ea typeface="Verdana" panose="020B0604030504040204" pitchFamily="34" charset="0"/>
              </a:rPr>
              <a:t>60</a:t>
            </a:r>
            <a:endParaRPr kumimoji="0" lang="en-US" alt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56" name="Rectangle 55">
            <a:extLst>
              <a:ext uri="{FF2B5EF4-FFF2-40B4-BE49-F238E27FC236}">
                <a16:creationId xmlns:a16="http://schemas.microsoft.com/office/drawing/2014/main" id="{07CF67C0-C1F2-B93E-8670-36FB1FE561F0}"/>
              </a:ext>
            </a:extLst>
          </p:cNvPr>
          <p:cNvSpPr>
            <a:spLocks noChangeArrowheads="1"/>
          </p:cNvSpPr>
          <p:nvPr/>
        </p:nvSpPr>
        <p:spPr bwMode="auto">
          <a:xfrm>
            <a:off x="2719162" y="5355092"/>
            <a:ext cx="764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595959"/>
                </a:solidFill>
                <a:effectLst/>
                <a:latin typeface="Verdana" panose="020B0604030504040204" pitchFamily="34" charset="0"/>
                <a:ea typeface="Verdana" panose="020B0604030504040204" pitchFamily="34" charset="0"/>
              </a:rPr>
              <a:t>2017-18</a:t>
            </a:r>
            <a:endParaRPr kumimoji="0" lang="en-US" altLang="en-US" sz="14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57" name="Rectangle 56">
            <a:extLst>
              <a:ext uri="{FF2B5EF4-FFF2-40B4-BE49-F238E27FC236}">
                <a16:creationId xmlns:a16="http://schemas.microsoft.com/office/drawing/2014/main" id="{DCC2E51A-F90D-26CD-006C-8DAFFD4F0955}"/>
              </a:ext>
            </a:extLst>
          </p:cNvPr>
          <p:cNvSpPr>
            <a:spLocks noChangeArrowheads="1"/>
          </p:cNvSpPr>
          <p:nvPr/>
        </p:nvSpPr>
        <p:spPr bwMode="auto">
          <a:xfrm>
            <a:off x="3912962" y="5355092"/>
            <a:ext cx="764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595959"/>
                </a:solidFill>
                <a:effectLst/>
                <a:latin typeface="Verdana" panose="020B0604030504040204" pitchFamily="34" charset="0"/>
                <a:ea typeface="Verdana" panose="020B0604030504040204" pitchFamily="34" charset="0"/>
              </a:rPr>
              <a:t>2018-19</a:t>
            </a:r>
            <a:endParaRPr kumimoji="0" lang="en-US" altLang="en-US" sz="14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58" name="Rectangle 57">
            <a:extLst>
              <a:ext uri="{FF2B5EF4-FFF2-40B4-BE49-F238E27FC236}">
                <a16:creationId xmlns:a16="http://schemas.microsoft.com/office/drawing/2014/main" id="{7E3AFBA9-53B8-5654-89C7-D9AB00E563D9}"/>
              </a:ext>
            </a:extLst>
          </p:cNvPr>
          <p:cNvSpPr>
            <a:spLocks noChangeArrowheads="1"/>
          </p:cNvSpPr>
          <p:nvPr/>
        </p:nvSpPr>
        <p:spPr bwMode="auto">
          <a:xfrm>
            <a:off x="5105175" y="5355092"/>
            <a:ext cx="764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595959"/>
                </a:solidFill>
                <a:effectLst/>
                <a:latin typeface="Verdana" panose="020B0604030504040204" pitchFamily="34" charset="0"/>
                <a:ea typeface="Verdana" panose="020B0604030504040204" pitchFamily="34" charset="0"/>
              </a:rPr>
              <a:t>2019-20</a:t>
            </a:r>
            <a:endParaRPr kumimoji="0" lang="en-US" altLang="en-US" sz="14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59" name="Rectangle 58">
            <a:extLst>
              <a:ext uri="{FF2B5EF4-FFF2-40B4-BE49-F238E27FC236}">
                <a16:creationId xmlns:a16="http://schemas.microsoft.com/office/drawing/2014/main" id="{BC7F8784-6487-3487-214C-F32061BE833F}"/>
              </a:ext>
            </a:extLst>
          </p:cNvPr>
          <p:cNvSpPr>
            <a:spLocks noChangeArrowheads="1"/>
          </p:cNvSpPr>
          <p:nvPr/>
        </p:nvSpPr>
        <p:spPr bwMode="auto">
          <a:xfrm>
            <a:off x="6298975" y="5355092"/>
            <a:ext cx="764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595959"/>
                </a:solidFill>
                <a:effectLst/>
                <a:latin typeface="Verdana" panose="020B0604030504040204" pitchFamily="34" charset="0"/>
                <a:ea typeface="Verdana" panose="020B0604030504040204" pitchFamily="34" charset="0"/>
              </a:rPr>
              <a:t>2020-21</a:t>
            </a:r>
            <a:endParaRPr kumimoji="0" lang="en-US" altLang="en-US" sz="14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60" name="Rectangle 59">
            <a:extLst>
              <a:ext uri="{FF2B5EF4-FFF2-40B4-BE49-F238E27FC236}">
                <a16:creationId xmlns:a16="http://schemas.microsoft.com/office/drawing/2014/main" id="{FEC25AD6-979B-C2FE-E492-A87E5C6EA1F1}"/>
              </a:ext>
            </a:extLst>
          </p:cNvPr>
          <p:cNvSpPr>
            <a:spLocks noChangeArrowheads="1"/>
          </p:cNvSpPr>
          <p:nvPr/>
        </p:nvSpPr>
        <p:spPr bwMode="auto">
          <a:xfrm>
            <a:off x="7491187" y="5355092"/>
            <a:ext cx="764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595959"/>
                </a:solidFill>
                <a:effectLst/>
                <a:latin typeface="Verdana" panose="020B0604030504040204" pitchFamily="34" charset="0"/>
                <a:ea typeface="Verdana" panose="020B0604030504040204" pitchFamily="34" charset="0"/>
              </a:rPr>
              <a:t>2021-22</a:t>
            </a:r>
            <a:endParaRPr kumimoji="0" lang="en-US" altLang="en-US" sz="14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61" name="Rectangle 60">
            <a:extLst>
              <a:ext uri="{FF2B5EF4-FFF2-40B4-BE49-F238E27FC236}">
                <a16:creationId xmlns:a16="http://schemas.microsoft.com/office/drawing/2014/main" id="{863F5F5C-6995-A2FE-D92F-93BED83DA730}"/>
              </a:ext>
            </a:extLst>
          </p:cNvPr>
          <p:cNvSpPr>
            <a:spLocks noChangeArrowheads="1"/>
          </p:cNvSpPr>
          <p:nvPr/>
        </p:nvSpPr>
        <p:spPr bwMode="auto">
          <a:xfrm>
            <a:off x="8684987" y="5355092"/>
            <a:ext cx="764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595959"/>
                </a:solidFill>
                <a:effectLst/>
                <a:latin typeface="Verdana" panose="020B0604030504040204" pitchFamily="34" charset="0"/>
                <a:ea typeface="Verdana" panose="020B0604030504040204" pitchFamily="34" charset="0"/>
              </a:rPr>
              <a:t>2022-23</a:t>
            </a:r>
            <a:endParaRPr kumimoji="0" lang="en-US" alt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72" name="TextBox 71">
            <a:extLst>
              <a:ext uri="{FF2B5EF4-FFF2-40B4-BE49-F238E27FC236}">
                <a16:creationId xmlns:a16="http://schemas.microsoft.com/office/drawing/2014/main" id="{CD543957-11BB-1F28-D80F-4482D39A1384}"/>
              </a:ext>
            </a:extLst>
          </p:cNvPr>
          <p:cNvSpPr txBox="1"/>
          <p:nvPr/>
        </p:nvSpPr>
        <p:spPr>
          <a:xfrm rot="16200000">
            <a:off x="532392" y="1903000"/>
            <a:ext cx="2199641" cy="307777"/>
          </a:xfrm>
          <a:prstGeom prst="rect">
            <a:avLst/>
          </a:prstGeom>
          <a:noFill/>
        </p:spPr>
        <p:txBody>
          <a:bodyPr wrap="none" rtlCol="0">
            <a:spAutoFit/>
          </a:bodyPr>
          <a:lstStyle/>
          <a:p>
            <a:r>
              <a:rPr lang="en-GB" sz="1400" dirty="0">
                <a:latin typeface="Verdana" panose="020B0604030504040204" pitchFamily="34" charset="0"/>
                <a:ea typeface="Verdana" panose="020B0604030504040204" pitchFamily="34" charset="0"/>
              </a:rPr>
              <a:t>Number SKE suppliers</a:t>
            </a:r>
          </a:p>
        </p:txBody>
      </p:sp>
      <p:sp>
        <p:nvSpPr>
          <p:cNvPr id="73" name="TextBox 72">
            <a:extLst>
              <a:ext uri="{FF2B5EF4-FFF2-40B4-BE49-F238E27FC236}">
                <a16:creationId xmlns:a16="http://schemas.microsoft.com/office/drawing/2014/main" id="{8CBFFB8D-00DB-7AF3-8EA7-FE8984E614FF}"/>
              </a:ext>
            </a:extLst>
          </p:cNvPr>
          <p:cNvSpPr txBox="1"/>
          <p:nvPr/>
        </p:nvSpPr>
        <p:spPr>
          <a:xfrm>
            <a:off x="7526708" y="177538"/>
            <a:ext cx="4400941" cy="430887"/>
          </a:xfrm>
          <a:prstGeom prst="rect">
            <a:avLst/>
          </a:prstGeom>
          <a:noFill/>
        </p:spPr>
        <p:txBody>
          <a:bodyPr wrap="square" rtlCol="0">
            <a:spAutoFit/>
          </a:bodyPr>
          <a:lstStyle/>
          <a:p>
            <a:pPr algn="r"/>
            <a:r>
              <a:rPr lang="en-GB" sz="2200" b="1" dirty="0">
                <a:latin typeface="Verdana" panose="020B0604030504040204" pitchFamily="34" charset="0"/>
                <a:ea typeface="Verdana" panose="020B0604030504040204" pitchFamily="34" charset="0"/>
              </a:rPr>
              <a:t>All subjects</a:t>
            </a:r>
            <a:r>
              <a:rPr lang="en-GB" sz="2200" dirty="0">
                <a:latin typeface="Verdana" panose="020B0604030504040204" pitchFamily="34" charset="0"/>
                <a:ea typeface="Verdana" panose="020B0604030504040204" pitchFamily="34" charset="0"/>
              </a:rPr>
              <a:t> SKE Suppliers</a:t>
            </a:r>
          </a:p>
        </p:txBody>
      </p:sp>
      <p:sp>
        <p:nvSpPr>
          <p:cNvPr id="74" name="Rectangular Callout 41">
            <a:extLst>
              <a:ext uri="{FF2B5EF4-FFF2-40B4-BE49-F238E27FC236}">
                <a16:creationId xmlns:a16="http://schemas.microsoft.com/office/drawing/2014/main" id="{28A2AA15-C122-BB7D-A64A-B5B59E3BC3DA}"/>
              </a:ext>
            </a:extLst>
          </p:cNvPr>
          <p:cNvSpPr/>
          <p:nvPr/>
        </p:nvSpPr>
        <p:spPr>
          <a:xfrm>
            <a:off x="3810227" y="929330"/>
            <a:ext cx="669925" cy="567010"/>
          </a:xfrm>
          <a:prstGeom prst="wedgeRectCallout">
            <a:avLst>
              <a:gd name="adj1" fmla="val -14819"/>
              <a:gd name="adj2" fmla="val 63310"/>
            </a:avLst>
          </a:prstGeom>
          <a:solidFill>
            <a:srgbClr val="FFFFCC"/>
          </a:solidFill>
          <a:ln w="19050">
            <a:noFill/>
          </a:ln>
          <a:effectLst>
            <a:outerShdw blurRad="50800" dist="38100" dir="2700000" algn="tl" rotWithShape="0">
              <a:prstClr val="black">
                <a:alpha val="40000"/>
              </a:prstClr>
            </a:outerShdw>
          </a:effectLst>
        </p:spPr>
        <p:txBody>
          <a:bodyPr lIns="72009" tIns="144000" rIns="72009" bIns="36005" rtlCol="0" anchor="t" anchorCtr="0">
            <a:noAutofit/>
          </a:bodyPr>
          <a:lstStyle/>
          <a:p>
            <a:pPr marL="85725">
              <a:lnSpc>
                <a:spcPct val="120000"/>
              </a:lnSpc>
              <a:defRPr/>
            </a:pPr>
            <a:r>
              <a:rPr lang="en-GB" sz="1600" b="1" kern="0" dirty="0">
                <a:solidFill>
                  <a:srgbClr val="000000"/>
                </a:solidFill>
                <a:latin typeface="Verdana" pitchFamily="34" charset="0"/>
                <a:ea typeface="Verdana" pitchFamily="34" charset="0"/>
                <a:cs typeface="Verdana" pitchFamily="34" charset="0"/>
              </a:rPr>
              <a:t>52</a:t>
            </a:r>
            <a:endParaRPr lang="en-GB" sz="1600" kern="0" dirty="0">
              <a:solidFill>
                <a:srgbClr val="000000"/>
              </a:solidFill>
              <a:latin typeface="Verdana" pitchFamily="34" charset="0"/>
              <a:ea typeface="Verdana" pitchFamily="34" charset="0"/>
              <a:cs typeface="Verdana" pitchFamily="34" charset="0"/>
            </a:endParaRPr>
          </a:p>
        </p:txBody>
      </p:sp>
      <p:sp>
        <p:nvSpPr>
          <p:cNvPr id="105" name="Freeform 75">
            <a:extLst>
              <a:ext uri="{FF2B5EF4-FFF2-40B4-BE49-F238E27FC236}">
                <a16:creationId xmlns:a16="http://schemas.microsoft.com/office/drawing/2014/main" id="{E0FC959C-CD1C-6FBA-C92C-43EDA6D5F8A1}"/>
              </a:ext>
            </a:extLst>
          </p:cNvPr>
          <p:cNvSpPr>
            <a:spLocks noEditPoints="1"/>
          </p:cNvSpPr>
          <p:nvPr/>
        </p:nvSpPr>
        <p:spPr bwMode="auto">
          <a:xfrm>
            <a:off x="2881588" y="1603833"/>
            <a:ext cx="6296025" cy="3653040"/>
          </a:xfrm>
          <a:custGeom>
            <a:avLst/>
            <a:gdLst>
              <a:gd name="T0" fmla="*/ 0 w 3966"/>
              <a:gd name="T1" fmla="*/ 148 h 1917"/>
              <a:gd name="T2" fmla="*/ 233 w 3966"/>
              <a:gd name="T3" fmla="*/ 148 h 1917"/>
              <a:gd name="T4" fmla="*/ 233 w 3966"/>
              <a:gd name="T5" fmla="*/ 1917 h 1917"/>
              <a:gd name="T6" fmla="*/ 0 w 3966"/>
              <a:gd name="T7" fmla="*/ 1917 h 1917"/>
              <a:gd name="T8" fmla="*/ 0 w 3966"/>
              <a:gd name="T9" fmla="*/ 148 h 1917"/>
              <a:gd name="T10" fmla="*/ 746 w 3966"/>
              <a:gd name="T11" fmla="*/ 0 h 1917"/>
              <a:gd name="T12" fmla="*/ 980 w 3966"/>
              <a:gd name="T13" fmla="*/ 0 h 1917"/>
              <a:gd name="T14" fmla="*/ 980 w 3966"/>
              <a:gd name="T15" fmla="*/ 1917 h 1917"/>
              <a:gd name="T16" fmla="*/ 746 w 3966"/>
              <a:gd name="T17" fmla="*/ 1917 h 1917"/>
              <a:gd name="T18" fmla="*/ 746 w 3966"/>
              <a:gd name="T19" fmla="*/ 0 h 1917"/>
              <a:gd name="T20" fmla="*/ 1492 w 3966"/>
              <a:gd name="T21" fmla="*/ 148 h 1917"/>
              <a:gd name="T22" fmla="*/ 1727 w 3966"/>
              <a:gd name="T23" fmla="*/ 148 h 1917"/>
              <a:gd name="T24" fmla="*/ 1727 w 3966"/>
              <a:gd name="T25" fmla="*/ 1917 h 1917"/>
              <a:gd name="T26" fmla="*/ 1492 w 3966"/>
              <a:gd name="T27" fmla="*/ 1917 h 1917"/>
              <a:gd name="T28" fmla="*/ 1492 w 3966"/>
              <a:gd name="T29" fmla="*/ 148 h 1917"/>
              <a:gd name="T30" fmla="*/ 2239 w 3966"/>
              <a:gd name="T31" fmla="*/ 184 h 1917"/>
              <a:gd name="T32" fmla="*/ 2474 w 3966"/>
              <a:gd name="T33" fmla="*/ 184 h 1917"/>
              <a:gd name="T34" fmla="*/ 2474 w 3966"/>
              <a:gd name="T35" fmla="*/ 1917 h 1917"/>
              <a:gd name="T36" fmla="*/ 2239 w 3966"/>
              <a:gd name="T37" fmla="*/ 1917 h 1917"/>
              <a:gd name="T38" fmla="*/ 2239 w 3966"/>
              <a:gd name="T39" fmla="*/ 184 h 1917"/>
              <a:gd name="T40" fmla="*/ 2986 w 3966"/>
              <a:gd name="T41" fmla="*/ 590 h 1917"/>
              <a:gd name="T42" fmla="*/ 3220 w 3966"/>
              <a:gd name="T43" fmla="*/ 590 h 1917"/>
              <a:gd name="T44" fmla="*/ 3220 w 3966"/>
              <a:gd name="T45" fmla="*/ 1917 h 1917"/>
              <a:gd name="T46" fmla="*/ 2986 w 3966"/>
              <a:gd name="T47" fmla="*/ 1917 h 1917"/>
              <a:gd name="T48" fmla="*/ 2986 w 3966"/>
              <a:gd name="T49" fmla="*/ 590 h 1917"/>
              <a:gd name="T50" fmla="*/ 3733 w 3966"/>
              <a:gd name="T51" fmla="*/ 737 h 1917"/>
              <a:gd name="T52" fmla="*/ 3966 w 3966"/>
              <a:gd name="T53" fmla="*/ 737 h 1917"/>
              <a:gd name="T54" fmla="*/ 3966 w 3966"/>
              <a:gd name="T55" fmla="*/ 1917 h 1917"/>
              <a:gd name="T56" fmla="*/ 3733 w 3966"/>
              <a:gd name="T57" fmla="*/ 1917 h 1917"/>
              <a:gd name="T58" fmla="*/ 3733 w 3966"/>
              <a:gd name="T59" fmla="*/ 737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66" h="1917">
                <a:moveTo>
                  <a:pt x="0" y="148"/>
                </a:moveTo>
                <a:lnTo>
                  <a:pt x="233" y="148"/>
                </a:lnTo>
                <a:lnTo>
                  <a:pt x="233" y="1917"/>
                </a:lnTo>
                <a:lnTo>
                  <a:pt x="0" y="1917"/>
                </a:lnTo>
                <a:lnTo>
                  <a:pt x="0" y="148"/>
                </a:lnTo>
                <a:close/>
                <a:moveTo>
                  <a:pt x="746" y="0"/>
                </a:moveTo>
                <a:lnTo>
                  <a:pt x="980" y="0"/>
                </a:lnTo>
                <a:lnTo>
                  <a:pt x="980" y="1917"/>
                </a:lnTo>
                <a:lnTo>
                  <a:pt x="746" y="1917"/>
                </a:lnTo>
                <a:lnTo>
                  <a:pt x="746" y="0"/>
                </a:lnTo>
                <a:close/>
                <a:moveTo>
                  <a:pt x="1492" y="148"/>
                </a:moveTo>
                <a:lnTo>
                  <a:pt x="1727" y="148"/>
                </a:lnTo>
                <a:lnTo>
                  <a:pt x="1727" y="1917"/>
                </a:lnTo>
                <a:lnTo>
                  <a:pt x="1492" y="1917"/>
                </a:lnTo>
                <a:lnTo>
                  <a:pt x="1492" y="148"/>
                </a:lnTo>
                <a:close/>
                <a:moveTo>
                  <a:pt x="2239" y="184"/>
                </a:moveTo>
                <a:lnTo>
                  <a:pt x="2474" y="184"/>
                </a:lnTo>
                <a:lnTo>
                  <a:pt x="2474" y="1917"/>
                </a:lnTo>
                <a:lnTo>
                  <a:pt x="2239" y="1917"/>
                </a:lnTo>
                <a:lnTo>
                  <a:pt x="2239" y="184"/>
                </a:lnTo>
                <a:close/>
                <a:moveTo>
                  <a:pt x="2986" y="590"/>
                </a:moveTo>
                <a:lnTo>
                  <a:pt x="3220" y="590"/>
                </a:lnTo>
                <a:lnTo>
                  <a:pt x="3220" y="1917"/>
                </a:lnTo>
                <a:lnTo>
                  <a:pt x="2986" y="1917"/>
                </a:lnTo>
                <a:lnTo>
                  <a:pt x="2986" y="590"/>
                </a:lnTo>
                <a:close/>
                <a:moveTo>
                  <a:pt x="3733" y="737"/>
                </a:moveTo>
                <a:lnTo>
                  <a:pt x="3966" y="737"/>
                </a:lnTo>
                <a:lnTo>
                  <a:pt x="3966" y="1917"/>
                </a:lnTo>
                <a:lnTo>
                  <a:pt x="3733" y="1917"/>
                </a:lnTo>
                <a:lnTo>
                  <a:pt x="3733" y="737"/>
                </a:lnTo>
                <a:close/>
              </a:path>
            </a:pathLst>
          </a:custGeom>
          <a:solidFill>
            <a:srgbClr val="4472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2" name="Group 1">
            <a:extLst>
              <a:ext uri="{FF2B5EF4-FFF2-40B4-BE49-F238E27FC236}">
                <a16:creationId xmlns:a16="http://schemas.microsoft.com/office/drawing/2014/main" id="{ECD56EF7-51CB-10C2-7921-F68EBB1B69BD}"/>
              </a:ext>
            </a:extLst>
          </p:cNvPr>
          <p:cNvGrpSpPr/>
          <p:nvPr/>
        </p:nvGrpSpPr>
        <p:grpSpPr>
          <a:xfrm>
            <a:off x="371108" y="261763"/>
            <a:ext cx="721460" cy="986411"/>
            <a:chOff x="10107254" y="3990551"/>
            <a:chExt cx="721460" cy="986411"/>
          </a:xfrm>
        </p:grpSpPr>
        <p:sp>
          <p:nvSpPr>
            <p:cNvPr id="3" name="Graphic 62" descr="Books with solid fill">
              <a:extLst>
                <a:ext uri="{FF2B5EF4-FFF2-40B4-BE49-F238E27FC236}">
                  <a16:creationId xmlns:a16="http://schemas.microsoft.com/office/drawing/2014/main" id="{28374E22-D489-C025-4097-33B74E95DCDE}"/>
                </a:ext>
              </a:extLst>
            </p:cNvPr>
            <p:cNvSpPr>
              <a:spLocks noChangeAspect="1"/>
            </p:cNvSpPr>
            <p:nvPr/>
          </p:nvSpPr>
          <p:spPr>
            <a:xfrm>
              <a:off x="10107254" y="3990551"/>
              <a:ext cx="721460" cy="647056"/>
            </a:xfrm>
            <a:custGeom>
              <a:avLst/>
              <a:gdLst>
                <a:gd name="connsiteX0" fmla="*/ 289730 w 289729"/>
                <a:gd name="connsiteY0" fmla="*/ 95216 h 270346"/>
                <a:gd name="connsiteX1" fmla="*/ 272047 w 289729"/>
                <a:gd name="connsiteY1" fmla="*/ 88755 h 270346"/>
                <a:gd name="connsiteX2" fmla="*/ 272047 w 289729"/>
                <a:gd name="connsiteY2" fmla="*/ 51689 h 270346"/>
                <a:gd name="connsiteX3" fmla="*/ 289730 w 289729"/>
                <a:gd name="connsiteY3" fmla="*/ 44208 h 270346"/>
                <a:gd name="connsiteX4" fmla="*/ 170029 w 289729"/>
                <a:gd name="connsiteY4" fmla="*/ 0 h 270346"/>
                <a:gd name="connsiteX5" fmla="*/ 24484 w 289729"/>
                <a:gd name="connsiteY5" fmla="*/ 51009 h 270346"/>
                <a:gd name="connsiteX6" fmla="*/ 10202 w 289729"/>
                <a:gd name="connsiteY6" fmla="*/ 91816 h 270346"/>
                <a:gd name="connsiteX7" fmla="*/ 11902 w 289729"/>
                <a:gd name="connsiteY7" fmla="*/ 106778 h 270346"/>
                <a:gd name="connsiteX8" fmla="*/ 0 w 289729"/>
                <a:gd name="connsiteY8" fmla="*/ 146225 h 270346"/>
                <a:gd name="connsiteX9" fmla="*/ 10202 w 289729"/>
                <a:gd name="connsiteY9" fmla="*/ 175810 h 270346"/>
                <a:gd name="connsiteX10" fmla="*/ 9522 w 289729"/>
                <a:gd name="connsiteY10" fmla="*/ 197234 h 270346"/>
                <a:gd name="connsiteX11" fmla="*/ 27205 w 289729"/>
                <a:gd name="connsiteY11" fmla="*/ 231240 h 270346"/>
                <a:gd name="connsiteX12" fmla="*/ 121741 w 289729"/>
                <a:gd name="connsiteY12" fmla="*/ 270346 h 270346"/>
                <a:gd name="connsiteX13" fmla="*/ 289050 w 289729"/>
                <a:gd name="connsiteY13" fmla="*/ 200974 h 270346"/>
                <a:gd name="connsiteX14" fmla="*/ 271367 w 289729"/>
                <a:gd name="connsiteY14" fmla="*/ 194513 h 270346"/>
                <a:gd name="connsiteX15" fmla="*/ 271367 w 289729"/>
                <a:gd name="connsiteY15" fmla="*/ 157107 h 270346"/>
                <a:gd name="connsiteX16" fmla="*/ 289050 w 289729"/>
                <a:gd name="connsiteY16" fmla="*/ 149626 h 270346"/>
                <a:gd name="connsiteX17" fmla="*/ 261845 w 289729"/>
                <a:gd name="connsiteY17" fmla="*/ 139424 h 270346"/>
                <a:gd name="connsiteX18" fmla="*/ 261845 w 289729"/>
                <a:gd name="connsiteY18" fmla="*/ 106778 h 270346"/>
                <a:gd name="connsiteX19" fmla="*/ 289730 w 289729"/>
                <a:gd name="connsiteY19" fmla="*/ 95216 h 270346"/>
                <a:gd name="connsiteX20" fmla="*/ 28565 w 289729"/>
                <a:gd name="connsiteY20" fmla="*/ 74813 h 270346"/>
                <a:gd name="connsiteX21" fmla="*/ 123101 w 289729"/>
                <a:gd name="connsiteY21" fmla="*/ 111879 h 270346"/>
                <a:gd name="connsiteX22" fmla="*/ 258784 w 289729"/>
                <a:gd name="connsiteY22" fmla="*/ 57130 h 270346"/>
                <a:gd name="connsiteX23" fmla="*/ 258784 w 289729"/>
                <a:gd name="connsiteY23" fmla="*/ 86375 h 270346"/>
                <a:gd name="connsiteX24" fmla="*/ 123101 w 289729"/>
                <a:gd name="connsiteY24" fmla="*/ 142825 h 270346"/>
                <a:gd name="connsiteX25" fmla="*/ 28565 w 289729"/>
                <a:gd name="connsiteY25" fmla="*/ 105418 h 270346"/>
                <a:gd name="connsiteX26" fmla="*/ 28565 w 289729"/>
                <a:gd name="connsiteY26" fmla="*/ 74813 h 270346"/>
                <a:gd name="connsiteX27" fmla="*/ 258104 w 289729"/>
                <a:gd name="connsiteY27" fmla="*/ 192133 h 270346"/>
                <a:gd name="connsiteX28" fmla="*/ 122421 w 289729"/>
                <a:gd name="connsiteY28" fmla="*/ 248243 h 270346"/>
                <a:gd name="connsiteX29" fmla="*/ 27545 w 289729"/>
                <a:gd name="connsiteY29" fmla="*/ 210836 h 270346"/>
                <a:gd name="connsiteX30" fmla="*/ 27545 w 289729"/>
                <a:gd name="connsiteY30" fmla="*/ 184312 h 270346"/>
                <a:gd name="connsiteX31" fmla="*/ 112219 w 289729"/>
                <a:gd name="connsiteY31" fmla="*/ 218998 h 270346"/>
                <a:gd name="connsiteX32" fmla="*/ 258444 w 289729"/>
                <a:gd name="connsiteY32" fmla="*/ 161188 h 270346"/>
                <a:gd name="connsiteX33" fmla="*/ 258104 w 289729"/>
                <a:gd name="connsiteY33" fmla="*/ 192133 h 270346"/>
                <a:gd name="connsiteX34" fmla="*/ 248583 w 289729"/>
                <a:gd name="connsiteY34" fmla="*/ 141124 h 270346"/>
                <a:gd name="connsiteX35" fmla="*/ 112899 w 289729"/>
                <a:gd name="connsiteY35" fmla="*/ 197234 h 270346"/>
                <a:gd name="connsiteX36" fmla="*/ 18363 w 289729"/>
                <a:gd name="connsiteY36" fmla="*/ 159827 h 270346"/>
                <a:gd name="connsiteX37" fmla="*/ 18363 w 289729"/>
                <a:gd name="connsiteY37" fmla="*/ 129222 h 270346"/>
                <a:gd name="connsiteX38" fmla="*/ 115620 w 289729"/>
                <a:gd name="connsiteY38" fmla="*/ 167989 h 270346"/>
                <a:gd name="connsiteX39" fmla="*/ 248923 w 289729"/>
                <a:gd name="connsiteY39" fmla="*/ 112219 h 270346"/>
                <a:gd name="connsiteX40" fmla="*/ 248923 w 289729"/>
                <a:gd name="connsiteY40" fmla="*/ 141124 h 2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9729" h="270346">
                  <a:moveTo>
                    <a:pt x="289730" y="95216"/>
                  </a:moveTo>
                  <a:lnTo>
                    <a:pt x="272047" y="88755"/>
                  </a:lnTo>
                  <a:lnTo>
                    <a:pt x="272047" y="51689"/>
                  </a:lnTo>
                  <a:lnTo>
                    <a:pt x="289730" y="44208"/>
                  </a:lnTo>
                  <a:lnTo>
                    <a:pt x="170029" y="0"/>
                  </a:lnTo>
                  <a:lnTo>
                    <a:pt x="24484" y="51009"/>
                  </a:lnTo>
                  <a:cubicBezTo>
                    <a:pt x="10542" y="57810"/>
                    <a:pt x="10202" y="76513"/>
                    <a:pt x="10202" y="91816"/>
                  </a:cubicBezTo>
                  <a:cubicBezTo>
                    <a:pt x="10202" y="96917"/>
                    <a:pt x="10882" y="102018"/>
                    <a:pt x="11902" y="106778"/>
                  </a:cubicBezTo>
                  <a:cubicBezTo>
                    <a:pt x="340" y="114260"/>
                    <a:pt x="0" y="131603"/>
                    <a:pt x="0" y="146225"/>
                  </a:cubicBezTo>
                  <a:cubicBezTo>
                    <a:pt x="0" y="158127"/>
                    <a:pt x="2720" y="169009"/>
                    <a:pt x="10202" y="175810"/>
                  </a:cubicBezTo>
                  <a:cubicBezTo>
                    <a:pt x="8501" y="181591"/>
                    <a:pt x="9522" y="188732"/>
                    <a:pt x="9522" y="197234"/>
                  </a:cubicBezTo>
                  <a:cubicBezTo>
                    <a:pt x="9522" y="212536"/>
                    <a:pt x="13602" y="226479"/>
                    <a:pt x="27205" y="231240"/>
                  </a:cubicBezTo>
                  <a:lnTo>
                    <a:pt x="121741" y="270346"/>
                  </a:lnTo>
                  <a:lnTo>
                    <a:pt x="289050" y="200974"/>
                  </a:lnTo>
                  <a:lnTo>
                    <a:pt x="271367" y="194513"/>
                  </a:lnTo>
                  <a:lnTo>
                    <a:pt x="271367" y="157107"/>
                  </a:lnTo>
                  <a:lnTo>
                    <a:pt x="289050" y="149626"/>
                  </a:lnTo>
                  <a:lnTo>
                    <a:pt x="261845" y="139424"/>
                  </a:lnTo>
                  <a:lnTo>
                    <a:pt x="261845" y="106778"/>
                  </a:lnTo>
                  <a:lnTo>
                    <a:pt x="289730" y="95216"/>
                  </a:lnTo>
                  <a:close/>
                  <a:moveTo>
                    <a:pt x="28565" y="74813"/>
                  </a:moveTo>
                  <a:lnTo>
                    <a:pt x="123101" y="111879"/>
                  </a:lnTo>
                  <a:lnTo>
                    <a:pt x="258784" y="57130"/>
                  </a:lnTo>
                  <a:lnTo>
                    <a:pt x="258784" y="86375"/>
                  </a:lnTo>
                  <a:lnTo>
                    <a:pt x="123101" y="142825"/>
                  </a:lnTo>
                  <a:lnTo>
                    <a:pt x="28565" y="105418"/>
                  </a:lnTo>
                  <a:lnTo>
                    <a:pt x="28565" y="74813"/>
                  </a:lnTo>
                  <a:close/>
                  <a:moveTo>
                    <a:pt x="258104" y="192133"/>
                  </a:moveTo>
                  <a:lnTo>
                    <a:pt x="122421" y="248243"/>
                  </a:lnTo>
                  <a:lnTo>
                    <a:pt x="27545" y="210836"/>
                  </a:lnTo>
                  <a:lnTo>
                    <a:pt x="27545" y="184312"/>
                  </a:lnTo>
                  <a:lnTo>
                    <a:pt x="112219" y="218998"/>
                  </a:lnTo>
                  <a:lnTo>
                    <a:pt x="258444" y="161188"/>
                  </a:lnTo>
                  <a:lnTo>
                    <a:pt x="258104" y="192133"/>
                  </a:lnTo>
                  <a:close/>
                  <a:moveTo>
                    <a:pt x="248583" y="141124"/>
                  </a:moveTo>
                  <a:lnTo>
                    <a:pt x="112899" y="197234"/>
                  </a:lnTo>
                  <a:lnTo>
                    <a:pt x="18363" y="159827"/>
                  </a:lnTo>
                  <a:lnTo>
                    <a:pt x="18363" y="129222"/>
                  </a:lnTo>
                  <a:lnTo>
                    <a:pt x="115620" y="167989"/>
                  </a:lnTo>
                  <a:lnTo>
                    <a:pt x="248923" y="112219"/>
                  </a:lnTo>
                  <a:lnTo>
                    <a:pt x="248923" y="141124"/>
                  </a:lnTo>
                  <a:close/>
                </a:path>
              </a:pathLst>
            </a:custGeom>
            <a:solidFill>
              <a:srgbClr val="00B050"/>
            </a:solidFill>
            <a:ln w="3373" cap="flat">
              <a:noFill/>
              <a:prstDash val="solid"/>
              <a:miter/>
            </a:ln>
          </p:spPr>
          <p:txBody>
            <a:bodyPr rtlCol="0" anchor="ctr"/>
            <a:lstStyle/>
            <a:p>
              <a:endParaRPr lang="en-GB" dirty="0"/>
            </a:p>
          </p:txBody>
        </p:sp>
        <p:sp>
          <p:nvSpPr>
            <p:cNvPr id="4" name="TextBox 3">
              <a:extLst>
                <a:ext uri="{FF2B5EF4-FFF2-40B4-BE49-F238E27FC236}">
                  <a16:creationId xmlns:a16="http://schemas.microsoft.com/office/drawing/2014/main" id="{5B047FF3-798D-E310-9D2F-7783BE4C59FD}"/>
                </a:ext>
              </a:extLst>
            </p:cNvPr>
            <p:cNvSpPr txBox="1"/>
            <p:nvPr/>
          </p:nvSpPr>
          <p:spPr>
            <a:xfrm>
              <a:off x="10107254" y="4607630"/>
              <a:ext cx="683200" cy="369332"/>
            </a:xfrm>
            <a:prstGeom prst="rect">
              <a:avLst/>
            </a:prstGeom>
            <a:noFill/>
          </p:spPr>
          <p:txBody>
            <a:bodyPr wrap="none" rtlCol="0">
              <a:spAutoFit/>
            </a:bodyPr>
            <a:lstStyle/>
            <a:p>
              <a:r>
                <a:rPr lang="en-GB" b="1" dirty="0">
                  <a:latin typeface="Verdana" panose="020B0604030504040204" pitchFamily="34" charset="0"/>
                  <a:ea typeface="Verdana" panose="020B0604030504040204" pitchFamily="34" charset="0"/>
                </a:rPr>
                <a:t>SKE</a:t>
              </a:r>
            </a:p>
          </p:txBody>
        </p:sp>
      </p:grpSp>
      <p:sp>
        <p:nvSpPr>
          <p:cNvPr id="5" name="TextBox 4">
            <a:extLst>
              <a:ext uri="{FF2B5EF4-FFF2-40B4-BE49-F238E27FC236}">
                <a16:creationId xmlns:a16="http://schemas.microsoft.com/office/drawing/2014/main" id="{37FEAD4F-AB70-4296-E1BF-2F20A3B50243}"/>
              </a:ext>
            </a:extLst>
          </p:cNvPr>
          <p:cNvSpPr txBox="1"/>
          <p:nvPr/>
        </p:nvSpPr>
        <p:spPr>
          <a:xfrm>
            <a:off x="9930554" y="729386"/>
            <a:ext cx="1469572" cy="1615827"/>
          </a:xfrm>
          <a:prstGeom prst="rect">
            <a:avLst/>
          </a:prstGeom>
          <a:solidFill>
            <a:schemeClr val="accent4">
              <a:lumMod val="20000"/>
              <a:lumOff val="80000"/>
            </a:schemeClr>
          </a:solidFill>
        </p:spPr>
        <p:txBody>
          <a:bodyPr wrap="square" lIns="36000" rIns="0">
            <a:spAutoFit/>
          </a:bodyPr>
          <a:lstStyle/>
          <a:p>
            <a:pPr algn="ctr" defTabSz="941388"/>
            <a:r>
              <a:rPr lang="en-GB" sz="900" b="0" i="0" u="none" strike="noStrike" baseline="0" dirty="0">
                <a:solidFill>
                  <a:srgbClr val="000000"/>
                </a:solidFill>
                <a:latin typeface="Verdana" panose="020B0604030504040204" pitchFamily="34" charset="0"/>
              </a:rPr>
              <a:t>Biology</a:t>
            </a:r>
          </a:p>
          <a:p>
            <a:pPr algn="ctr" defTabSz="941388"/>
            <a:r>
              <a:rPr lang="en-GB" sz="900" b="0" i="0" u="none" strike="noStrike" baseline="0" dirty="0">
                <a:solidFill>
                  <a:srgbClr val="000000"/>
                </a:solidFill>
                <a:latin typeface="Verdana" panose="020B0604030504040204" pitchFamily="34" charset="0"/>
              </a:rPr>
              <a:t>Chemistry</a:t>
            </a:r>
          </a:p>
          <a:p>
            <a:pPr algn="ctr" defTabSz="941388"/>
            <a:r>
              <a:rPr lang="en-GB" sz="900" b="0" i="0" u="none" strike="noStrike" baseline="0" dirty="0">
                <a:solidFill>
                  <a:srgbClr val="000000"/>
                </a:solidFill>
                <a:latin typeface="Verdana" panose="020B0604030504040204" pitchFamily="34" charset="0"/>
              </a:rPr>
              <a:t>Classics</a:t>
            </a:r>
            <a:endParaRPr lang="en-GB" sz="900" dirty="0">
              <a:solidFill>
                <a:srgbClr val="000000"/>
              </a:solidFill>
              <a:latin typeface="Verdana" panose="020B0604030504040204" pitchFamily="34" charset="0"/>
            </a:endParaRPr>
          </a:p>
          <a:p>
            <a:pPr algn="ctr" defTabSz="941388"/>
            <a:r>
              <a:rPr lang="en-GB" sz="900" b="0" i="0" u="none" strike="noStrike" baseline="0" dirty="0">
                <a:solidFill>
                  <a:srgbClr val="000000"/>
                </a:solidFill>
                <a:latin typeface="Verdana" panose="020B0604030504040204" pitchFamily="34" charset="0"/>
              </a:rPr>
              <a:t>Computing</a:t>
            </a:r>
            <a:endParaRPr lang="en-GB" sz="900" dirty="0">
              <a:solidFill>
                <a:srgbClr val="000000"/>
              </a:solidFill>
              <a:latin typeface="Verdana" panose="020B0604030504040204" pitchFamily="34" charset="0"/>
            </a:endParaRPr>
          </a:p>
          <a:p>
            <a:pPr algn="ctr" defTabSz="941388"/>
            <a:r>
              <a:rPr lang="en-GB" sz="900" b="0" i="0" u="none" strike="noStrike" baseline="0" dirty="0">
                <a:solidFill>
                  <a:srgbClr val="000000"/>
                </a:solidFill>
                <a:latin typeface="Verdana" panose="020B0604030504040204" pitchFamily="34" charset="0"/>
              </a:rPr>
              <a:t>Design &amp; Technology</a:t>
            </a:r>
            <a:endParaRPr lang="en-GB" sz="900" dirty="0">
              <a:solidFill>
                <a:srgbClr val="000000"/>
              </a:solidFill>
              <a:latin typeface="Verdana" panose="020B0604030504040204" pitchFamily="34" charset="0"/>
            </a:endParaRPr>
          </a:p>
          <a:p>
            <a:pPr algn="ctr" defTabSz="941388"/>
            <a:r>
              <a:rPr lang="en-GB" sz="900" b="0" i="0" u="none" strike="noStrike" baseline="0" dirty="0">
                <a:solidFill>
                  <a:srgbClr val="000000"/>
                </a:solidFill>
                <a:latin typeface="Verdana" panose="020B0604030504040204" pitchFamily="34" charset="0"/>
              </a:rPr>
              <a:t>English</a:t>
            </a:r>
            <a:endParaRPr lang="en-GB" sz="900" dirty="0">
              <a:solidFill>
                <a:srgbClr val="000000"/>
              </a:solidFill>
              <a:latin typeface="Verdana" panose="020B0604030504040204" pitchFamily="34" charset="0"/>
            </a:endParaRPr>
          </a:p>
          <a:p>
            <a:pPr algn="ctr" defTabSz="941388"/>
            <a:r>
              <a:rPr lang="en-GB" sz="900" b="0" i="0" u="none" strike="sngStrike" baseline="0" dirty="0">
                <a:solidFill>
                  <a:srgbClr val="000000"/>
                </a:solidFill>
                <a:latin typeface="Verdana" panose="020B0604030504040204" pitchFamily="34" charset="0"/>
              </a:rPr>
              <a:t>Geography </a:t>
            </a:r>
            <a:r>
              <a:rPr lang="en-GB" sz="900" b="0" i="0" u="none" strike="sngStrike" baseline="30000" dirty="0">
                <a:solidFill>
                  <a:srgbClr val="000000"/>
                </a:solidFill>
                <a:latin typeface="Verdana" panose="020B0604030504040204" pitchFamily="34" charset="0"/>
              </a:rPr>
              <a:t>(until 2020)</a:t>
            </a:r>
            <a:endParaRPr lang="en-GB" sz="900" dirty="0">
              <a:solidFill>
                <a:srgbClr val="000000"/>
              </a:solidFill>
              <a:latin typeface="Verdana" panose="020B0604030504040204" pitchFamily="34" charset="0"/>
            </a:endParaRPr>
          </a:p>
          <a:p>
            <a:pPr algn="ctr" defTabSz="941388"/>
            <a:r>
              <a:rPr lang="en-GB" sz="900" b="0" i="0" u="none" strike="noStrike" baseline="0" dirty="0">
                <a:solidFill>
                  <a:srgbClr val="000000"/>
                </a:solidFill>
                <a:latin typeface="Verdana" panose="020B0604030504040204" pitchFamily="34" charset="0"/>
              </a:rPr>
              <a:t>Mathematics</a:t>
            </a:r>
          </a:p>
          <a:p>
            <a:pPr algn="ctr" defTabSz="941388"/>
            <a:r>
              <a:rPr lang="en-GB" sz="900" b="0" i="0" u="none" strike="noStrike" baseline="0" dirty="0">
                <a:solidFill>
                  <a:srgbClr val="000000"/>
                </a:solidFill>
                <a:latin typeface="Verdana" panose="020B0604030504040204" pitchFamily="34" charset="0"/>
              </a:rPr>
              <a:t>MFL</a:t>
            </a:r>
          </a:p>
          <a:p>
            <a:pPr algn="ctr" defTabSz="941388"/>
            <a:r>
              <a:rPr lang="en-GB" sz="900" b="0" i="0" u="none" strike="noStrike" baseline="0" dirty="0">
                <a:solidFill>
                  <a:srgbClr val="000000"/>
                </a:solidFill>
                <a:latin typeface="Verdana" panose="020B0604030504040204" pitchFamily="34" charset="0"/>
              </a:rPr>
              <a:t>Physics</a:t>
            </a:r>
            <a:endParaRPr lang="en-GB" sz="900" dirty="0">
              <a:solidFill>
                <a:srgbClr val="000000"/>
              </a:solidFill>
              <a:latin typeface="Verdana" panose="020B0604030504040204" pitchFamily="34" charset="0"/>
            </a:endParaRPr>
          </a:p>
          <a:p>
            <a:pPr algn="ctr" defTabSz="941388"/>
            <a:r>
              <a:rPr lang="en-GB" sz="900" b="0" i="0" u="none" strike="noStrike" baseline="0" dirty="0">
                <a:solidFill>
                  <a:srgbClr val="000000"/>
                </a:solidFill>
                <a:latin typeface="Verdana" panose="020B0604030504040204" pitchFamily="34" charset="0"/>
              </a:rPr>
              <a:t>Religious education</a:t>
            </a:r>
          </a:p>
        </p:txBody>
      </p:sp>
      <p:sp>
        <p:nvSpPr>
          <p:cNvPr id="7" name="Rectangle 6">
            <a:extLst>
              <a:ext uri="{FF2B5EF4-FFF2-40B4-BE49-F238E27FC236}">
                <a16:creationId xmlns:a16="http://schemas.microsoft.com/office/drawing/2014/main" id="{A7663F63-052C-285A-FA3E-13F755C4257F}"/>
              </a:ext>
            </a:extLst>
          </p:cNvPr>
          <p:cNvSpPr/>
          <p:nvPr/>
        </p:nvSpPr>
        <p:spPr>
          <a:xfrm>
            <a:off x="9993087" y="3439885"/>
            <a:ext cx="360000" cy="1800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D3F6144-2937-6E27-7743-780C0F6953D0}"/>
              </a:ext>
            </a:extLst>
          </p:cNvPr>
          <p:cNvSpPr>
            <a:spLocks noChangeArrowheads="1"/>
          </p:cNvSpPr>
          <p:nvPr/>
        </p:nvSpPr>
        <p:spPr bwMode="auto">
          <a:xfrm>
            <a:off x="9838872" y="5355092"/>
            <a:ext cx="764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595959"/>
                </a:solidFill>
                <a:effectLst/>
                <a:latin typeface="Verdana" panose="020B0604030504040204" pitchFamily="34" charset="0"/>
                <a:ea typeface="Verdana" panose="020B0604030504040204" pitchFamily="34" charset="0"/>
              </a:rPr>
              <a:t>2023-24</a:t>
            </a:r>
            <a:endParaRPr kumimoji="0" lang="en-US" alt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20" name="Rectangular Callout 41">
            <a:extLst>
              <a:ext uri="{FF2B5EF4-FFF2-40B4-BE49-F238E27FC236}">
                <a16:creationId xmlns:a16="http://schemas.microsoft.com/office/drawing/2014/main" id="{77B00784-8976-77BD-26BE-94829A7B2406}"/>
              </a:ext>
            </a:extLst>
          </p:cNvPr>
          <p:cNvSpPr/>
          <p:nvPr/>
        </p:nvSpPr>
        <p:spPr>
          <a:xfrm>
            <a:off x="9882416" y="2829348"/>
            <a:ext cx="687854" cy="567010"/>
          </a:xfrm>
          <a:prstGeom prst="wedgeRectCallout">
            <a:avLst>
              <a:gd name="adj1" fmla="val -14819"/>
              <a:gd name="adj2" fmla="val 63310"/>
            </a:avLst>
          </a:prstGeom>
          <a:solidFill>
            <a:srgbClr val="FFFFCC"/>
          </a:solidFill>
          <a:ln w="19050">
            <a:noFill/>
          </a:ln>
          <a:effectLst>
            <a:outerShdw blurRad="50800" dist="38100" dir="2700000" algn="tl" rotWithShape="0">
              <a:prstClr val="black">
                <a:alpha val="40000"/>
              </a:prstClr>
            </a:outerShdw>
          </a:effectLst>
        </p:spPr>
        <p:txBody>
          <a:bodyPr lIns="72009" tIns="144000" rIns="72009" bIns="36005" rtlCol="0" anchor="t" anchorCtr="0">
            <a:noAutofit/>
          </a:bodyPr>
          <a:lstStyle/>
          <a:p>
            <a:pPr marL="85725">
              <a:lnSpc>
                <a:spcPct val="120000"/>
              </a:lnSpc>
              <a:defRPr/>
            </a:pPr>
            <a:r>
              <a:rPr lang="en-GB" sz="1600" b="1" kern="0" dirty="0">
                <a:solidFill>
                  <a:srgbClr val="000000"/>
                </a:solidFill>
                <a:latin typeface="Verdana" pitchFamily="34" charset="0"/>
                <a:ea typeface="Verdana" pitchFamily="34" charset="0"/>
                <a:cs typeface="Verdana" pitchFamily="34" charset="0"/>
              </a:rPr>
              <a:t>26</a:t>
            </a:r>
            <a:endParaRPr lang="en-GB" sz="1600" kern="0" dirty="0">
              <a:solidFill>
                <a:srgbClr val="00000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7580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1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1AC2B-32FA-3159-7B37-B467D172E7C2}"/>
              </a:ext>
            </a:extLst>
          </p:cNvPr>
          <p:cNvSpPr>
            <a:spLocks noGrp="1"/>
          </p:cNvSpPr>
          <p:nvPr>
            <p:ph type="title"/>
          </p:nvPr>
        </p:nvSpPr>
        <p:spPr/>
        <p:txBody>
          <a:bodyPr/>
          <a:lstStyle/>
          <a:p>
            <a:endParaRPr lang="en-GB"/>
          </a:p>
        </p:txBody>
      </p:sp>
      <p:sp>
        <p:nvSpPr>
          <p:cNvPr id="5" name="TextBox 4">
            <a:extLst>
              <a:ext uri="{FF2B5EF4-FFF2-40B4-BE49-F238E27FC236}">
                <a16:creationId xmlns:a16="http://schemas.microsoft.com/office/drawing/2014/main" id="{E75F29A5-2F99-BECD-A8E8-63FB5CE9425E}"/>
              </a:ext>
            </a:extLst>
          </p:cNvPr>
          <p:cNvSpPr txBox="1"/>
          <p:nvPr/>
        </p:nvSpPr>
        <p:spPr>
          <a:xfrm>
            <a:off x="2750436" y="6435581"/>
            <a:ext cx="6100232" cy="261610"/>
          </a:xfrm>
          <a:prstGeom prst="rect">
            <a:avLst/>
          </a:prstGeom>
          <a:noFill/>
        </p:spPr>
        <p:txBody>
          <a:bodyPr wrap="square">
            <a:spAutoFit/>
          </a:bodyPr>
          <a:lstStyle/>
          <a:p>
            <a:r>
              <a:rPr lang="en-GB" sz="1100" dirty="0">
                <a:solidFill>
                  <a:schemeClr val="accent6">
                    <a:lumMod val="60000"/>
                    <a:lumOff val="40000"/>
                  </a:schemeClr>
                </a:solidFill>
                <a:latin typeface="Verdana" panose="020B0604030504040204" pitchFamily="34" charset="0"/>
                <a:ea typeface="Verdana" panose="020B0604030504040204" pitchFamily="34" charset="0"/>
              </a:rPr>
              <a:t>https://getintoteaching.education.gov.uk/help-and-support</a:t>
            </a:r>
          </a:p>
        </p:txBody>
      </p:sp>
      <p:pic>
        <p:nvPicPr>
          <p:cNvPr id="6" name="Picture 5">
            <a:extLst>
              <a:ext uri="{FF2B5EF4-FFF2-40B4-BE49-F238E27FC236}">
                <a16:creationId xmlns:a16="http://schemas.microsoft.com/office/drawing/2014/main" id="{EB015C90-F5AA-FE6E-7BF5-59ECBCE7D211}"/>
              </a:ext>
            </a:extLst>
          </p:cNvPr>
          <p:cNvPicPr>
            <a:picLocks noChangeAspect="1"/>
          </p:cNvPicPr>
          <p:nvPr/>
        </p:nvPicPr>
        <p:blipFill>
          <a:blip r:embed="rId2"/>
          <a:srcRect b="9597"/>
          <a:stretch/>
        </p:blipFill>
        <p:spPr>
          <a:xfrm>
            <a:off x="0" y="0"/>
            <a:ext cx="12192000" cy="6199833"/>
          </a:xfrm>
          <a:prstGeom prst="rect">
            <a:avLst/>
          </a:prstGeom>
        </p:spPr>
      </p:pic>
    </p:spTree>
    <p:extLst>
      <p:ext uri="{BB962C8B-B14F-4D97-AF65-F5344CB8AC3E}">
        <p14:creationId xmlns:p14="http://schemas.microsoft.com/office/powerpoint/2010/main" val="1674187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15C90-F5AA-FE6E-7BF5-59ECBCE7D211}"/>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artisticBlur/>
                    </a14:imgEffect>
                  </a14:imgLayer>
                </a14:imgProps>
              </a:ext>
            </a:extLst>
          </a:blip>
          <a:srcRect b="8864"/>
          <a:stretch/>
        </p:blipFill>
        <p:spPr>
          <a:xfrm>
            <a:off x="0" y="0"/>
            <a:ext cx="12192000" cy="6250075"/>
          </a:xfrm>
          <a:prstGeom prst="rect">
            <a:avLst/>
          </a:prstGeom>
        </p:spPr>
      </p:pic>
      <p:sp>
        <p:nvSpPr>
          <p:cNvPr id="5" name="TextBox 4">
            <a:extLst>
              <a:ext uri="{FF2B5EF4-FFF2-40B4-BE49-F238E27FC236}">
                <a16:creationId xmlns:a16="http://schemas.microsoft.com/office/drawing/2014/main" id="{E75F29A5-2F99-BECD-A8E8-63FB5CE9425E}"/>
              </a:ext>
            </a:extLst>
          </p:cNvPr>
          <p:cNvSpPr txBox="1"/>
          <p:nvPr/>
        </p:nvSpPr>
        <p:spPr>
          <a:xfrm>
            <a:off x="2750436" y="6435581"/>
            <a:ext cx="6100232" cy="261610"/>
          </a:xfrm>
          <a:prstGeom prst="rect">
            <a:avLst/>
          </a:prstGeom>
          <a:noFill/>
        </p:spPr>
        <p:txBody>
          <a:bodyPr wrap="square">
            <a:spAutoFit/>
          </a:bodyPr>
          <a:lstStyle/>
          <a:p>
            <a:r>
              <a:rPr lang="en-GB" sz="1100" dirty="0">
                <a:solidFill>
                  <a:schemeClr val="accent6">
                    <a:lumMod val="60000"/>
                    <a:lumOff val="40000"/>
                  </a:schemeClr>
                </a:solidFill>
                <a:latin typeface="Verdana" panose="020B0604030504040204" pitchFamily="34" charset="0"/>
                <a:ea typeface="Verdana" panose="020B0604030504040204" pitchFamily="34" charset="0"/>
              </a:rPr>
              <a:t>https://getintoteaching.education.gov.uk/help-and-support</a:t>
            </a:r>
          </a:p>
        </p:txBody>
      </p:sp>
      <p:pic>
        <p:nvPicPr>
          <p:cNvPr id="8" name="Picture 7" descr="A screenshot of a chat&#10;&#10;AI-generated content may be incorrect.">
            <a:extLst>
              <a:ext uri="{FF2B5EF4-FFF2-40B4-BE49-F238E27FC236}">
                <a16:creationId xmlns:a16="http://schemas.microsoft.com/office/drawing/2014/main" id="{E8B87062-1C48-49EC-CC1E-F6A78FC01D1D}"/>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118477" y="-1"/>
            <a:ext cx="4500000" cy="8640000"/>
          </a:xfrm>
          <a:prstGeom prst="rect">
            <a:avLst/>
          </a:prstGeom>
        </p:spPr>
      </p:pic>
      <p:grpSp>
        <p:nvGrpSpPr>
          <p:cNvPr id="11" name="Group 10">
            <a:extLst>
              <a:ext uri="{FF2B5EF4-FFF2-40B4-BE49-F238E27FC236}">
                <a16:creationId xmlns:a16="http://schemas.microsoft.com/office/drawing/2014/main" id="{16F88CA0-CDFE-845D-CE06-092F9AF200B9}"/>
              </a:ext>
            </a:extLst>
          </p:cNvPr>
          <p:cNvGrpSpPr/>
          <p:nvPr/>
        </p:nvGrpSpPr>
        <p:grpSpPr>
          <a:xfrm>
            <a:off x="4118477" y="-1"/>
            <a:ext cx="4500000" cy="8640000"/>
            <a:chOff x="9916239" y="0"/>
            <a:chExt cx="4551521" cy="8686800"/>
          </a:xfrm>
        </p:grpSpPr>
        <p:pic>
          <p:nvPicPr>
            <p:cNvPr id="12" name="Picture 11" descr="A screenshot of a chat&#10;&#10;AI-generated content may be incorrect.">
              <a:extLst>
                <a:ext uri="{FF2B5EF4-FFF2-40B4-BE49-F238E27FC236}">
                  <a16:creationId xmlns:a16="http://schemas.microsoft.com/office/drawing/2014/main" id="{6C1E1271-DEAE-FE27-5C55-D7CF9DB9C4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6239" y="0"/>
              <a:ext cx="4551521" cy="8686800"/>
            </a:xfrm>
            <a:prstGeom prst="rect">
              <a:avLst/>
            </a:prstGeom>
          </p:spPr>
        </p:pic>
        <p:sp>
          <p:nvSpPr>
            <p:cNvPr id="13" name="Rectangle 12">
              <a:extLst>
                <a:ext uri="{FF2B5EF4-FFF2-40B4-BE49-F238E27FC236}">
                  <a16:creationId xmlns:a16="http://schemas.microsoft.com/office/drawing/2014/main" id="{8A5BDA60-836F-A5B7-6950-7809EB3BA6C5}"/>
                </a:ext>
              </a:extLst>
            </p:cNvPr>
            <p:cNvSpPr/>
            <p:nvPr/>
          </p:nvSpPr>
          <p:spPr>
            <a:xfrm>
              <a:off x="11782425" y="1933575"/>
              <a:ext cx="1000125"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857D5DB-CEAF-7A3B-3DCB-BB8A41021C53}"/>
                </a:ext>
              </a:extLst>
            </p:cNvPr>
            <p:cNvSpPr/>
            <p:nvPr/>
          </p:nvSpPr>
          <p:spPr>
            <a:xfrm>
              <a:off x="11782425" y="3819525"/>
              <a:ext cx="1000125" cy="295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0409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BFBF8-6825-1453-4B9C-ADE0E65577C5}"/>
              </a:ext>
            </a:extLst>
          </p:cNvPr>
          <p:cNvSpPr>
            <a:spLocks noGrp="1"/>
          </p:cNvSpPr>
          <p:nvPr>
            <p:ph type="title"/>
          </p:nvPr>
        </p:nvSpPr>
        <p:spPr/>
        <p:txBody>
          <a:bodyPr>
            <a:normAutofit fontScale="90000"/>
          </a:bodyPr>
          <a:lstStyle/>
          <a:p>
            <a:r>
              <a:rPr lang="en-GB" dirty="0"/>
              <a:t>Rethinking is still needed</a:t>
            </a:r>
          </a:p>
        </p:txBody>
      </p:sp>
      <p:pic>
        <p:nvPicPr>
          <p:cNvPr id="3" name="Picture 2">
            <a:extLst>
              <a:ext uri="{FF2B5EF4-FFF2-40B4-BE49-F238E27FC236}">
                <a16:creationId xmlns:a16="http://schemas.microsoft.com/office/drawing/2014/main" id="{900D5FA1-91A5-7868-EC7B-E0C62DF3941E}"/>
              </a:ext>
            </a:extLst>
          </p:cNvPr>
          <p:cNvPicPr>
            <a:picLocks noChangeAspect="1"/>
          </p:cNvPicPr>
          <p:nvPr/>
        </p:nvPicPr>
        <p:blipFill>
          <a:blip r:embed="rId2"/>
          <a:stretch>
            <a:fillRect/>
          </a:stretch>
        </p:blipFill>
        <p:spPr>
          <a:xfrm>
            <a:off x="263352" y="1453078"/>
            <a:ext cx="7741920" cy="3615968"/>
          </a:xfrm>
          <a:prstGeom prst="rect">
            <a:avLst/>
          </a:prstGeom>
        </p:spPr>
      </p:pic>
      <p:sp>
        <p:nvSpPr>
          <p:cNvPr id="6" name="Rectangular Callout 41">
            <a:extLst>
              <a:ext uri="{FF2B5EF4-FFF2-40B4-BE49-F238E27FC236}">
                <a16:creationId xmlns:a16="http://schemas.microsoft.com/office/drawing/2014/main" id="{1144A4A1-58E0-84D8-6737-BE7DD54D8F47}"/>
              </a:ext>
            </a:extLst>
          </p:cNvPr>
          <p:cNvSpPr/>
          <p:nvPr/>
        </p:nvSpPr>
        <p:spPr>
          <a:xfrm>
            <a:off x="8129683" y="1064595"/>
            <a:ext cx="3798965" cy="1792905"/>
          </a:xfrm>
          <a:prstGeom prst="wedgeRectCallout">
            <a:avLst>
              <a:gd name="adj1" fmla="val -53659"/>
              <a:gd name="adj2" fmla="val -18443"/>
            </a:avLst>
          </a:prstGeom>
          <a:solidFill>
            <a:srgbClr val="FFFFCC"/>
          </a:solidFill>
          <a:ln w="19050">
            <a:noFill/>
          </a:ln>
          <a:effectLst>
            <a:outerShdw blurRad="50800" dist="38100" dir="2700000" algn="tl" rotWithShape="0">
              <a:prstClr val="black">
                <a:alpha val="40000"/>
              </a:prstClr>
            </a:outerShdw>
          </a:effectLst>
        </p:spPr>
        <p:txBody>
          <a:bodyPr lIns="72009" tIns="144000" rIns="72009" bIns="36005" rtlCol="0" anchor="t" anchorCtr="0">
            <a:noAutofit/>
          </a:bodyPr>
          <a:lstStyle/>
          <a:p>
            <a:pPr marL="85725">
              <a:lnSpc>
                <a:spcPct val="120000"/>
              </a:lnSpc>
              <a:defRPr/>
            </a:pPr>
            <a:r>
              <a:rPr lang="en-GB" sz="1600" kern="0" dirty="0">
                <a:solidFill>
                  <a:srgbClr val="000000"/>
                </a:solidFill>
                <a:latin typeface="Verdana" pitchFamily="34" charset="0"/>
                <a:ea typeface="Verdana" pitchFamily="34" charset="0"/>
                <a:cs typeface="Verdana" pitchFamily="34" charset="0"/>
              </a:rPr>
              <a:t>As the DfE continues to publish separate PG ITT targets for science, it needs to show how these contribute into the supply of general science teaching at KS3</a:t>
            </a:r>
          </a:p>
        </p:txBody>
      </p:sp>
      <p:sp>
        <p:nvSpPr>
          <p:cNvPr id="5" name="Rectangular Callout 41">
            <a:extLst>
              <a:ext uri="{FF2B5EF4-FFF2-40B4-BE49-F238E27FC236}">
                <a16:creationId xmlns:a16="http://schemas.microsoft.com/office/drawing/2014/main" id="{63159688-2189-A007-44B0-AEA0DC079349}"/>
              </a:ext>
            </a:extLst>
          </p:cNvPr>
          <p:cNvSpPr/>
          <p:nvPr/>
        </p:nvSpPr>
        <p:spPr>
          <a:xfrm>
            <a:off x="8129683" y="2951145"/>
            <a:ext cx="3798965" cy="1665147"/>
          </a:xfrm>
          <a:prstGeom prst="wedgeRectCallout">
            <a:avLst>
              <a:gd name="adj1" fmla="val -33400"/>
              <a:gd name="adj2" fmla="val -57049"/>
            </a:avLst>
          </a:prstGeom>
          <a:solidFill>
            <a:srgbClr val="FFFFCC"/>
          </a:solidFill>
          <a:ln w="19050">
            <a:noFill/>
          </a:ln>
          <a:effectLst>
            <a:outerShdw blurRad="50800" dist="38100" dir="2700000" algn="tl" rotWithShape="0">
              <a:prstClr val="black">
                <a:alpha val="40000"/>
              </a:prstClr>
            </a:outerShdw>
          </a:effectLst>
        </p:spPr>
        <p:txBody>
          <a:bodyPr lIns="72009" tIns="144000" rIns="72009" bIns="36005" rtlCol="0" anchor="t" anchorCtr="0">
            <a:noAutofit/>
          </a:bodyPr>
          <a:lstStyle/>
          <a:p>
            <a:pPr marL="85725">
              <a:lnSpc>
                <a:spcPct val="120000"/>
              </a:lnSpc>
              <a:defRPr/>
            </a:pPr>
            <a:r>
              <a:rPr lang="en-GB" sz="1600" kern="0" dirty="0">
                <a:solidFill>
                  <a:srgbClr val="000000"/>
                </a:solidFill>
                <a:latin typeface="Verdana" pitchFamily="34" charset="0"/>
                <a:ea typeface="Verdana" pitchFamily="34" charset="0"/>
                <a:cs typeface="Verdana" pitchFamily="34" charset="0"/>
              </a:rPr>
              <a:t>Perceived over-recruitment in one subject should not lead to bursary reduction when its impact on “general science entrants" is taken into account.</a:t>
            </a:r>
          </a:p>
        </p:txBody>
      </p:sp>
      <p:sp>
        <p:nvSpPr>
          <p:cNvPr id="4" name="Rectangular Callout 41">
            <a:extLst>
              <a:ext uri="{FF2B5EF4-FFF2-40B4-BE49-F238E27FC236}">
                <a16:creationId xmlns:a16="http://schemas.microsoft.com/office/drawing/2014/main" id="{4D81ED30-1B1D-5790-89B3-196E54CA8F46}"/>
              </a:ext>
            </a:extLst>
          </p:cNvPr>
          <p:cNvSpPr/>
          <p:nvPr/>
        </p:nvSpPr>
        <p:spPr>
          <a:xfrm>
            <a:off x="8129682" y="4681908"/>
            <a:ext cx="3798965" cy="1083468"/>
          </a:xfrm>
          <a:prstGeom prst="wedgeRectCallout">
            <a:avLst>
              <a:gd name="adj1" fmla="val -13565"/>
              <a:gd name="adj2" fmla="val -63301"/>
            </a:avLst>
          </a:prstGeom>
          <a:solidFill>
            <a:srgbClr val="FFFFCC"/>
          </a:solidFill>
          <a:ln w="19050">
            <a:noFill/>
          </a:ln>
          <a:effectLst>
            <a:outerShdw blurRad="50800" dist="38100" dir="2700000" algn="tl" rotWithShape="0">
              <a:prstClr val="black">
                <a:alpha val="40000"/>
              </a:prstClr>
            </a:outerShdw>
          </a:effectLst>
        </p:spPr>
        <p:txBody>
          <a:bodyPr lIns="72009" tIns="144000" rIns="72009" bIns="36005" rtlCol="0" anchor="t" anchorCtr="0">
            <a:noAutofit/>
          </a:bodyPr>
          <a:lstStyle/>
          <a:p>
            <a:pPr marL="85725">
              <a:lnSpc>
                <a:spcPct val="120000"/>
              </a:lnSpc>
              <a:defRPr/>
            </a:pPr>
            <a:r>
              <a:rPr lang="en-GB" sz="1600" kern="0" dirty="0">
                <a:solidFill>
                  <a:srgbClr val="000000"/>
                </a:solidFill>
                <a:latin typeface="Verdana" pitchFamily="34" charset="0"/>
                <a:ea typeface="Verdana" pitchFamily="34" charset="0"/>
                <a:cs typeface="Verdana" pitchFamily="34" charset="0"/>
              </a:rPr>
              <a:t>This is exacerbated by the failure to provide SKE to support in- and out-of-specialism teaching.</a:t>
            </a:r>
          </a:p>
        </p:txBody>
      </p:sp>
    </p:spTree>
    <p:extLst>
      <p:ext uri="{BB962C8B-B14F-4D97-AF65-F5344CB8AC3E}">
        <p14:creationId xmlns:p14="http://schemas.microsoft.com/office/powerpoint/2010/main" val="183715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3F69-2DFF-59CC-C0DC-67823AD2CC6C}"/>
              </a:ext>
            </a:extLst>
          </p:cNvPr>
          <p:cNvSpPr>
            <a:spLocks noGrp="1"/>
          </p:cNvSpPr>
          <p:nvPr>
            <p:ph type="title"/>
          </p:nvPr>
        </p:nvSpPr>
        <p:spPr/>
        <p:txBody>
          <a:bodyPr/>
          <a:lstStyle/>
          <a:p>
            <a:r>
              <a:rPr lang="en-GB" dirty="0"/>
              <a:t>Use of non-specialist teachers </a:t>
            </a:r>
            <a:r>
              <a:rPr lang="en-GB" sz="1600" b="0" dirty="0"/>
              <a:t>(irrespective of the time spent teaching)</a:t>
            </a:r>
            <a:br>
              <a:rPr lang="en-GB" sz="1600" b="0" dirty="0"/>
            </a:br>
            <a:endParaRPr lang="en-GB" sz="1600" b="0" dirty="0"/>
          </a:p>
        </p:txBody>
      </p:sp>
      <p:sp>
        <p:nvSpPr>
          <p:cNvPr id="4" name="TextBox 3">
            <a:extLst>
              <a:ext uri="{FF2B5EF4-FFF2-40B4-BE49-F238E27FC236}">
                <a16:creationId xmlns:a16="http://schemas.microsoft.com/office/drawing/2014/main" id="{FD4A997F-7453-5F46-846A-B6A06B6FB605}"/>
              </a:ext>
            </a:extLst>
          </p:cNvPr>
          <p:cNvSpPr txBox="1"/>
          <p:nvPr/>
        </p:nvSpPr>
        <p:spPr>
          <a:xfrm>
            <a:off x="2690245" y="6435394"/>
            <a:ext cx="8091237" cy="246221"/>
          </a:xfrm>
          <a:prstGeom prst="rect">
            <a:avLst/>
          </a:prstGeom>
          <a:noFill/>
        </p:spPr>
        <p:txBody>
          <a:bodyPr wrap="square">
            <a:spAutoFit/>
          </a:bodyPr>
          <a:lstStyle/>
          <a:p>
            <a:r>
              <a:rPr lang="en-GB" sz="1000" dirty="0">
                <a:solidFill>
                  <a:schemeClr val="accent6">
                    <a:lumMod val="60000"/>
                    <a:lumOff val="40000"/>
                  </a:schemeClr>
                </a:solidFill>
                <a:latin typeface="Verdana" panose="020B0604030504040204" pitchFamily="34" charset="0"/>
                <a:ea typeface="Verdana" panose="020B0604030504040204" pitchFamily="34" charset="0"/>
              </a:rPr>
              <a:t>https://explore-education-statistics.service.gov.uk/data-tables/permalink/6c2b3551-ba70-484a-826d-08dd78cd4df3</a:t>
            </a:r>
          </a:p>
        </p:txBody>
      </p:sp>
      <p:sp>
        <p:nvSpPr>
          <p:cNvPr id="86" name="TextBox 85">
            <a:extLst>
              <a:ext uri="{FF2B5EF4-FFF2-40B4-BE49-F238E27FC236}">
                <a16:creationId xmlns:a16="http://schemas.microsoft.com/office/drawing/2014/main" id="{5B85164A-BD6E-5C2C-6FCE-052CBFC4751D}"/>
              </a:ext>
            </a:extLst>
          </p:cNvPr>
          <p:cNvSpPr txBox="1"/>
          <p:nvPr/>
        </p:nvSpPr>
        <p:spPr>
          <a:xfrm>
            <a:off x="368400" y="1006972"/>
            <a:ext cx="2321845" cy="1323439"/>
          </a:xfrm>
          <a:prstGeom prst="rect">
            <a:avLst/>
          </a:prstGeom>
          <a:noFill/>
        </p:spPr>
        <p:txBody>
          <a:bodyPr wrap="square">
            <a:spAutoFit/>
          </a:bodyPr>
          <a:lstStyle/>
          <a:p>
            <a:r>
              <a:rPr lang="en-GB" sz="1600" i="0" dirty="0">
                <a:solidFill>
                  <a:srgbClr val="0B0C0C"/>
                </a:solidFill>
                <a:effectLst/>
                <a:latin typeface="Verdana" panose="020B0604030504040204" pitchFamily="34" charset="0"/>
                <a:ea typeface="Verdana" panose="020B0604030504040204" pitchFamily="34" charset="0"/>
              </a:rPr>
              <a:t>% of science teachers in England with no relevant post A level qualification</a:t>
            </a:r>
            <a:endParaRPr lang="en-GB" sz="1600" dirty="0">
              <a:latin typeface="Verdana" panose="020B0604030504040204" pitchFamily="34" charset="0"/>
              <a:ea typeface="Verdana" panose="020B0604030504040204" pitchFamily="34" charset="0"/>
            </a:endParaRPr>
          </a:p>
        </p:txBody>
      </p:sp>
      <p:sp>
        <p:nvSpPr>
          <p:cNvPr id="23" name="Rectangle 56">
            <a:extLst>
              <a:ext uri="{FF2B5EF4-FFF2-40B4-BE49-F238E27FC236}">
                <a16:creationId xmlns:a16="http://schemas.microsoft.com/office/drawing/2014/main" id="{6CE67AEF-CE0A-3330-CDDB-6A5C64332F01}"/>
              </a:ext>
            </a:extLst>
          </p:cNvPr>
          <p:cNvSpPr>
            <a:spLocks noChangeArrowheads="1"/>
          </p:cNvSpPr>
          <p:nvPr/>
        </p:nvSpPr>
        <p:spPr bwMode="auto">
          <a:xfrm>
            <a:off x="3089161" y="5602525"/>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CC6600"/>
                </a:solidFill>
                <a:effectLst/>
                <a:latin typeface="Verdana" panose="020B0604030504040204" pitchFamily="34" charset="0"/>
              </a:rPr>
              <a:t>2014-15</a:t>
            </a:r>
            <a:endParaRPr kumimoji="0" lang="en-US" altLang="en-US" sz="1100" b="0" i="0" u="none" strike="noStrike" cap="none" normalizeH="0" baseline="0" dirty="0">
              <a:ln>
                <a:noFill/>
              </a:ln>
              <a:solidFill>
                <a:srgbClr val="CC6600"/>
              </a:solidFill>
              <a:effectLst/>
            </a:endParaRPr>
          </a:p>
        </p:txBody>
      </p:sp>
      <p:sp>
        <p:nvSpPr>
          <p:cNvPr id="24" name="Rectangle 57">
            <a:extLst>
              <a:ext uri="{FF2B5EF4-FFF2-40B4-BE49-F238E27FC236}">
                <a16:creationId xmlns:a16="http://schemas.microsoft.com/office/drawing/2014/main" id="{E2EC010D-95B2-4D07-98B6-CB552A3A2888}"/>
              </a:ext>
            </a:extLst>
          </p:cNvPr>
          <p:cNvSpPr>
            <a:spLocks noChangeArrowheads="1"/>
          </p:cNvSpPr>
          <p:nvPr/>
        </p:nvSpPr>
        <p:spPr bwMode="auto">
          <a:xfrm>
            <a:off x="3824863" y="5602525"/>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CC6600"/>
                </a:solidFill>
                <a:effectLst/>
                <a:latin typeface="Verdana" panose="020B0604030504040204" pitchFamily="34" charset="0"/>
              </a:rPr>
              <a:t>2015-16</a:t>
            </a:r>
            <a:endParaRPr kumimoji="0" lang="en-US" altLang="en-US" sz="1100" b="0" i="0" u="none" strike="noStrike" cap="none" normalizeH="0" baseline="0" dirty="0">
              <a:ln>
                <a:noFill/>
              </a:ln>
              <a:solidFill>
                <a:srgbClr val="CC6600"/>
              </a:solidFill>
              <a:effectLst/>
            </a:endParaRPr>
          </a:p>
        </p:txBody>
      </p:sp>
      <p:sp>
        <p:nvSpPr>
          <p:cNvPr id="25" name="Rectangle 58">
            <a:extLst>
              <a:ext uri="{FF2B5EF4-FFF2-40B4-BE49-F238E27FC236}">
                <a16:creationId xmlns:a16="http://schemas.microsoft.com/office/drawing/2014/main" id="{D20CD228-4A0F-F8F1-8BCA-0288B9FB5690}"/>
              </a:ext>
            </a:extLst>
          </p:cNvPr>
          <p:cNvSpPr>
            <a:spLocks noChangeArrowheads="1"/>
          </p:cNvSpPr>
          <p:nvPr/>
        </p:nvSpPr>
        <p:spPr bwMode="auto">
          <a:xfrm>
            <a:off x="4560565" y="5602525"/>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CC6600"/>
                </a:solidFill>
                <a:effectLst/>
                <a:latin typeface="Verdana" panose="020B0604030504040204" pitchFamily="34" charset="0"/>
              </a:rPr>
              <a:t>2016-17</a:t>
            </a:r>
            <a:endParaRPr kumimoji="0" lang="en-US" altLang="en-US" sz="1100" b="0" i="0" u="none" strike="noStrike" cap="none" normalizeH="0" baseline="0" dirty="0">
              <a:ln>
                <a:noFill/>
              </a:ln>
              <a:solidFill>
                <a:srgbClr val="CC6600"/>
              </a:solidFill>
              <a:effectLst/>
            </a:endParaRPr>
          </a:p>
        </p:txBody>
      </p:sp>
      <p:sp>
        <p:nvSpPr>
          <p:cNvPr id="29" name="Rectangle 59">
            <a:extLst>
              <a:ext uri="{FF2B5EF4-FFF2-40B4-BE49-F238E27FC236}">
                <a16:creationId xmlns:a16="http://schemas.microsoft.com/office/drawing/2014/main" id="{876F1B38-487F-1EBF-B664-8D1159B92F3A}"/>
              </a:ext>
            </a:extLst>
          </p:cNvPr>
          <p:cNvSpPr>
            <a:spLocks noChangeArrowheads="1"/>
          </p:cNvSpPr>
          <p:nvPr/>
        </p:nvSpPr>
        <p:spPr bwMode="auto">
          <a:xfrm>
            <a:off x="5296267" y="5602525"/>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CC6600"/>
                </a:solidFill>
                <a:effectLst/>
                <a:latin typeface="Verdana" panose="020B0604030504040204" pitchFamily="34" charset="0"/>
              </a:rPr>
              <a:t>2017-18</a:t>
            </a:r>
            <a:endParaRPr kumimoji="0" lang="en-US" altLang="en-US" sz="1100" b="0" i="0" u="none" strike="noStrike" cap="none" normalizeH="0" baseline="0" dirty="0">
              <a:ln>
                <a:noFill/>
              </a:ln>
              <a:solidFill>
                <a:srgbClr val="CC6600"/>
              </a:solidFill>
              <a:effectLst/>
            </a:endParaRPr>
          </a:p>
        </p:txBody>
      </p:sp>
      <p:sp>
        <p:nvSpPr>
          <p:cNvPr id="30" name="Rectangle 60">
            <a:extLst>
              <a:ext uri="{FF2B5EF4-FFF2-40B4-BE49-F238E27FC236}">
                <a16:creationId xmlns:a16="http://schemas.microsoft.com/office/drawing/2014/main" id="{4BC41DD0-80EF-9CDB-44B3-5A384B223E59}"/>
              </a:ext>
            </a:extLst>
          </p:cNvPr>
          <p:cNvSpPr>
            <a:spLocks noChangeArrowheads="1"/>
          </p:cNvSpPr>
          <p:nvPr/>
        </p:nvSpPr>
        <p:spPr bwMode="auto">
          <a:xfrm>
            <a:off x="6031969" y="5602525"/>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CC6600"/>
                </a:solidFill>
                <a:effectLst/>
                <a:latin typeface="Verdana" panose="020B0604030504040204" pitchFamily="34" charset="0"/>
              </a:rPr>
              <a:t>2018-19</a:t>
            </a:r>
            <a:endParaRPr kumimoji="0" lang="en-US" altLang="en-US" sz="1100" b="0" i="0" u="none" strike="noStrike" cap="none" normalizeH="0" baseline="0" dirty="0">
              <a:ln>
                <a:noFill/>
              </a:ln>
              <a:solidFill>
                <a:srgbClr val="CC6600"/>
              </a:solidFill>
              <a:effectLst/>
            </a:endParaRPr>
          </a:p>
        </p:txBody>
      </p:sp>
      <p:sp>
        <p:nvSpPr>
          <p:cNvPr id="31" name="Rectangle 61">
            <a:extLst>
              <a:ext uri="{FF2B5EF4-FFF2-40B4-BE49-F238E27FC236}">
                <a16:creationId xmlns:a16="http://schemas.microsoft.com/office/drawing/2014/main" id="{4D442268-024B-56AD-5934-7CC4DC475585}"/>
              </a:ext>
            </a:extLst>
          </p:cNvPr>
          <p:cNvSpPr>
            <a:spLocks noChangeArrowheads="1"/>
          </p:cNvSpPr>
          <p:nvPr/>
        </p:nvSpPr>
        <p:spPr bwMode="auto">
          <a:xfrm>
            <a:off x="6767671" y="5602525"/>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CC6600"/>
                </a:solidFill>
                <a:effectLst/>
                <a:latin typeface="Verdana" panose="020B0604030504040204" pitchFamily="34" charset="0"/>
              </a:rPr>
              <a:t>2019-20</a:t>
            </a:r>
            <a:endParaRPr kumimoji="0" lang="en-US" altLang="en-US" sz="1100" b="0" i="0" u="none" strike="noStrike" cap="none" normalizeH="0" baseline="0" dirty="0">
              <a:ln>
                <a:noFill/>
              </a:ln>
              <a:solidFill>
                <a:srgbClr val="CC6600"/>
              </a:solidFill>
              <a:effectLst/>
            </a:endParaRPr>
          </a:p>
        </p:txBody>
      </p:sp>
      <p:sp>
        <p:nvSpPr>
          <p:cNvPr id="32" name="Rectangle 62">
            <a:extLst>
              <a:ext uri="{FF2B5EF4-FFF2-40B4-BE49-F238E27FC236}">
                <a16:creationId xmlns:a16="http://schemas.microsoft.com/office/drawing/2014/main" id="{CDCC1A43-56C1-2517-23B0-3E7E5B4DDF01}"/>
              </a:ext>
            </a:extLst>
          </p:cNvPr>
          <p:cNvSpPr>
            <a:spLocks noChangeArrowheads="1"/>
          </p:cNvSpPr>
          <p:nvPr/>
        </p:nvSpPr>
        <p:spPr bwMode="auto">
          <a:xfrm>
            <a:off x="7503373" y="5602525"/>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CC6600"/>
                </a:solidFill>
                <a:effectLst/>
                <a:latin typeface="Verdana" panose="020B0604030504040204" pitchFamily="34" charset="0"/>
              </a:rPr>
              <a:t>2020-21</a:t>
            </a:r>
            <a:endParaRPr kumimoji="0" lang="en-US" altLang="en-US" sz="1100" b="0" i="0" u="none" strike="noStrike" cap="none" normalizeH="0" baseline="0" dirty="0">
              <a:ln>
                <a:noFill/>
              </a:ln>
              <a:solidFill>
                <a:srgbClr val="CC6600"/>
              </a:solidFill>
              <a:effectLst/>
            </a:endParaRPr>
          </a:p>
        </p:txBody>
      </p:sp>
      <p:sp>
        <p:nvSpPr>
          <p:cNvPr id="33" name="Rectangle 63">
            <a:extLst>
              <a:ext uri="{FF2B5EF4-FFF2-40B4-BE49-F238E27FC236}">
                <a16:creationId xmlns:a16="http://schemas.microsoft.com/office/drawing/2014/main" id="{1CF841E5-3F01-EAB0-F3E7-42FB015568A4}"/>
              </a:ext>
            </a:extLst>
          </p:cNvPr>
          <p:cNvSpPr>
            <a:spLocks noChangeArrowheads="1"/>
          </p:cNvSpPr>
          <p:nvPr/>
        </p:nvSpPr>
        <p:spPr bwMode="auto">
          <a:xfrm>
            <a:off x="8239075" y="5602525"/>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CC6600"/>
                </a:solidFill>
                <a:effectLst/>
                <a:latin typeface="Verdana" panose="020B0604030504040204" pitchFamily="34" charset="0"/>
              </a:rPr>
              <a:t>2021-22</a:t>
            </a:r>
            <a:endParaRPr kumimoji="0" lang="en-US" altLang="en-US" sz="1100" b="0" i="0" u="none" strike="noStrike" cap="none" normalizeH="0" baseline="0" dirty="0">
              <a:ln>
                <a:noFill/>
              </a:ln>
              <a:solidFill>
                <a:srgbClr val="CC6600"/>
              </a:solidFill>
              <a:effectLst/>
            </a:endParaRPr>
          </a:p>
        </p:txBody>
      </p:sp>
      <p:sp>
        <p:nvSpPr>
          <p:cNvPr id="34" name="Rectangle 64">
            <a:extLst>
              <a:ext uri="{FF2B5EF4-FFF2-40B4-BE49-F238E27FC236}">
                <a16:creationId xmlns:a16="http://schemas.microsoft.com/office/drawing/2014/main" id="{53B7886E-902D-F0A8-0594-EAEB0497C327}"/>
              </a:ext>
            </a:extLst>
          </p:cNvPr>
          <p:cNvSpPr>
            <a:spLocks noChangeArrowheads="1"/>
          </p:cNvSpPr>
          <p:nvPr/>
        </p:nvSpPr>
        <p:spPr bwMode="auto">
          <a:xfrm>
            <a:off x="8974777" y="5602525"/>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CC6600"/>
                </a:solidFill>
                <a:effectLst/>
                <a:latin typeface="Verdana" panose="020B0604030504040204" pitchFamily="34" charset="0"/>
              </a:rPr>
              <a:t>2022-23</a:t>
            </a:r>
            <a:endParaRPr kumimoji="0" lang="en-US" altLang="en-US" sz="1100" b="0" i="0" u="none" strike="noStrike" cap="none" normalizeH="0" baseline="0" dirty="0">
              <a:ln>
                <a:noFill/>
              </a:ln>
              <a:solidFill>
                <a:srgbClr val="CC6600"/>
              </a:solidFill>
              <a:effectLst/>
            </a:endParaRPr>
          </a:p>
        </p:txBody>
      </p:sp>
      <p:sp>
        <p:nvSpPr>
          <p:cNvPr id="94" name="Freeform 7">
            <a:extLst>
              <a:ext uri="{FF2B5EF4-FFF2-40B4-BE49-F238E27FC236}">
                <a16:creationId xmlns:a16="http://schemas.microsoft.com/office/drawing/2014/main" id="{CC3A9A88-87BE-9AC4-7FC0-FCC5678DD4E6}"/>
              </a:ext>
            </a:extLst>
          </p:cNvPr>
          <p:cNvSpPr>
            <a:spLocks noEditPoints="1"/>
          </p:cNvSpPr>
          <p:nvPr/>
        </p:nvSpPr>
        <p:spPr bwMode="auto">
          <a:xfrm>
            <a:off x="3919537" y="1143001"/>
            <a:ext cx="6165850" cy="4189413"/>
          </a:xfrm>
          <a:custGeom>
            <a:avLst/>
            <a:gdLst>
              <a:gd name="T0" fmla="*/ 0 w 3884"/>
              <a:gd name="T1" fmla="*/ 0 h 2639"/>
              <a:gd name="T2" fmla="*/ 0 w 3884"/>
              <a:gd name="T3" fmla="*/ 2639 h 2639"/>
              <a:gd name="T4" fmla="*/ 485 w 3884"/>
              <a:gd name="T5" fmla="*/ 0 h 2639"/>
              <a:gd name="T6" fmla="*/ 485 w 3884"/>
              <a:gd name="T7" fmla="*/ 2639 h 2639"/>
              <a:gd name="T8" fmla="*/ 971 w 3884"/>
              <a:gd name="T9" fmla="*/ 0 h 2639"/>
              <a:gd name="T10" fmla="*/ 971 w 3884"/>
              <a:gd name="T11" fmla="*/ 2639 h 2639"/>
              <a:gd name="T12" fmla="*/ 1457 w 3884"/>
              <a:gd name="T13" fmla="*/ 0 h 2639"/>
              <a:gd name="T14" fmla="*/ 1457 w 3884"/>
              <a:gd name="T15" fmla="*/ 2639 h 2639"/>
              <a:gd name="T16" fmla="*/ 1942 w 3884"/>
              <a:gd name="T17" fmla="*/ 0 h 2639"/>
              <a:gd name="T18" fmla="*/ 1942 w 3884"/>
              <a:gd name="T19" fmla="*/ 2639 h 2639"/>
              <a:gd name="T20" fmla="*/ 2427 w 3884"/>
              <a:gd name="T21" fmla="*/ 0 h 2639"/>
              <a:gd name="T22" fmla="*/ 2427 w 3884"/>
              <a:gd name="T23" fmla="*/ 2639 h 2639"/>
              <a:gd name="T24" fmla="*/ 2914 w 3884"/>
              <a:gd name="T25" fmla="*/ 0 h 2639"/>
              <a:gd name="T26" fmla="*/ 2914 w 3884"/>
              <a:gd name="T27" fmla="*/ 2639 h 2639"/>
              <a:gd name="T28" fmla="*/ 3399 w 3884"/>
              <a:gd name="T29" fmla="*/ 0 h 2639"/>
              <a:gd name="T30" fmla="*/ 3399 w 3884"/>
              <a:gd name="T31" fmla="*/ 2639 h 2639"/>
              <a:gd name="T32" fmla="*/ 3884 w 3884"/>
              <a:gd name="T33" fmla="*/ 0 h 2639"/>
              <a:gd name="T34" fmla="*/ 3884 w 3884"/>
              <a:gd name="T35" fmla="*/ 2639 h 2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84" h="2639">
                <a:moveTo>
                  <a:pt x="0" y="0"/>
                </a:moveTo>
                <a:lnTo>
                  <a:pt x="0" y="2639"/>
                </a:lnTo>
                <a:moveTo>
                  <a:pt x="485" y="0"/>
                </a:moveTo>
                <a:lnTo>
                  <a:pt x="485" y="2639"/>
                </a:lnTo>
                <a:moveTo>
                  <a:pt x="971" y="0"/>
                </a:moveTo>
                <a:lnTo>
                  <a:pt x="971" y="2639"/>
                </a:lnTo>
                <a:moveTo>
                  <a:pt x="1457" y="0"/>
                </a:moveTo>
                <a:lnTo>
                  <a:pt x="1457" y="2639"/>
                </a:lnTo>
                <a:moveTo>
                  <a:pt x="1942" y="0"/>
                </a:moveTo>
                <a:lnTo>
                  <a:pt x="1942" y="2639"/>
                </a:lnTo>
                <a:moveTo>
                  <a:pt x="2427" y="0"/>
                </a:moveTo>
                <a:lnTo>
                  <a:pt x="2427" y="2639"/>
                </a:lnTo>
                <a:moveTo>
                  <a:pt x="2914" y="0"/>
                </a:moveTo>
                <a:lnTo>
                  <a:pt x="2914" y="2639"/>
                </a:lnTo>
                <a:moveTo>
                  <a:pt x="3399" y="0"/>
                </a:moveTo>
                <a:lnTo>
                  <a:pt x="3399" y="2639"/>
                </a:lnTo>
                <a:moveTo>
                  <a:pt x="3884" y="0"/>
                </a:moveTo>
                <a:lnTo>
                  <a:pt x="3884" y="2639"/>
                </a:lnTo>
              </a:path>
            </a:pathLst>
          </a:custGeom>
          <a:noFill/>
          <a:ln w="7938"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1" name="Rectangle 170">
            <a:extLst>
              <a:ext uri="{FF2B5EF4-FFF2-40B4-BE49-F238E27FC236}">
                <a16:creationId xmlns:a16="http://schemas.microsoft.com/office/drawing/2014/main" id="{51C0271C-51DC-E263-3593-E53CBA8A5D99}"/>
              </a:ext>
            </a:extLst>
          </p:cNvPr>
          <p:cNvSpPr>
            <a:spLocks noChangeArrowheads="1"/>
          </p:cNvSpPr>
          <p:nvPr/>
        </p:nvSpPr>
        <p:spPr bwMode="auto">
          <a:xfrm>
            <a:off x="2783413" y="5267326"/>
            <a:ext cx="977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595959"/>
                </a:solidFill>
                <a:effectLst/>
                <a:latin typeface="Verdana" panose="020B0604030504040204" pitchFamily="34" charset="0"/>
                <a:ea typeface="Verdana" panose="020B0604030504040204" pitchFamily="34" charset="0"/>
              </a:rPr>
              <a:t>5</a:t>
            </a:r>
            <a:endParaRPr kumimoji="0" lang="en-US" altLang="en-US"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73" name="Rectangle 172">
            <a:extLst>
              <a:ext uri="{FF2B5EF4-FFF2-40B4-BE49-F238E27FC236}">
                <a16:creationId xmlns:a16="http://schemas.microsoft.com/office/drawing/2014/main" id="{17E7E895-92BD-74A1-942D-AD70080CE09D}"/>
              </a:ext>
            </a:extLst>
          </p:cNvPr>
          <p:cNvSpPr>
            <a:spLocks noChangeArrowheads="1"/>
          </p:cNvSpPr>
          <p:nvPr/>
        </p:nvSpPr>
        <p:spPr bwMode="auto">
          <a:xfrm>
            <a:off x="2732613" y="4219576"/>
            <a:ext cx="19556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ea typeface="Verdana" panose="020B0604030504040204" pitchFamily="34" charset="0"/>
              </a:rPr>
              <a:t>15</a:t>
            </a:r>
            <a:endParaRPr kumimoji="0" lang="en-US" altLang="en-US" sz="12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75" name="Rectangle 174">
            <a:extLst>
              <a:ext uri="{FF2B5EF4-FFF2-40B4-BE49-F238E27FC236}">
                <a16:creationId xmlns:a16="http://schemas.microsoft.com/office/drawing/2014/main" id="{E00002A1-DFDD-A2B1-961B-B38D570358DC}"/>
              </a:ext>
            </a:extLst>
          </p:cNvPr>
          <p:cNvSpPr>
            <a:spLocks noChangeArrowheads="1"/>
          </p:cNvSpPr>
          <p:nvPr/>
        </p:nvSpPr>
        <p:spPr bwMode="auto">
          <a:xfrm>
            <a:off x="2732613" y="3171826"/>
            <a:ext cx="19556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ea typeface="Verdana" panose="020B0604030504040204" pitchFamily="34" charset="0"/>
              </a:rPr>
              <a:t>25</a:t>
            </a:r>
            <a:endParaRPr kumimoji="0" lang="en-US" altLang="en-US" sz="12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79" name="Rectangle 178">
            <a:extLst>
              <a:ext uri="{FF2B5EF4-FFF2-40B4-BE49-F238E27FC236}">
                <a16:creationId xmlns:a16="http://schemas.microsoft.com/office/drawing/2014/main" id="{ABCAA020-C146-647E-29A0-32B595356BD2}"/>
              </a:ext>
            </a:extLst>
          </p:cNvPr>
          <p:cNvSpPr>
            <a:spLocks noChangeArrowheads="1"/>
          </p:cNvSpPr>
          <p:nvPr/>
        </p:nvSpPr>
        <p:spPr bwMode="auto">
          <a:xfrm>
            <a:off x="2732613" y="1076326"/>
            <a:ext cx="19556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595959"/>
                </a:solidFill>
                <a:effectLst/>
                <a:latin typeface="Verdana" panose="020B0604030504040204" pitchFamily="34" charset="0"/>
                <a:ea typeface="Verdana" panose="020B0604030504040204" pitchFamily="34" charset="0"/>
              </a:rPr>
              <a:t>45</a:t>
            </a:r>
            <a:endParaRPr kumimoji="0" lang="en-US" altLang="en-US" sz="12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80" name="Rectangle 64">
            <a:extLst>
              <a:ext uri="{FF2B5EF4-FFF2-40B4-BE49-F238E27FC236}">
                <a16:creationId xmlns:a16="http://schemas.microsoft.com/office/drawing/2014/main" id="{AC4909B7-D482-575F-3503-FFFB9749F2C8}"/>
              </a:ext>
            </a:extLst>
          </p:cNvPr>
          <p:cNvSpPr>
            <a:spLocks noChangeArrowheads="1"/>
          </p:cNvSpPr>
          <p:nvPr/>
        </p:nvSpPr>
        <p:spPr bwMode="auto">
          <a:xfrm>
            <a:off x="9710479" y="5602525"/>
            <a:ext cx="60272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CC6600"/>
                </a:solidFill>
                <a:effectLst/>
                <a:latin typeface="Verdana" panose="020B0604030504040204" pitchFamily="34" charset="0"/>
              </a:rPr>
              <a:t>2023-24</a:t>
            </a:r>
            <a:endParaRPr kumimoji="0" lang="en-US" altLang="en-US" sz="1100" b="0" i="0" u="none" strike="noStrike" cap="none" normalizeH="0" baseline="0" dirty="0">
              <a:ln>
                <a:noFill/>
              </a:ln>
              <a:solidFill>
                <a:srgbClr val="CC6600"/>
              </a:solidFill>
              <a:effectLst/>
            </a:endParaRPr>
          </a:p>
        </p:txBody>
      </p:sp>
      <p:cxnSp>
        <p:nvCxnSpPr>
          <p:cNvPr id="185" name="Straight Connector 184">
            <a:extLst>
              <a:ext uri="{FF2B5EF4-FFF2-40B4-BE49-F238E27FC236}">
                <a16:creationId xmlns:a16="http://schemas.microsoft.com/office/drawing/2014/main" id="{800FC063-FD76-0D71-3D6B-F746DFAA3117}"/>
              </a:ext>
            </a:extLst>
          </p:cNvPr>
          <p:cNvCxnSpPr>
            <a:cxnSpLocks/>
          </p:cNvCxnSpPr>
          <p:nvPr/>
        </p:nvCxnSpPr>
        <p:spPr bwMode="auto">
          <a:xfrm>
            <a:off x="3179763" y="4309110"/>
            <a:ext cx="6878637" cy="0"/>
          </a:xfrm>
          <a:prstGeom prst="line">
            <a:avLst/>
          </a:prstGeom>
          <a:solidFill>
            <a:schemeClr val="accent1"/>
          </a:solidFill>
          <a:ln w="9525" cap="flat" cmpd="sng" algn="ctr">
            <a:solidFill>
              <a:schemeClr val="tx1">
                <a:lumMod val="50000"/>
                <a:lumOff val="50000"/>
              </a:schemeClr>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id="{A9BB6FE7-2BE9-4783-F5A5-B3EB3CC828F8}"/>
              </a:ext>
            </a:extLst>
          </p:cNvPr>
          <p:cNvCxnSpPr>
            <a:cxnSpLocks/>
          </p:cNvCxnSpPr>
          <p:nvPr/>
        </p:nvCxnSpPr>
        <p:spPr bwMode="auto">
          <a:xfrm>
            <a:off x="3179763" y="5356860"/>
            <a:ext cx="6878637"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16" name="Straight Connector 215">
            <a:extLst>
              <a:ext uri="{FF2B5EF4-FFF2-40B4-BE49-F238E27FC236}">
                <a16:creationId xmlns:a16="http://schemas.microsoft.com/office/drawing/2014/main" id="{DBB70775-39C1-8B6F-C3D7-B5D0377A0443}"/>
              </a:ext>
            </a:extLst>
          </p:cNvPr>
          <p:cNvCxnSpPr>
            <a:cxnSpLocks/>
          </p:cNvCxnSpPr>
          <p:nvPr/>
        </p:nvCxnSpPr>
        <p:spPr bwMode="auto">
          <a:xfrm>
            <a:off x="3179763" y="1165860"/>
            <a:ext cx="6878637"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17" name="Straight Connector 216">
            <a:extLst>
              <a:ext uri="{FF2B5EF4-FFF2-40B4-BE49-F238E27FC236}">
                <a16:creationId xmlns:a16="http://schemas.microsoft.com/office/drawing/2014/main" id="{6D838BB8-AE52-E960-1D95-C9F73AC63F54}"/>
              </a:ext>
            </a:extLst>
          </p:cNvPr>
          <p:cNvCxnSpPr>
            <a:cxnSpLocks/>
          </p:cNvCxnSpPr>
          <p:nvPr/>
        </p:nvCxnSpPr>
        <p:spPr bwMode="auto">
          <a:xfrm>
            <a:off x="3179763" y="2213610"/>
            <a:ext cx="6878637"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cxnSp>
        <p:nvCxnSpPr>
          <p:cNvPr id="218" name="Straight Connector 217">
            <a:extLst>
              <a:ext uri="{FF2B5EF4-FFF2-40B4-BE49-F238E27FC236}">
                <a16:creationId xmlns:a16="http://schemas.microsoft.com/office/drawing/2014/main" id="{5A330398-DDE6-3FA9-94BB-B286EC1D2E50}"/>
              </a:ext>
            </a:extLst>
          </p:cNvPr>
          <p:cNvCxnSpPr>
            <a:cxnSpLocks/>
          </p:cNvCxnSpPr>
          <p:nvPr/>
        </p:nvCxnSpPr>
        <p:spPr bwMode="auto">
          <a:xfrm>
            <a:off x="3179763" y="3261360"/>
            <a:ext cx="6878637" cy="0"/>
          </a:xfrm>
          <a:prstGeom prst="line">
            <a:avLst/>
          </a:prstGeom>
          <a:solidFill>
            <a:schemeClr val="accent1"/>
          </a:solidFill>
          <a:ln w="9525" cap="flat" cmpd="sng" algn="ctr">
            <a:solidFill>
              <a:schemeClr val="bg1">
                <a:lumMod val="75000"/>
              </a:schemeClr>
            </a:solidFill>
            <a:prstDash val="solid"/>
            <a:round/>
            <a:headEnd type="none" w="med" len="med"/>
            <a:tailEnd type="none" w="med" len="med"/>
          </a:ln>
          <a:effectLst/>
        </p:spPr>
      </p:cxnSp>
      <p:sp>
        <p:nvSpPr>
          <p:cNvPr id="219" name="Rectangle 218">
            <a:extLst>
              <a:ext uri="{FF2B5EF4-FFF2-40B4-BE49-F238E27FC236}">
                <a16:creationId xmlns:a16="http://schemas.microsoft.com/office/drawing/2014/main" id="{4DBE436B-167A-1168-83FE-7516D75B53A1}"/>
              </a:ext>
            </a:extLst>
          </p:cNvPr>
          <p:cNvSpPr>
            <a:spLocks noChangeArrowheads="1"/>
          </p:cNvSpPr>
          <p:nvPr/>
        </p:nvSpPr>
        <p:spPr bwMode="auto">
          <a:xfrm>
            <a:off x="2732613" y="2124076"/>
            <a:ext cx="195566" cy="18466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595959"/>
                </a:solidFill>
                <a:effectLst/>
                <a:latin typeface="Verdana" panose="020B0604030504040204" pitchFamily="34" charset="0"/>
                <a:ea typeface="Verdana" panose="020B0604030504040204" pitchFamily="34" charset="0"/>
              </a:rPr>
              <a:t>35</a:t>
            </a:r>
            <a:endParaRPr kumimoji="0" lang="en-US" altLang="en-US"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grpSp>
        <p:nvGrpSpPr>
          <p:cNvPr id="226" name="Group 225">
            <a:extLst>
              <a:ext uri="{FF2B5EF4-FFF2-40B4-BE49-F238E27FC236}">
                <a16:creationId xmlns:a16="http://schemas.microsoft.com/office/drawing/2014/main" id="{FFDC33D4-DD89-FD2D-70AD-E8C0B229FE55}"/>
              </a:ext>
            </a:extLst>
          </p:cNvPr>
          <p:cNvGrpSpPr/>
          <p:nvPr/>
        </p:nvGrpSpPr>
        <p:grpSpPr>
          <a:xfrm>
            <a:off x="3119437" y="4276374"/>
            <a:ext cx="8252170" cy="665514"/>
            <a:chOff x="3119437" y="4276374"/>
            <a:chExt cx="8252170" cy="665514"/>
          </a:xfrm>
        </p:grpSpPr>
        <p:grpSp>
          <p:nvGrpSpPr>
            <p:cNvPr id="215" name="Group 214">
              <a:extLst>
                <a:ext uri="{FF2B5EF4-FFF2-40B4-BE49-F238E27FC236}">
                  <a16:creationId xmlns:a16="http://schemas.microsoft.com/office/drawing/2014/main" id="{EA6981B4-C600-A016-D053-A314F55DB3EC}"/>
                </a:ext>
              </a:extLst>
            </p:cNvPr>
            <p:cNvGrpSpPr/>
            <p:nvPr/>
          </p:nvGrpSpPr>
          <p:grpSpPr>
            <a:xfrm>
              <a:off x="3119437" y="4424363"/>
              <a:ext cx="6994525" cy="517525"/>
              <a:chOff x="3119437" y="4424363"/>
              <a:chExt cx="6994525" cy="517525"/>
            </a:xfrm>
            <a:solidFill>
              <a:srgbClr val="00B050"/>
            </a:solidFill>
          </p:grpSpPr>
          <p:sp>
            <p:nvSpPr>
              <p:cNvPr id="95" name="Freeform 10">
                <a:extLst>
                  <a:ext uri="{FF2B5EF4-FFF2-40B4-BE49-F238E27FC236}">
                    <a16:creationId xmlns:a16="http://schemas.microsoft.com/office/drawing/2014/main" id="{7A91BC99-DAF1-EAAA-747C-D84ABB114EB4}"/>
                  </a:ext>
                </a:extLst>
              </p:cNvPr>
              <p:cNvSpPr>
                <a:spLocks/>
              </p:cNvSpPr>
              <p:nvPr/>
            </p:nvSpPr>
            <p:spPr bwMode="auto">
              <a:xfrm>
                <a:off x="3130538" y="4450027"/>
                <a:ext cx="6938962" cy="460375"/>
              </a:xfrm>
              <a:custGeom>
                <a:avLst/>
                <a:gdLst>
                  <a:gd name="T0" fmla="*/ 0 w 4371"/>
                  <a:gd name="T1" fmla="*/ 0 h 290"/>
                  <a:gd name="T2" fmla="*/ 485 w 4371"/>
                  <a:gd name="T3" fmla="*/ 158 h 290"/>
                  <a:gd name="T4" fmla="*/ 972 w 4371"/>
                  <a:gd name="T5" fmla="*/ 290 h 290"/>
                  <a:gd name="T6" fmla="*/ 1457 w 4371"/>
                  <a:gd name="T7" fmla="*/ 257 h 290"/>
                  <a:gd name="T8" fmla="*/ 1942 w 4371"/>
                  <a:gd name="T9" fmla="*/ 198 h 290"/>
                  <a:gd name="T10" fmla="*/ 2428 w 4371"/>
                  <a:gd name="T11" fmla="*/ 178 h 290"/>
                  <a:gd name="T12" fmla="*/ 3399 w 4371"/>
                  <a:gd name="T13" fmla="*/ 211 h 290"/>
                  <a:gd name="T14" fmla="*/ 3885 w 4371"/>
                  <a:gd name="T15" fmla="*/ 172 h 290"/>
                  <a:gd name="T16" fmla="*/ 4371 w 4371"/>
                  <a:gd name="T17" fmla="*/ 9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71" h="290">
                    <a:moveTo>
                      <a:pt x="0" y="0"/>
                    </a:moveTo>
                    <a:lnTo>
                      <a:pt x="485" y="158"/>
                    </a:lnTo>
                    <a:lnTo>
                      <a:pt x="972" y="290"/>
                    </a:lnTo>
                    <a:lnTo>
                      <a:pt x="1457" y="257"/>
                    </a:lnTo>
                    <a:lnTo>
                      <a:pt x="1942" y="198"/>
                    </a:lnTo>
                    <a:lnTo>
                      <a:pt x="2428" y="178"/>
                    </a:lnTo>
                    <a:lnTo>
                      <a:pt x="3399" y="211"/>
                    </a:lnTo>
                    <a:lnTo>
                      <a:pt x="3885" y="172"/>
                    </a:lnTo>
                    <a:lnTo>
                      <a:pt x="4371" y="99"/>
                    </a:lnTo>
                  </a:path>
                </a:pathLst>
              </a:custGeom>
              <a:noFill/>
              <a:ln w="28575" cap="rnd">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6" name="Oval 95">
                <a:extLst>
                  <a:ext uri="{FF2B5EF4-FFF2-40B4-BE49-F238E27FC236}">
                    <a16:creationId xmlns:a16="http://schemas.microsoft.com/office/drawing/2014/main" id="{DB373D47-BE84-E56C-7679-90B335D44424}"/>
                  </a:ext>
                </a:extLst>
              </p:cNvPr>
              <p:cNvSpPr>
                <a:spLocks noChangeArrowheads="1"/>
              </p:cNvSpPr>
              <p:nvPr/>
            </p:nvSpPr>
            <p:spPr bwMode="auto">
              <a:xfrm>
                <a:off x="3119437" y="4424363"/>
                <a:ext cx="55562" cy="57150"/>
              </a:xfrm>
              <a:prstGeom prst="ellipse">
                <a:avLst/>
              </a:prstGeom>
              <a:grpFill/>
              <a:ln w="0">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8" name="Oval 97">
                <a:extLst>
                  <a:ext uri="{FF2B5EF4-FFF2-40B4-BE49-F238E27FC236}">
                    <a16:creationId xmlns:a16="http://schemas.microsoft.com/office/drawing/2014/main" id="{D6A49F1A-7086-B12F-F665-D7EE95AA6DAB}"/>
                  </a:ext>
                </a:extLst>
              </p:cNvPr>
              <p:cNvSpPr>
                <a:spLocks noChangeArrowheads="1"/>
              </p:cNvSpPr>
              <p:nvPr/>
            </p:nvSpPr>
            <p:spPr bwMode="auto">
              <a:xfrm>
                <a:off x="3890962" y="4676776"/>
                <a:ext cx="57150" cy="55563"/>
              </a:xfrm>
              <a:prstGeom prst="ellipse">
                <a:avLst/>
              </a:prstGeom>
              <a:grpFill/>
              <a:ln w="0">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1" name="Oval 100">
                <a:extLst>
                  <a:ext uri="{FF2B5EF4-FFF2-40B4-BE49-F238E27FC236}">
                    <a16:creationId xmlns:a16="http://schemas.microsoft.com/office/drawing/2014/main" id="{A3D85214-3CF8-A4C0-B842-2D7BD8610541}"/>
                  </a:ext>
                </a:extLst>
              </p:cNvPr>
              <p:cNvSpPr>
                <a:spLocks noChangeArrowheads="1"/>
              </p:cNvSpPr>
              <p:nvPr/>
            </p:nvSpPr>
            <p:spPr bwMode="auto">
              <a:xfrm>
                <a:off x="4660899" y="4884738"/>
                <a:ext cx="57150" cy="57150"/>
              </a:xfrm>
              <a:prstGeom prst="ellipse">
                <a:avLst/>
              </a:prstGeom>
              <a:grpFill/>
              <a:ln w="7938"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3" name="Oval 102">
                <a:extLst>
                  <a:ext uri="{FF2B5EF4-FFF2-40B4-BE49-F238E27FC236}">
                    <a16:creationId xmlns:a16="http://schemas.microsoft.com/office/drawing/2014/main" id="{BC3060DB-9582-6495-F523-CF83BFA954CD}"/>
                  </a:ext>
                </a:extLst>
              </p:cNvPr>
              <p:cNvSpPr>
                <a:spLocks noChangeArrowheads="1"/>
              </p:cNvSpPr>
              <p:nvPr/>
            </p:nvSpPr>
            <p:spPr bwMode="auto">
              <a:xfrm>
                <a:off x="5432424" y="4832351"/>
                <a:ext cx="55562" cy="57150"/>
              </a:xfrm>
              <a:prstGeom prst="ellipse">
                <a:avLst/>
              </a:prstGeom>
              <a:grpFill/>
              <a:ln w="7938"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5" name="Oval 104">
                <a:extLst>
                  <a:ext uri="{FF2B5EF4-FFF2-40B4-BE49-F238E27FC236}">
                    <a16:creationId xmlns:a16="http://schemas.microsoft.com/office/drawing/2014/main" id="{413AA7E7-39C6-EC0B-90E9-EA738A6DAE7E}"/>
                  </a:ext>
                </a:extLst>
              </p:cNvPr>
              <p:cNvSpPr>
                <a:spLocks noChangeArrowheads="1"/>
              </p:cNvSpPr>
              <p:nvPr/>
            </p:nvSpPr>
            <p:spPr bwMode="auto">
              <a:xfrm>
                <a:off x="6203949" y="4738688"/>
                <a:ext cx="57150" cy="55563"/>
              </a:xfrm>
              <a:prstGeom prst="ellipse">
                <a:avLst/>
              </a:prstGeom>
              <a:grpFill/>
              <a:ln w="7938"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 name="Oval 106">
                <a:extLst>
                  <a:ext uri="{FF2B5EF4-FFF2-40B4-BE49-F238E27FC236}">
                    <a16:creationId xmlns:a16="http://schemas.microsoft.com/office/drawing/2014/main" id="{9A948526-A5DC-1DE2-5599-B43CBF301CCD}"/>
                  </a:ext>
                </a:extLst>
              </p:cNvPr>
              <p:cNvSpPr>
                <a:spLocks noChangeArrowheads="1"/>
              </p:cNvSpPr>
              <p:nvPr/>
            </p:nvSpPr>
            <p:spPr bwMode="auto">
              <a:xfrm>
                <a:off x="6973887" y="4706938"/>
                <a:ext cx="57150" cy="57150"/>
              </a:xfrm>
              <a:prstGeom prst="ellipse">
                <a:avLst/>
              </a:prstGeom>
              <a:grpFill/>
              <a:ln w="7938"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9" name="Oval 108">
                <a:extLst>
                  <a:ext uri="{FF2B5EF4-FFF2-40B4-BE49-F238E27FC236}">
                    <a16:creationId xmlns:a16="http://schemas.microsoft.com/office/drawing/2014/main" id="{7D0D2195-A79F-4B04-25E9-E8F1A2D6A52D}"/>
                  </a:ext>
                </a:extLst>
              </p:cNvPr>
              <p:cNvSpPr>
                <a:spLocks noChangeArrowheads="1"/>
              </p:cNvSpPr>
              <p:nvPr/>
            </p:nvSpPr>
            <p:spPr bwMode="auto">
              <a:xfrm>
                <a:off x="8516937" y="4759326"/>
                <a:ext cx="55562" cy="57150"/>
              </a:xfrm>
              <a:prstGeom prst="ellipse">
                <a:avLst/>
              </a:prstGeom>
              <a:grpFill/>
              <a:ln w="7938"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0" name="Oval 109">
                <a:extLst>
                  <a:ext uri="{FF2B5EF4-FFF2-40B4-BE49-F238E27FC236}">
                    <a16:creationId xmlns:a16="http://schemas.microsoft.com/office/drawing/2014/main" id="{3153DD80-D13A-C7A6-0722-B17A69B46072}"/>
                  </a:ext>
                </a:extLst>
              </p:cNvPr>
              <p:cNvSpPr>
                <a:spLocks noChangeArrowheads="1"/>
              </p:cNvSpPr>
              <p:nvPr/>
            </p:nvSpPr>
            <p:spPr bwMode="auto">
              <a:xfrm>
                <a:off x="9286874" y="4704563"/>
                <a:ext cx="57150" cy="57150"/>
              </a:xfrm>
              <a:prstGeom prst="ellipse">
                <a:avLst/>
              </a:prstGeom>
              <a:grpFill/>
              <a:ln w="0">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0" name="Oval 169">
                <a:extLst>
                  <a:ext uri="{FF2B5EF4-FFF2-40B4-BE49-F238E27FC236}">
                    <a16:creationId xmlns:a16="http://schemas.microsoft.com/office/drawing/2014/main" id="{F7A2A253-41FB-5266-94FD-6AA954F10FF7}"/>
                  </a:ext>
                </a:extLst>
              </p:cNvPr>
              <p:cNvSpPr>
                <a:spLocks noChangeArrowheads="1"/>
              </p:cNvSpPr>
              <p:nvPr/>
            </p:nvSpPr>
            <p:spPr bwMode="auto">
              <a:xfrm>
                <a:off x="10056812" y="4579150"/>
                <a:ext cx="57150" cy="57150"/>
              </a:xfrm>
              <a:prstGeom prst="ellipse">
                <a:avLst/>
              </a:prstGeom>
              <a:grpFill/>
              <a:ln w="7938" cap="flat">
                <a:solidFill>
                  <a:srgbClr val="00B05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cxnSp>
            <p:nvCxnSpPr>
              <p:cNvPr id="203" name="Straight Connector 202">
                <a:extLst>
                  <a:ext uri="{FF2B5EF4-FFF2-40B4-BE49-F238E27FC236}">
                    <a16:creationId xmlns:a16="http://schemas.microsoft.com/office/drawing/2014/main" id="{CA052AAA-5DDB-5B5C-DBBF-4BAE06165479}"/>
                  </a:ext>
                </a:extLst>
              </p:cNvPr>
              <p:cNvCxnSpPr>
                <a:cxnSpLocks/>
                <a:stCxn id="107" idx="6"/>
                <a:endCxn id="95" idx="6"/>
              </p:cNvCxnSpPr>
              <p:nvPr/>
            </p:nvCxnSpPr>
            <p:spPr bwMode="auto">
              <a:xfrm>
                <a:off x="7031037" y="4735513"/>
                <a:ext cx="1495413" cy="49477"/>
              </a:xfrm>
              <a:prstGeom prst="line">
                <a:avLst/>
              </a:prstGeom>
              <a:grpFill/>
              <a:ln w="9525" cap="flat" cmpd="sng" algn="ctr">
                <a:solidFill>
                  <a:srgbClr val="00B050"/>
                </a:solidFill>
                <a:prstDash val="dash"/>
                <a:round/>
                <a:headEnd type="none" w="med" len="med"/>
                <a:tailEnd type="none" w="med" len="med"/>
              </a:ln>
              <a:effectLst/>
            </p:spPr>
          </p:cxnSp>
        </p:grpSp>
        <p:sp>
          <p:nvSpPr>
            <p:cNvPr id="221" name="TextBox 220">
              <a:extLst>
                <a:ext uri="{FF2B5EF4-FFF2-40B4-BE49-F238E27FC236}">
                  <a16:creationId xmlns:a16="http://schemas.microsoft.com/office/drawing/2014/main" id="{2018A8AC-6862-3AB4-9FE1-1622C0EE3ADF}"/>
                </a:ext>
              </a:extLst>
            </p:cNvPr>
            <p:cNvSpPr txBox="1"/>
            <p:nvPr/>
          </p:nvSpPr>
          <p:spPr>
            <a:xfrm>
              <a:off x="10115906" y="4276374"/>
              <a:ext cx="1255701" cy="356535"/>
            </a:xfrm>
            <a:prstGeom prst="rect">
              <a:avLst/>
            </a:prstGeom>
            <a:noFill/>
          </p:spPr>
          <p:txBody>
            <a:bodyPr wrap="square" rtlCol="0">
              <a:spAutoFit/>
            </a:bodyPr>
            <a:lstStyle/>
            <a:p>
              <a:r>
                <a:rPr lang="en-GB" sz="2000" dirty="0">
                  <a:solidFill>
                    <a:srgbClr val="00B050"/>
                  </a:solidFill>
                  <a:latin typeface="Verdana" panose="020B0604030504040204" pitchFamily="34" charset="0"/>
                  <a:ea typeface="Verdana" panose="020B0604030504040204" pitchFamily="34" charset="0"/>
                </a:rPr>
                <a:t>Biology</a:t>
              </a:r>
            </a:p>
          </p:txBody>
        </p:sp>
      </p:grpSp>
      <p:grpSp>
        <p:nvGrpSpPr>
          <p:cNvPr id="227" name="Group 226">
            <a:extLst>
              <a:ext uri="{FF2B5EF4-FFF2-40B4-BE49-F238E27FC236}">
                <a16:creationId xmlns:a16="http://schemas.microsoft.com/office/drawing/2014/main" id="{51DED6C6-50A4-BF8C-E6E2-906419ACD2E3}"/>
              </a:ext>
            </a:extLst>
          </p:cNvPr>
          <p:cNvGrpSpPr/>
          <p:nvPr/>
        </p:nvGrpSpPr>
        <p:grpSpPr>
          <a:xfrm>
            <a:off x="3119437" y="2840564"/>
            <a:ext cx="8486952" cy="529700"/>
            <a:chOff x="3119437" y="2840564"/>
            <a:chExt cx="8486952" cy="529700"/>
          </a:xfrm>
        </p:grpSpPr>
        <p:grpSp>
          <p:nvGrpSpPr>
            <p:cNvPr id="212" name="Group 211">
              <a:extLst>
                <a:ext uri="{FF2B5EF4-FFF2-40B4-BE49-F238E27FC236}">
                  <a16:creationId xmlns:a16="http://schemas.microsoft.com/office/drawing/2014/main" id="{C04359B2-8E00-7FD3-2DEC-0230ADE20535}"/>
                </a:ext>
              </a:extLst>
            </p:cNvPr>
            <p:cNvGrpSpPr/>
            <p:nvPr/>
          </p:nvGrpSpPr>
          <p:grpSpPr>
            <a:xfrm>
              <a:off x="3119437" y="2925763"/>
              <a:ext cx="6994525" cy="444501"/>
              <a:chOff x="3119437" y="2925763"/>
              <a:chExt cx="6994525" cy="444501"/>
            </a:xfrm>
          </p:grpSpPr>
          <p:sp>
            <p:nvSpPr>
              <p:cNvPr id="114" name="Freeform 29">
                <a:extLst>
                  <a:ext uri="{FF2B5EF4-FFF2-40B4-BE49-F238E27FC236}">
                    <a16:creationId xmlns:a16="http://schemas.microsoft.com/office/drawing/2014/main" id="{55378859-34B1-F811-26F2-96D971A9A4B3}"/>
                  </a:ext>
                </a:extLst>
              </p:cNvPr>
              <p:cNvSpPr>
                <a:spLocks/>
              </p:cNvSpPr>
              <p:nvPr/>
            </p:nvSpPr>
            <p:spPr bwMode="auto">
              <a:xfrm>
                <a:off x="3148012" y="2955926"/>
                <a:ext cx="6938962" cy="385763"/>
              </a:xfrm>
              <a:custGeom>
                <a:avLst/>
                <a:gdLst>
                  <a:gd name="T0" fmla="*/ 0 w 4371"/>
                  <a:gd name="T1" fmla="*/ 243 h 243"/>
                  <a:gd name="T2" fmla="*/ 485 w 4371"/>
                  <a:gd name="T3" fmla="*/ 39 h 243"/>
                  <a:gd name="T4" fmla="*/ 972 w 4371"/>
                  <a:gd name="T5" fmla="*/ 171 h 243"/>
                  <a:gd name="T6" fmla="*/ 1457 w 4371"/>
                  <a:gd name="T7" fmla="*/ 157 h 243"/>
                  <a:gd name="T8" fmla="*/ 1942 w 4371"/>
                  <a:gd name="T9" fmla="*/ 0 h 243"/>
                  <a:gd name="T10" fmla="*/ 2428 w 4371"/>
                  <a:gd name="T11" fmla="*/ 79 h 243"/>
                  <a:gd name="T12" fmla="*/ 3399 w 4371"/>
                  <a:gd name="T13" fmla="*/ 178 h 243"/>
                  <a:gd name="T14" fmla="*/ 3885 w 4371"/>
                  <a:gd name="T15" fmla="*/ 118 h 243"/>
                  <a:gd name="T16" fmla="*/ 4371 w 4371"/>
                  <a:gd name="T17" fmla="*/ 7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71" h="243">
                    <a:moveTo>
                      <a:pt x="0" y="243"/>
                    </a:moveTo>
                    <a:lnTo>
                      <a:pt x="485" y="39"/>
                    </a:lnTo>
                    <a:lnTo>
                      <a:pt x="972" y="171"/>
                    </a:lnTo>
                    <a:lnTo>
                      <a:pt x="1457" y="157"/>
                    </a:lnTo>
                    <a:lnTo>
                      <a:pt x="1942" y="0"/>
                    </a:lnTo>
                    <a:lnTo>
                      <a:pt x="2428" y="79"/>
                    </a:lnTo>
                    <a:lnTo>
                      <a:pt x="3399" y="178"/>
                    </a:lnTo>
                    <a:lnTo>
                      <a:pt x="3885" y="118"/>
                    </a:lnTo>
                    <a:lnTo>
                      <a:pt x="4371" y="72"/>
                    </a:lnTo>
                  </a:path>
                </a:pathLst>
              </a:custGeom>
              <a:noFill/>
              <a:ln w="28575" cap="rnd">
                <a:solidFill>
                  <a:srgbClr val="E9713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5" name="Oval 114">
                <a:extLst>
                  <a:ext uri="{FF2B5EF4-FFF2-40B4-BE49-F238E27FC236}">
                    <a16:creationId xmlns:a16="http://schemas.microsoft.com/office/drawing/2014/main" id="{7D375500-1A45-2570-7320-2EE62AA7C2C5}"/>
                  </a:ext>
                </a:extLst>
              </p:cNvPr>
              <p:cNvSpPr>
                <a:spLocks noChangeArrowheads="1"/>
              </p:cNvSpPr>
              <p:nvPr/>
            </p:nvSpPr>
            <p:spPr bwMode="auto">
              <a:xfrm>
                <a:off x="3119437" y="3314701"/>
                <a:ext cx="55562" cy="55563"/>
              </a:xfrm>
              <a:prstGeom prst="ellipse">
                <a:avLst/>
              </a:prstGeom>
              <a:solidFill>
                <a:srgbClr val="E9713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6" name="Oval 115">
                <a:extLst>
                  <a:ext uri="{FF2B5EF4-FFF2-40B4-BE49-F238E27FC236}">
                    <a16:creationId xmlns:a16="http://schemas.microsoft.com/office/drawing/2014/main" id="{C9DF65A7-3C78-A4E5-32C4-3AE7BA1B002E}"/>
                  </a:ext>
                </a:extLst>
              </p:cNvPr>
              <p:cNvSpPr>
                <a:spLocks noChangeArrowheads="1"/>
              </p:cNvSpPr>
              <p:nvPr/>
            </p:nvSpPr>
            <p:spPr bwMode="auto">
              <a:xfrm>
                <a:off x="3119437" y="3314701"/>
                <a:ext cx="55562" cy="55563"/>
              </a:xfrm>
              <a:prstGeom prst="ellipse">
                <a:avLst/>
              </a:prstGeom>
              <a:noFill/>
              <a:ln w="7938" cap="flat">
                <a:solidFill>
                  <a:srgbClr val="E9713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7" name="Oval 116">
                <a:extLst>
                  <a:ext uri="{FF2B5EF4-FFF2-40B4-BE49-F238E27FC236}">
                    <a16:creationId xmlns:a16="http://schemas.microsoft.com/office/drawing/2014/main" id="{D68A83D8-D254-9925-31F6-25FEECCBB163}"/>
                  </a:ext>
                </a:extLst>
              </p:cNvPr>
              <p:cNvSpPr>
                <a:spLocks noChangeArrowheads="1"/>
              </p:cNvSpPr>
              <p:nvPr/>
            </p:nvSpPr>
            <p:spPr bwMode="auto">
              <a:xfrm>
                <a:off x="3890962" y="2989263"/>
                <a:ext cx="57150" cy="57150"/>
              </a:xfrm>
              <a:prstGeom prst="ellipse">
                <a:avLst/>
              </a:prstGeom>
              <a:solidFill>
                <a:srgbClr val="E9713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8" name="Oval 117">
                <a:extLst>
                  <a:ext uri="{FF2B5EF4-FFF2-40B4-BE49-F238E27FC236}">
                    <a16:creationId xmlns:a16="http://schemas.microsoft.com/office/drawing/2014/main" id="{E0F0546C-7712-4237-107D-9292AC9976A6}"/>
                  </a:ext>
                </a:extLst>
              </p:cNvPr>
              <p:cNvSpPr>
                <a:spLocks noChangeArrowheads="1"/>
              </p:cNvSpPr>
              <p:nvPr/>
            </p:nvSpPr>
            <p:spPr bwMode="auto">
              <a:xfrm>
                <a:off x="3890962" y="2989263"/>
                <a:ext cx="57150" cy="57150"/>
              </a:xfrm>
              <a:prstGeom prst="ellipse">
                <a:avLst/>
              </a:prstGeom>
              <a:noFill/>
              <a:ln w="7938" cap="flat">
                <a:solidFill>
                  <a:srgbClr val="E9713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9" name="Oval 118">
                <a:extLst>
                  <a:ext uri="{FF2B5EF4-FFF2-40B4-BE49-F238E27FC236}">
                    <a16:creationId xmlns:a16="http://schemas.microsoft.com/office/drawing/2014/main" id="{9F351169-1DB2-9BAE-D07F-2E79A98BDEE0}"/>
                  </a:ext>
                </a:extLst>
              </p:cNvPr>
              <p:cNvSpPr>
                <a:spLocks noChangeArrowheads="1"/>
              </p:cNvSpPr>
              <p:nvPr/>
            </p:nvSpPr>
            <p:spPr bwMode="auto">
              <a:xfrm>
                <a:off x="4660899" y="3198813"/>
                <a:ext cx="57150" cy="55563"/>
              </a:xfrm>
              <a:prstGeom prst="ellipse">
                <a:avLst/>
              </a:prstGeom>
              <a:solidFill>
                <a:srgbClr val="E9713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0" name="Oval 119">
                <a:extLst>
                  <a:ext uri="{FF2B5EF4-FFF2-40B4-BE49-F238E27FC236}">
                    <a16:creationId xmlns:a16="http://schemas.microsoft.com/office/drawing/2014/main" id="{BCAA651D-7966-9077-C329-4903015F538E}"/>
                  </a:ext>
                </a:extLst>
              </p:cNvPr>
              <p:cNvSpPr>
                <a:spLocks noChangeArrowheads="1"/>
              </p:cNvSpPr>
              <p:nvPr/>
            </p:nvSpPr>
            <p:spPr bwMode="auto">
              <a:xfrm>
                <a:off x="4660899" y="3198813"/>
                <a:ext cx="57150" cy="55563"/>
              </a:xfrm>
              <a:prstGeom prst="ellipse">
                <a:avLst/>
              </a:prstGeom>
              <a:noFill/>
              <a:ln w="7938" cap="flat">
                <a:solidFill>
                  <a:srgbClr val="E9713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1" name="Oval 120">
                <a:extLst>
                  <a:ext uri="{FF2B5EF4-FFF2-40B4-BE49-F238E27FC236}">
                    <a16:creationId xmlns:a16="http://schemas.microsoft.com/office/drawing/2014/main" id="{10047612-9821-D6DE-10C4-B89C42B0B041}"/>
                  </a:ext>
                </a:extLst>
              </p:cNvPr>
              <p:cNvSpPr>
                <a:spLocks noChangeArrowheads="1"/>
              </p:cNvSpPr>
              <p:nvPr/>
            </p:nvSpPr>
            <p:spPr bwMode="auto">
              <a:xfrm>
                <a:off x="5432424" y="3178176"/>
                <a:ext cx="55562" cy="57150"/>
              </a:xfrm>
              <a:prstGeom prst="ellipse">
                <a:avLst/>
              </a:prstGeom>
              <a:solidFill>
                <a:srgbClr val="E9713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2" name="Oval 121">
                <a:extLst>
                  <a:ext uri="{FF2B5EF4-FFF2-40B4-BE49-F238E27FC236}">
                    <a16:creationId xmlns:a16="http://schemas.microsoft.com/office/drawing/2014/main" id="{674D0604-44E5-5E8A-4845-82EFEFF8E744}"/>
                  </a:ext>
                </a:extLst>
              </p:cNvPr>
              <p:cNvSpPr>
                <a:spLocks noChangeArrowheads="1"/>
              </p:cNvSpPr>
              <p:nvPr/>
            </p:nvSpPr>
            <p:spPr bwMode="auto">
              <a:xfrm>
                <a:off x="5432424" y="3178176"/>
                <a:ext cx="55562" cy="57150"/>
              </a:xfrm>
              <a:prstGeom prst="ellipse">
                <a:avLst/>
              </a:prstGeom>
              <a:noFill/>
              <a:ln w="7938" cap="flat">
                <a:solidFill>
                  <a:srgbClr val="E9713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3" name="Oval 122">
                <a:extLst>
                  <a:ext uri="{FF2B5EF4-FFF2-40B4-BE49-F238E27FC236}">
                    <a16:creationId xmlns:a16="http://schemas.microsoft.com/office/drawing/2014/main" id="{0897D6B4-08F1-8E89-0327-A3E9D621CCD2}"/>
                  </a:ext>
                </a:extLst>
              </p:cNvPr>
              <p:cNvSpPr>
                <a:spLocks noChangeArrowheads="1"/>
              </p:cNvSpPr>
              <p:nvPr/>
            </p:nvSpPr>
            <p:spPr bwMode="auto">
              <a:xfrm>
                <a:off x="6203949" y="2925763"/>
                <a:ext cx="57150" cy="57150"/>
              </a:xfrm>
              <a:prstGeom prst="ellipse">
                <a:avLst/>
              </a:prstGeom>
              <a:solidFill>
                <a:srgbClr val="E9713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4" name="Oval 123">
                <a:extLst>
                  <a:ext uri="{FF2B5EF4-FFF2-40B4-BE49-F238E27FC236}">
                    <a16:creationId xmlns:a16="http://schemas.microsoft.com/office/drawing/2014/main" id="{1C95F3BF-8A2F-5969-1BB8-CAC3DE09378D}"/>
                  </a:ext>
                </a:extLst>
              </p:cNvPr>
              <p:cNvSpPr>
                <a:spLocks noChangeArrowheads="1"/>
              </p:cNvSpPr>
              <p:nvPr/>
            </p:nvSpPr>
            <p:spPr bwMode="auto">
              <a:xfrm>
                <a:off x="6203949" y="2925763"/>
                <a:ext cx="57150" cy="57150"/>
              </a:xfrm>
              <a:prstGeom prst="ellipse">
                <a:avLst/>
              </a:prstGeom>
              <a:noFill/>
              <a:ln w="7938" cap="flat">
                <a:solidFill>
                  <a:srgbClr val="E9713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5" name="Oval 124">
                <a:extLst>
                  <a:ext uri="{FF2B5EF4-FFF2-40B4-BE49-F238E27FC236}">
                    <a16:creationId xmlns:a16="http://schemas.microsoft.com/office/drawing/2014/main" id="{4AABE4E2-DAAF-9B0A-41BC-C68BA23039DB}"/>
                  </a:ext>
                </a:extLst>
              </p:cNvPr>
              <p:cNvSpPr>
                <a:spLocks noChangeArrowheads="1"/>
              </p:cNvSpPr>
              <p:nvPr/>
            </p:nvSpPr>
            <p:spPr bwMode="auto">
              <a:xfrm>
                <a:off x="6973887" y="3051176"/>
                <a:ext cx="57150" cy="57150"/>
              </a:xfrm>
              <a:prstGeom prst="ellipse">
                <a:avLst/>
              </a:prstGeom>
              <a:solidFill>
                <a:srgbClr val="E9713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 name="Oval 125">
                <a:extLst>
                  <a:ext uri="{FF2B5EF4-FFF2-40B4-BE49-F238E27FC236}">
                    <a16:creationId xmlns:a16="http://schemas.microsoft.com/office/drawing/2014/main" id="{3F6AF750-5D7B-8D73-BE57-749BFBD7A4A4}"/>
                  </a:ext>
                </a:extLst>
              </p:cNvPr>
              <p:cNvSpPr>
                <a:spLocks noChangeArrowheads="1"/>
              </p:cNvSpPr>
              <p:nvPr/>
            </p:nvSpPr>
            <p:spPr bwMode="auto">
              <a:xfrm>
                <a:off x="6973887" y="3051176"/>
                <a:ext cx="57150" cy="57150"/>
              </a:xfrm>
              <a:prstGeom prst="ellipse">
                <a:avLst/>
              </a:prstGeom>
              <a:noFill/>
              <a:ln w="7938" cap="flat">
                <a:solidFill>
                  <a:srgbClr val="E9713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 name="Oval 126">
                <a:extLst>
                  <a:ext uri="{FF2B5EF4-FFF2-40B4-BE49-F238E27FC236}">
                    <a16:creationId xmlns:a16="http://schemas.microsoft.com/office/drawing/2014/main" id="{EA8E7229-26BA-03EC-0648-0BB9B9D05A7A}"/>
                  </a:ext>
                </a:extLst>
              </p:cNvPr>
              <p:cNvSpPr>
                <a:spLocks noChangeArrowheads="1"/>
              </p:cNvSpPr>
              <p:nvPr/>
            </p:nvSpPr>
            <p:spPr bwMode="auto">
              <a:xfrm>
                <a:off x="8516937" y="3209926"/>
                <a:ext cx="55562" cy="55563"/>
              </a:xfrm>
              <a:prstGeom prst="ellipse">
                <a:avLst/>
              </a:prstGeom>
              <a:solidFill>
                <a:srgbClr val="E9713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8" name="Oval 127">
                <a:extLst>
                  <a:ext uri="{FF2B5EF4-FFF2-40B4-BE49-F238E27FC236}">
                    <a16:creationId xmlns:a16="http://schemas.microsoft.com/office/drawing/2014/main" id="{596BE6D5-FC55-D9BB-AB6D-6EF0B29EF8A4}"/>
                  </a:ext>
                </a:extLst>
              </p:cNvPr>
              <p:cNvSpPr>
                <a:spLocks noChangeArrowheads="1"/>
              </p:cNvSpPr>
              <p:nvPr/>
            </p:nvSpPr>
            <p:spPr bwMode="auto">
              <a:xfrm>
                <a:off x="8516937" y="3209926"/>
                <a:ext cx="55562" cy="55563"/>
              </a:xfrm>
              <a:prstGeom prst="ellipse">
                <a:avLst/>
              </a:prstGeom>
              <a:noFill/>
              <a:ln w="7938" cap="flat">
                <a:solidFill>
                  <a:srgbClr val="E9713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 name="Oval 128">
                <a:extLst>
                  <a:ext uri="{FF2B5EF4-FFF2-40B4-BE49-F238E27FC236}">
                    <a16:creationId xmlns:a16="http://schemas.microsoft.com/office/drawing/2014/main" id="{FC774F30-5E5C-8C48-F1AC-589FB137417C}"/>
                  </a:ext>
                </a:extLst>
              </p:cNvPr>
              <p:cNvSpPr>
                <a:spLocks noChangeArrowheads="1"/>
              </p:cNvSpPr>
              <p:nvPr/>
            </p:nvSpPr>
            <p:spPr bwMode="auto">
              <a:xfrm>
                <a:off x="9286874" y="3114676"/>
                <a:ext cx="57150" cy="57150"/>
              </a:xfrm>
              <a:prstGeom prst="ellipse">
                <a:avLst/>
              </a:prstGeom>
              <a:solidFill>
                <a:srgbClr val="E9713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 name="Oval 129">
                <a:extLst>
                  <a:ext uri="{FF2B5EF4-FFF2-40B4-BE49-F238E27FC236}">
                    <a16:creationId xmlns:a16="http://schemas.microsoft.com/office/drawing/2014/main" id="{A2B480AA-C74F-D90C-DE9F-798941EB861B}"/>
                  </a:ext>
                </a:extLst>
              </p:cNvPr>
              <p:cNvSpPr>
                <a:spLocks noChangeArrowheads="1"/>
              </p:cNvSpPr>
              <p:nvPr/>
            </p:nvSpPr>
            <p:spPr bwMode="auto">
              <a:xfrm>
                <a:off x="9286874" y="3114676"/>
                <a:ext cx="57150" cy="57150"/>
              </a:xfrm>
              <a:prstGeom prst="ellipse">
                <a:avLst/>
              </a:prstGeom>
              <a:noFill/>
              <a:ln w="7938" cap="flat">
                <a:solidFill>
                  <a:srgbClr val="E9713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Oval 130">
                <a:extLst>
                  <a:ext uri="{FF2B5EF4-FFF2-40B4-BE49-F238E27FC236}">
                    <a16:creationId xmlns:a16="http://schemas.microsoft.com/office/drawing/2014/main" id="{57D30024-CB15-666B-FA78-FF41488C0203}"/>
                  </a:ext>
                </a:extLst>
              </p:cNvPr>
              <p:cNvSpPr>
                <a:spLocks noChangeArrowheads="1"/>
              </p:cNvSpPr>
              <p:nvPr/>
            </p:nvSpPr>
            <p:spPr bwMode="auto">
              <a:xfrm>
                <a:off x="10056812" y="3041651"/>
                <a:ext cx="57150" cy="57150"/>
              </a:xfrm>
              <a:prstGeom prst="ellipse">
                <a:avLst/>
              </a:prstGeom>
              <a:solidFill>
                <a:srgbClr val="E9713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2" name="Oval 131">
                <a:extLst>
                  <a:ext uri="{FF2B5EF4-FFF2-40B4-BE49-F238E27FC236}">
                    <a16:creationId xmlns:a16="http://schemas.microsoft.com/office/drawing/2014/main" id="{315D69EB-B68C-BE64-585B-F2CDF34ADEB4}"/>
                  </a:ext>
                </a:extLst>
              </p:cNvPr>
              <p:cNvSpPr>
                <a:spLocks noChangeArrowheads="1"/>
              </p:cNvSpPr>
              <p:nvPr/>
            </p:nvSpPr>
            <p:spPr bwMode="auto">
              <a:xfrm>
                <a:off x="10056812" y="3041651"/>
                <a:ext cx="57150" cy="57150"/>
              </a:xfrm>
              <a:prstGeom prst="ellipse">
                <a:avLst/>
              </a:prstGeom>
              <a:noFill/>
              <a:ln w="7938" cap="flat">
                <a:solidFill>
                  <a:srgbClr val="E9713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cxnSp>
            <p:nvCxnSpPr>
              <p:cNvPr id="191" name="Straight Connector 190">
                <a:extLst>
                  <a:ext uri="{FF2B5EF4-FFF2-40B4-BE49-F238E27FC236}">
                    <a16:creationId xmlns:a16="http://schemas.microsoft.com/office/drawing/2014/main" id="{59132D07-803B-CAAB-C7A2-27FD8BA99EC6}"/>
                  </a:ext>
                </a:extLst>
              </p:cNvPr>
              <p:cNvCxnSpPr>
                <a:cxnSpLocks/>
                <a:stCxn id="126" idx="6"/>
                <a:endCxn id="114" idx="6"/>
              </p:cNvCxnSpPr>
              <p:nvPr/>
            </p:nvCxnSpPr>
            <p:spPr bwMode="auto">
              <a:xfrm>
                <a:off x="7031037" y="3079751"/>
                <a:ext cx="1512887" cy="158750"/>
              </a:xfrm>
              <a:prstGeom prst="line">
                <a:avLst/>
              </a:prstGeom>
              <a:solidFill>
                <a:schemeClr val="accent1"/>
              </a:solidFill>
              <a:ln w="9525" cap="flat" cmpd="sng" algn="ctr">
                <a:solidFill>
                  <a:schemeClr val="bg1"/>
                </a:solidFill>
                <a:prstDash val="dash"/>
                <a:round/>
                <a:headEnd type="none" w="med" len="med"/>
                <a:tailEnd type="none" w="med" len="med"/>
              </a:ln>
              <a:effectLst/>
            </p:spPr>
          </p:cxnSp>
        </p:grpSp>
        <p:sp>
          <p:nvSpPr>
            <p:cNvPr id="222" name="TextBox 221">
              <a:extLst>
                <a:ext uri="{FF2B5EF4-FFF2-40B4-BE49-F238E27FC236}">
                  <a16:creationId xmlns:a16="http://schemas.microsoft.com/office/drawing/2014/main" id="{79986A93-DD9B-7F44-C31D-9266E294BCCF}"/>
                </a:ext>
              </a:extLst>
            </p:cNvPr>
            <p:cNvSpPr txBox="1"/>
            <p:nvPr/>
          </p:nvSpPr>
          <p:spPr>
            <a:xfrm>
              <a:off x="10115906" y="2840564"/>
              <a:ext cx="1490483" cy="356535"/>
            </a:xfrm>
            <a:prstGeom prst="rect">
              <a:avLst/>
            </a:prstGeom>
            <a:noFill/>
          </p:spPr>
          <p:txBody>
            <a:bodyPr wrap="square" rtlCol="0">
              <a:spAutoFit/>
            </a:bodyPr>
            <a:lstStyle/>
            <a:p>
              <a:r>
                <a:rPr lang="en-GB" sz="2000" dirty="0">
                  <a:solidFill>
                    <a:srgbClr val="ED7D31"/>
                  </a:solidFill>
                  <a:latin typeface="Verdana" panose="020B0604030504040204" pitchFamily="34" charset="0"/>
                  <a:ea typeface="Verdana" panose="020B0604030504040204" pitchFamily="34" charset="0"/>
                </a:rPr>
                <a:t>Chemistry</a:t>
              </a:r>
            </a:p>
          </p:txBody>
        </p:sp>
      </p:grpSp>
      <p:grpSp>
        <p:nvGrpSpPr>
          <p:cNvPr id="228" name="Group 227">
            <a:extLst>
              <a:ext uri="{FF2B5EF4-FFF2-40B4-BE49-F238E27FC236}">
                <a16:creationId xmlns:a16="http://schemas.microsoft.com/office/drawing/2014/main" id="{0B9B6148-B0F7-4E0C-B58C-6DBF22BA8EA1}"/>
              </a:ext>
            </a:extLst>
          </p:cNvPr>
          <p:cNvGrpSpPr/>
          <p:nvPr/>
        </p:nvGrpSpPr>
        <p:grpSpPr>
          <a:xfrm>
            <a:off x="3119437" y="1305361"/>
            <a:ext cx="8252170" cy="756802"/>
            <a:chOff x="3119437" y="1305361"/>
            <a:chExt cx="8252170" cy="756802"/>
          </a:xfrm>
        </p:grpSpPr>
        <p:grpSp>
          <p:nvGrpSpPr>
            <p:cNvPr id="211" name="Group 210">
              <a:extLst>
                <a:ext uri="{FF2B5EF4-FFF2-40B4-BE49-F238E27FC236}">
                  <a16:creationId xmlns:a16="http://schemas.microsoft.com/office/drawing/2014/main" id="{9CAB2786-B519-CA95-8D07-29D33D28E384}"/>
                </a:ext>
              </a:extLst>
            </p:cNvPr>
            <p:cNvGrpSpPr/>
            <p:nvPr/>
          </p:nvGrpSpPr>
          <p:grpSpPr>
            <a:xfrm>
              <a:off x="3119437" y="1385888"/>
              <a:ext cx="6994525" cy="676275"/>
              <a:chOff x="3119437" y="1385888"/>
              <a:chExt cx="6994525" cy="676275"/>
            </a:xfrm>
            <a:solidFill>
              <a:srgbClr val="7030A0"/>
            </a:solidFill>
          </p:grpSpPr>
          <p:sp>
            <p:nvSpPr>
              <p:cNvPr id="133" name="Freeform 48">
                <a:extLst>
                  <a:ext uri="{FF2B5EF4-FFF2-40B4-BE49-F238E27FC236}">
                    <a16:creationId xmlns:a16="http://schemas.microsoft.com/office/drawing/2014/main" id="{037E4B2A-3341-4F1C-7DD8-99EB6B008A04}"/>
                  </a:ext>
                </a:extLst>
              </p:cNvPr>
              <p:cNvSpPr>
                <a:spLocks/>
              </p:cNvSpPr>
              <p:nvPr/>
            </p:nvSpPr>
            <p:spPr bwMode="auto">
              <a:xfrm>
                <a:off x="3148012" y="1414463"/>
                <a:ext cx="6938962" cy="617538"/>
              </a:xfrm>
              <a:custGeom>
                <a:avLst/>
                <a:gdLst>
                  <a:gd name="T0" fmla="*/ 0 w 4371"/>
                  <a:gd name="T1" fmla="*/ 389 h 389"/>
                  <a:gd name="T2" fmla="*/ 485 w 4371"/>
                  <a:gd name="T3" fmla="*/ 323 h 389"/>
                  <a:gd name="T4" fmla="*/ 972 w 4371"/>
                  <a:gd name="T5" fmla="*/ 337 h 389"/>
                  <a:gd name="T6" fmla="*/ 1457 w 4371"/>
                  <a:gd name="T7" fmla="*/ 291 h 389"/>
                  <a:gd name="T8" fmla="*/ 1942 w 4371"/>
                  <a:gd name="T9" fmla="*/ 344 h 389"/>
                  <a:gd name="T10" fmla="*/ 2428 w 4371"/>
                  <a:gd name="T11" fmla="*/ 125 h 389"/>
                  <a:gd name="T12" fmla="*/ 3399 w 4371"/>
                  <a:gd name="T13" fmla="*/ 119 h 389"/>
                  <a:gd name="T14" fmla="*/ 3885 w 4371"/>
                  <a:gd name="T15" fmla="*/ 0 h 389"/>
                  <a:gd name="T16" fmla="*/ 4371 w 4371"/>
                  <a:gd name="T17" fmla="*/ 33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71" h="389">
                    <a:moveTo>
                      <a:pt x="0" y="389"/>
                    </a:moveTo>
                    <a:lnTo>
                      <a:pt x="485" y="323"/>
                    </a:lnTo>
                    <a:lnTo>
                      <a:pt x="972" y="337"/>
                    </a:lnTo>
                    <a:lnTo>
                      <a:pt x="1457" y="291"/>
                    </a:lnTo>
                    <a:lnTo>
                      <a:pt x="1942" y="344"/>
                    </a:lnTo>
                    <a:lnTo>
                      <a:pt x="2428" y="125"/>
                    </a:lnTo>
                    <a:lnTo>
                      <a:pt x="3399" y="119"/>
                    </a:lnTo>
                    <a:lnTo>
                      <a:pt x="3885" y="0"/>
                    </a:lnTo>
                    <a:lnTo>
                      <a:pt x="4371" y="33"/>
                    </a:lnTo>
                  </a:path>
                </a:pathLst>
              </a:custGeom>
              <a:solidFill>
                <a:srgbClr val="FFFFFF"/>
              </a:solidFill>
              <a:ln w="28575" cap="rnd">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4" name="Oval 133">
                <a:extLst>
                  <a:ext uri="{FF2B5EF4-FFF2-40B4-BE49-F238E27FC236}">
                    <a16:creationId xmlns:a16="http://schemas.microsoft.com/office/drawing/2014/main" id="{F8F25BDD-DA56-98EF-8459-C1B94AC3B2C1}"/>
                  </a:ext>
                </a:extLst>
              </p:cNvPr>
              <p:cNvSpPr>
                <a:spLocks noChangeArrowheads="1"/>
              </p:cNvSpPr>
              <p:nvPr/>
            </p:nvSpPr>
            <p:spPr bwMode="auto">
              <a:xfrm>
                <a:off x="3119437" y="2005013"/>
                <a:ext cx="55562" cy="57150"/>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 name="Oval 134">
                <a:extLst>
                  <a:ext uri="{FF2B5EF4-FFF2-40B4-BE49-F238E27FC236}">
                    <a16:creationId xmlns:a16="http://schemas.microsoft.com/office/drawing/2014/main" id="{A66764D3-3BB1-3904-F7D2-6E5F56324390}"/>
                  </a:ext>
                </a:extLst>
              </p:cNvPr>
              <p:cNvSpPr>
                <a:spLocks noChangeArrowheads="1"/>
              </p:cNvSpPr>
              <p:nvPr/>
            </p:nvSpPr>
            <p:spPr bwMode="auto">
              <a:xfrm>
                <a:off x="3119437" y="2005013"/>
                <a:ext cx="55562" cy="57150"/>
              </a:xfrm>
              <a:prstGeom prst="ellipse">
                <a:avLst/>
              </a:prstGeom>
              <a:grpFill/>
              <a:ln w="7938" cap="flat">
                <a:solidFill>
                  <a:srgbClr val="196B2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6" name="Oval 135">
                <a:extLst>
                  <a:ext uri="{FF2B5EF4-FFF2-40B4-BE49-F238E27FC236}">
                    <a16:creationId xmlns:a16="http://schemas.microsoft.com/office/drawing/2014/main" id="{79B714C7-EC89-A6C0-1A58-84F40CC012E8}"/>
                  </a:ext>
                </a:extLst>
              </p:cNvPr>
              <p:cNvSpPr>
                <a:spLocks noChangeArrowheads="1"/>
              </p:cNvSpPr>
              <p:nvPr/>
            </p:nvSpPr>
            <p:spPr bwMode="auto">
              <a:xfrm>
                <a:off x="3890962" y="1900238"/>
                <a:ext cx="57150" cy="55563"/>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7" name="Oval 136">
                <a:extLst>
                  <a:ext uri="{FF2B5EF4-FFF2-40B4-BE49-F238E27FC236}">
                    <a16:creationId xmlns:a16="http://schemas.microsoft.com/office/drawing/2014/main" id="{40E0C646-E17F-682B-8C97-D60B8D8C0868}"/>
                  </a:ext>
                </a:extLst>
              </p:cNvPr>
              <p:cNvSpPr>
                <a:spLocks noChangeArrowheads="1"/>
              </p:cNvSpPr>
              <p:nvPr/>
            </p:nvSpPr>
            <p:spPr bwMode="auto">
              <a:xfrm>
                <a:off x="3890962" y="1900238"/>
                <a:ext cx="57150" cy="55563"/>
              </a:xfrm>
              <a:prstGeom prst="ellipse">
                <a:avLst/>
              </a:prstGeom>
              <a:grpFill/>
              <a:ln w="7938" cap="flat">
                <a:solidFill>
                  <a:srgbClr val="196B2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8" name="Oval 137">
                <a:extLst>
                  <a:ext uri="{FF2B5EF4-FFF2-40B4-BE49-F238E27FC236}">
                    <a16:creationId xmlns:a16="http://schemas.microsoft.com/office/drawing/2014/main" id="{859C3EE8-238E-743F-DA72-0C0E34D6E29D}"/>
                  </a:ext>
                </a:extLst>
              </p:cNvPr>
              <p:cNvSpPr>
                <a:spLocks noChangeArrowheads="1"/>
              </p:cNvSpPr>
              <p:nvPr/>
            </p:nvSpPr>
            <p:spPr bwMode="auto">
              <a:xfrm>
                <a:off x="4660899" y="1919288"/>
                <a:ext cx="57150" cy="57150"/>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 name="Oval 138">
                <a:extLst>
                  <a:ext uri="{FF2B5EF4-FFF2-40B4-BE49-F238E27FC236}">
                    <a16:creationId xmlns:a16="http://schemas.microsoft.com/office/drawing/2014/main" id="{11C7C8EC-B211-2174-5D77-258E094B7AF0}"/>
                  </a:ext>
                </a:extLst>
              </p:cNvPr>
              <p:cNvSpPr>
                <a:spLocks noChangeArrowheads="1"/>
              </p:cNvSpPr>
              <p:nvPr/>
            </p:nvSpPr>
            <p:spPr bwMode="auto">
              <a:xfrm>
                <a:off x="4660899" y="1919288"/>
                <a:ext cx="57150" cy="57150"/>
              </a:xfrm>
              <a:prstGeom prst="ellipse">
                <a:avLst/>
              </a:prstGeom>
              <a:grpFill/>
              <a:ln w="7938" cap="flat">
                <a:solidFill>
                  <a:srgbClr val="196B2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0" name="Oval 139">
                <a:extLst>
                  <a:ext uri="{FF2B5EF4-FFF2-40B4-BE49-F238E27FC236}">
                    <a16:creationId xmlns:a16="http://schemas.microsoft.com/office/drawing/2014/main" id="{D84C6C74-4E34-8C91-0945-F9801235DEA4}"/>
                  </a:ext>
                </a:extLst>
              </p:cNvPr>
              <p:cNvSpPr>
                <a:spLocks noChangeArrowheads="1"/>
              </p:cNvSpPr>
              <p:nvPr/>
            </p:nvSpPr>
            <p:spPr bwMode="auto">
              <a:xfrm>
                <a:off x="5432424" y="1847851"/>
                <a:ext cx="55562" cy="55563"/>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1" name="Oval 140">
                <a:extLst>
                  <a:ext uri="{FF2B5EF4-FFF2-40B4-BE49-F238E27FC236}">
                    <a16:creationId xmlns:a16="http://schemas.microsoft.com/office/drawing/2014/main" id="{828AD798-D8A9-B087-B74D-6DBA4F8C0BCE}"/>
                  </a:ext>
                </a:extLst>
              </p:cNvPr>
              <p:cNvSpPr>
                <a:spLocks noChangeArrowheads="1"/>
              </p:cNvSpPr>
              <p:nvPr/>
            </p:nvSpPr>
            <p:spPr bwMode="auto">
              <a:xfrm>
                <a:off x="5432424" y="1847851"/>
                <a:ext cx="55562" cy="55563"/>
              </a:xfrm>
              <a:prstGeom prst="ellipse">
                <a:avLst/>
              </a:prstGeom>
              <a:grpFill/>
              <a:ln w="7938" cap="flat">
                <a:solidFill>
                  <a:srgbClr val="196B2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2" name="Oval 141">
                <a:extLst>
                  <a:ext uri="{FF2B5EF4-FFF2-40B4-BE49-F238E27FC236}">
                    <a16:creationId xmlns:a16="http://schemas.microsoft.com/office/drawing/2014/main" id="{AD8AFF62-C8F6-D370-5F2F-A3104C01B2FD}"/>
                  </a:ext>
                </a:extLst>
              </p:cNvPr>
              <p:cNvSpPr>
                <a:spLocks noChangeArrowheads="1"/>
              </p:cNvSpPr>
              <p:nvPr/>
            </p:nvSpPr>
            <p:spPr bwMode="auto">
              <a:xfrm>
                <a:off x="6203949" y="1930401"/>
                <a:ext cx="57150" cy="57150"/>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 name="Oval 142">
                <a:extLst>
                  <a:ext uri="{FF2B5EF4-FFF2-40B4-BE49-F238E27FC236}">
                    <a16:creationId xmlns:a16="http://schemas.microsoft.com/office/drawing/2014/main" id="{7FE30B6C-5D47-6517-6EB7-F695020CF4F0}"/>
                  </a:ext>
                </a:extLst>
              </p:cNvPr>
              <p:cNvSpPr>
                <a:spLocks noChangeArrowheads="1"/>
              </p:cNvSpPr>
              <p:nvPr/>
            </p:nvSpPr>
            <p:spPr bwMode="auto">
              <a:xfrm>
                <a:off x="6203949" y="1930401"/>
                <a:ext cx="57150" cy="57150"/>
              </a:xfrm>
              <a:prstGeom prst="ellipse">
                <a:avLst/>
              </a:prstGeom>
              <a:grpFill/>
              <a:ln w="7938" cap="flat">
                <a:solidFill>
                  <a:srgbClr val="196B2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4" name="Oval 143">
                <a:extLst>
                  <a:ext uri="{FF2B5EF4-FFF2-40B4-BE49-F238E27FC236}">
                    <a16:creationId xmlns:a16="http://schemas.microsoft.com/office/drawing/2014/main" id="{ADC16A0E-90E5-FB55-2BC9-06F97BCF5281}"/>
                  </a:ext>
                </a:extLst>
              </p:cNvPr>
              <p:cNvSpPr>
                <a:spLocks noChangeArrowheads="1"/>
              </p:cNvSpPr>
              <p:nvPr/>
            </p:nvSpPr>
            <p:spPr bwMode="auto">
              <a:xfrm>
                <a:off x="6973887" y="1585913"/>
                <a:ext cx="57150" cy="57150"/>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5" name="Oval 144">
                <a:extLst>
                  <a:ext uri="{FF2B5EF4-FFF2-40B4-BE49-F238E27FC236}">
                    <a16:creationId xmlns:a16="http://schemas.microsoft.com/office/drawing/2014/main" id="{332FB798-DF04-8319-9CBB-D875122EF99B}"/>
                  </a:ext>
                </a:extLst>
              </p:cNvPr>
              <p:cNvSpPr>
                <a:spLocks noChangeArrowheads="1"/>
              </p:cNvSpPr>
              <p:nvPr/>
            </p:nvSpPr>
            <p:spPr bwMode="auto">
              <a:xfrm>
                <a:off x="6973887" y="1585913"/>
                <a:ext cx="57150" cy="57150"/>
              </a:xfrm>
              <a:prstGeom prst="ellipse">
                <a:avLst/>
              </a:prstGeom>
              <a:grpFill/>
              <a:ln w="7938" cap="flat">
                <a:solidFill>
                  <a:srgbClr val="196B2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6" name="Oval 145">
                <a:extLst>
                  <a:ext uri="{FF2B5EF4-FFF2-40B4-BE49-F238E27FC236}">
                    <a16:creationId xmlns:a16="http://schemas.microsoft.com/office/drawing/2014/main" id="{298382C8-10AA-852D-44BD-2D9A6E541799}"/>
                  </a:ext>
                </a:extLst>
              </p:cNvPr>
              <p:cNvSpPr>
                <a:spLocks noChangeArrowheads="1"/>
              </p:cNvSpPr>
              <p:nvPr/>
            </p:nvSpPr>
            <p:spPr bwMode="auto">
              <a:xfrm>
                <a:off x="8516937" y="1574801"/>
                <a:ext cx="55562" cy="57150"/>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7" name="Oval 146">
                <a:extLst>
                  <a:ext uri="{FF2B5EF4-FFF2-40B4-BE49-F238E27FC236}">
                    <a16:creationId xmlns:a16="http://schemas.microsoft.com/office/drawing/2014/main" id="{84E61B04-6BFD-6797-C7E0-6D52DB993AFA}"/>
                  </a:ext>
                </a:extLst>
              </p:cNvPr>
              <p:cNvSpPr>
                <a:spLocks noChangeArrowheads="1"/>
              </p:cNvSpPr>
              <p:nvPr/>
            </p:nvSpPr>
            <p:spPr bwMode="auto">
              <a:xfrm>
                <a:off x="8516937" y="1574801"/>
                <a:ext cx="55562" cy="57150"/>
              </a:xfrm>
              <a:prstGeom prst="ellipse">
                <a:avLst/>
              </a:prstGeom>
              <a:grpFill/>
              <a:ln w="7938" cap="flat">
                <a:solidFill>
                  <a:srgbClr val="196B2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8" name="Oval 147">
                <a:extLst>
                  <a:ext uri="{FF2B5EF4-FFF2-40B4-BE49-F238E27FC236}">
                    <a16:creationId xmlns:a16="http://schemas.microsoft.com/office/drawing/2014/main" id="{02B84502-6CD4-6325-FF5A-35E3280E8104}"/>
                  </a:ext>
                </a:extLst>
              </p:cNvPr>
              <p:cNvSpPr>
                <a:spLocks noChangeArrowheads="1"/>
              </p:cNvSpPr>
              <p:nvPr/>
            </p:nvSpPr>
            <p:spPr bwMode="auto">
              <a:xfrm>
                <a:off x="9286874" y="1385888"/>
                <a:ext cx="57150" cy="57150"/>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9" name="Oval 148">
                <a:extLst>
                  <a:ext uri="{FF2B5EF4-FFF2-40B4-BE49-F238E27FC236}">
                    <a16:creationId xmlns:a16="http://schemas.microsoft.com/office/drawing/2014/main" id="{16801C26-4590-0C7A-77C2-4A658EAF3577}"/>
                  </a:ext>
                </a:extLst>
              </p:cNvPr>
              <p:cNvSpPr>
                <a:spLocks noChangeArrowheads="1"/>
              </p:cNvSpPr>
              <p:nvPr/>
            </p:nvSpPr>
            <p:spPr bwMode="auto">
              <a:xfrm>
                <a:off x="9286874" y="1385888"/>
                <a:ext cx="57150" cy="57150"/>
              </a:xfrm>
              <a:prstGeom prst="ellipse">
                <a:avLst/>
              </a:prstGeom>
              <a:grpFill/>
              <a:ln w="7938" cap="flat">
                <a:solidFill>
                  <a:srgbClr val="196B2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0" name="Oval 149">
                <a:extLst>
                  <a:ext uri="{FF2B5EF4-FFF2-40B4-BE49-F238E27FC236}">
                    <a16:creationId xmlns:a16="http://schemas.microsoft.com/office/drawing/2014/main" id="{70517C5A-BB85-36B2-37F8-F9860A1D3DB5}"/>
                  </a:ext>
                </a:extLst>
              </p:cNvPr>
              <p:cNvSpPr>
                <a:spLocks noChangeArrowheads="1"/>
              </p:cNvSpPr>
              <p:nvPr/>
            </p:nvSpPr>
            <p:spPr bwMode="auto">
              <a:xfrm>
                <a:off x="10056812" y="1439863"/>
                <a:ext cx="57150" cy="55563"/>
              </a:xfrm>
              <a:prstGeom prst="ellips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1" name="Oval 150">
                <a:extLst>
                  <a:ext uri="{FF2B5EF4-FFF2-40B4-BE49-F238E27FC236}">
                    <a16:creationId xmlns:a16="http://schemas.microsoft.com/office/drawing/2014/main" id="{F9E631C3-8352-DD2F-FEDE-214950A01E9A}"/>
                  </a:ext>
                </a:extLst>
              </p:cNvPr>
              <p:cNvSpPr>
                <a:spLocks noChangeArrowheads="1"/>
              </p:cNvSpPr>
              <p:nvPr/>
            </p:nvSpPr>
            <p:spPr bwMode="auto">
              <a:xfrm>
                <a:off x="10056812" y="1439863"/>
                <a:ext cx="57150" cy="55563"/>
              </a:xfrm>
              <a:prstGeom prst="ellipse">
                <a:avLst/>
              </a:prstGeom>
              <a:grpFill/>
              <a:ln w="7938" cap="flat">
                <a:solidFill>
                  <a:srgbClr val="196B24"/>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cxnSp>
            <p:nvCxnSpPr>
              <p:cNvPr id="189" name="Straight Connector 188">
                <a:extLst>
                  <a:ext uri="{FF2B5EF4-FFF2-40B4-BE49-F238E27FC236}">
                    <a16:creationId xmlns:a16="http://schemas.microsoft.com/office/drawing/2014/main" id="{F1106746-9DB7-F598-6E2A-D88FEC0977D3}"/>
                  </a:ext>
                </a:extLst>
              </p:cNvPr>
              <p:cNvCxnSpPr>
                <a:cxnSpLocks/>
                <a:stCxn id="145" idx="2"/>
                <a:endCxn id="133" idx="6"/>
              </p:cNvCxnSpPr>
              <p:nvPr/>
            </p:nvCxnSpPr>
            <p:spPr bwMode="auto">
              <a:xfrm flipV="1">
                <a:off x="6973887" y="1603376"/>
                <a:ext cx="1570037" cy="11112"/>
              </a:xfrm>
              <a:prstGeom prst="line">
                <a:avLst/>
              </a:prstGeom>
              <a:grpFill/>
              <a:ln w="9525" cap="flat" cmpd="sng" algn="ctr">
                <a:solidFill>
                  <a:schemeClr val="bg1"/>
                </a:solidFill>
                <a:prstDash val="dash"/>
                <a:round/>
                <a:headEnd type="none" w="med" len="med"/>
                <a:tailEnd type="none" w="med" len="med"/>
              </a:ln>
              <a:effectLst/>
            </p:spPr>
          </p:cxnSp>
        </p:grpSp>
        <p:sp>
          <p:nvSpPr>
            <p:cNvPr id="223" name="TextBox 222">
              <a:extLst>
                <a:ext uri="{FF2B5EF4-FFF2-40B4-BE49-F238E27FC236}">
                  <a16:creationId xmlns:a16="http://schemas.microsoft.com/office/drawing/2014/main" id="{4D970F89-6B91-F021-9E13-A6D10FBE706F}"/>
                </a:ext>
              </a:extLst>
            </p:cNvPr>
            <p:cNvSpPr txBox="1"/>
            <p:nvPr/>
          </p:nvSpPr>
          <p:spPr>
            <a:xfrm>
              <a:off x="10115906" y="1305361"/>
              <a:ext cx="1255701" cy="356535"/>
            </a:xfrm>
            <a:prstGeom prst="rect">
              <a:avLst/>
            </a:prstGeom>
            <a:noFill/>
          </p:spPr>
          <p:txBody>
            <a:bodyPr wrap="square" rtlCol="0">
              <a:spAutoFit/>
            </a:bodyPr>
            <a:lstStyle/>
            <a:p>
              <a:r>
                <a:rPr lang="en-GB" sz="2000" dirty="0">
                  <a:solidFill>
                    <a:srgbClr val="7030A0"/>
                  </a:solidFill>
                  <a:latin typeface="Verdana" panose="020B0604030504040204" pitchFamily="34" charset="0"/>
                  <a:ea typeface="Verdana" panose="020B0604030504040204" pitchFamily="34" charset="0"/>
                </a:rPr>
                <a:t>Physics</a:t>
              </a:r>
            </a:p>
          </p:txBody>
        </p:sp>
      </p:grpSp>
      <p:grpSp>
        <p:nvGrpSpPr>
          <p:cNvPr id="225" name="Group 224">
            <a:extLst>
              <a:ext uri="{FF2B5EF4-FFF2-40B4-BE49-F238E27FC236}">
                <a16:creationId xmlns:a16="http://schemas.microsoft.com/office/drawing/2014/main" id="{25A6C197-0A37-777D-D47C-B446095530A2}"/>
              </a:ext>
            </a:extLst>
          </p:cNvPr>
          <p:cNvGrpSpPr/>
          <p:nvPr/>
        </p:nvGrpSpPr>
        <p:grpSpPr>
          <a:xfrm>
            <a:off x="3119437" y="4570413"/>
            <a:ext cx="8220118" cy="371475"/>
            <a:chOff x="3119437" y="4570413"/>
            <a:chExt cx="8220118" cy="371475"/>
          </a:xfrm>
        </p:grpSpPr>
        <p:sp>
          <p:nvSpPr>
            <p:cNvPr id="220" name="TextBox 219">
              <a:extLst>
                <a:ext uri="{FF2B5EF4-FFF2-40B4-BE49-F238E27FC236}">
                  <a16:creationId xmlns:a16="http://schemas.microsoft.com/office/drawing/2014/main" id="{2FCB6346-D41B-AFEB-682D-B748973226C8}"/>
                </a:ext>
              </a:extLst>
            </p:cNvPr>
            <p:cNvSpPr txBox="1"/>
            <p:nvPr/>
          </p:nvSpPr>
          <p:spPr>
            <a:xfrm>
              <a:off x="10083854" y="4578425"/>
              <a:ext cx="1255701" cy="356535"/>
            </a:xfrm>
            <a:prstGeom prst="rect">
              <a:avLst/>
            </a:prstGeom>
            <a:noFill/>
          </p:spPr>
          <p:txBody>
            <a:bodyPr wrap="square" rtlCol="0">
              <a:spAutoFit/>
            </a:bodyPr>
            <a:lstStyle/>
            <a:p>
              <a:r>
                <a:rPr lang="en-GB" sz="2000" dirty="0">
                  <a:solidFill>
                    <a:schemeClr val="bg2"/>
                  </a:solidFill>
                  <a:latin typeface="Verdana" panose="020B0604030504040204" pitchFamily="34" charset="0"/>
                  <a:ea typeface="Verdana" panose="020B0604030504040204" pitchFamily="34" charset="0"/>
                </a:rPr>
                <a:t>General</a:t>
              </a:r>
            </a:p>
          </p:txBody>
        </p:sp>
        <p:grpSp>
          <p:nvGrpSpPr>
            <p:cNvPr id="224" name="Group 223">
              <a:extLst>
                <a:ext uri="{FF2B5EF4-FFF2-40B4-BE49-F238E27FC236}">
                  <a16:creationId xmlns:a16="http://schemas.microsoft.com/office/drawing/2014/main" id="{A691D015-2943-BB24-E444-9F91F21E50F0}"/>
                </a:ext>
              </a:extLst>
            </p:cNvPr>
            <p:cNvGrpSpPr/>
            <p:nvPr/>
          </p:nvGrpSpPr>
          <p:grpSpPr>
            <a:xfrm>
              <a:off x="3119437" y="4570413"/>
              <a:ext cx="6994525" cy="371475"/>
              <a:chOff x="3119437" y="4570413"/>
              <a:chExt cx="6994525" cy="371475"/>
            </a:xfrm>
          </p:grpSpPr>
          <p:sp>
            <p:nvSpPr>
              <p:cNvPr id="100" name="Oval 99">
                <a:extLst>
                  <a:ext uri="{FF2B5EF4-FFF2-40B4-BE49-F238E27FC236}">
                    <a16:creationId xmlns:a16="http://schemas.microsoft.com/office/drawing/2014/main" id="{217CA775-FED2-4F6D-65C5-29E0C12FDD50}"/>
                  </a:ext>
                </a:extLst>
              </p:cNvPr>
              <p:cNvSpPr>
                <a:spLocks noChangeArrowheads="1"/>
              </p:cNvSpPr>
              <p:nvPr/>
            </p:nvSpPr>
            <p:spPr bwMode="auto">
              <a:xfrm>
                <a:off x="4660899" y="4884738"/>
                <a:ext cx="57150" cy="57150"/>
              </a:xfrm>
              <a:prstGeom prst="ellipse">
                <a:avLst/>
              </a:prstGeom>
              <a:solidFill>
                <a:schemeClr val="bg2"/>
              </a:solidFill>
              <a:ln w="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2" name="Oval 101">
                <a:extLst>
                  <a:ext uri="{FF2B5EF4-FFF2-40B4-BE49-F238E27FC236}">
                    <a16:creationId xmlns:a16="http://schemas.microsoft.com/office/drawing/2014/main" id="{6C073563-1740-F861-B78A-1992D1DBDE70}"/>
                  </a:ext>
                </a:extLst>
              </p:cNvPr>
              <p:cNvSpPr>
                <a:spLocks noChangeArrowheads="1"/>
              </p:cNvSpPr>
              <p:nvPr/>
            </p:nvSpPr>
            <p:spPr bwMode="auto">
              <a:xfrm>
                <a:off x="5432424" y="4832351"/>
                <a:ext cx="55562" cy="57150"/>
              </a:xfrm>
              <a:prstGeom prst="ellipse">
                <a:avLst/>
              </a:prstGeom>
              <a:solidFill>
                <a:schemeClr val="bg2"/>
              </a:solidFill>
              <a:ln w="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4" name="Oval 103">
                <a:extLst>
                  <a:ext uri="{FF2B5EF4-FFF2-40B4-BE49-F238E27FC236}">
                    <a16:creationId xmlns:a16="http://schemas.microsoft.com/office/drawing/2014/main" id="{E46A0C6F-16F6-4DED-A590-7D96CC4A4AEA}"/>
                  </a:ext>
                </a:extLst>
              </p:cNvPr>
              <p:cNvSpPr>
                <a:spLocks noChangeArrowheads="1"/>
              </p:cNvSpPr>
              <p:nvPr/>
            </p:nvSpPr>
            <p:spPr bwMode="auto">
              <a:xfrm>
                <a:off x="6203949" y="4738688"/>
                <a:ext cx="57150" cy="55563"/>
              </a:xfrm>
              <a:prstGeom prst="ellipse">
                <a:avLst/>
              </a:prstGeom>
              <a:solidFill>
                <a:schemeClr val="bg2"/>
              </a:solidFill>
              <a:ln w="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2" name="Oval 111">
                <a:extLst>
                  <a:ext uri="{FF2B5EF4-FFF2-40B4-BE49-F238E27FC236}">
                    <a16:creationId xmlns:a16="http://schemas.microsoft.com/office/drawing/2014/main" id="{869B2655-621A-A423-C41E-1E1747D62F58}"/>
                  </a:ext>
                </a:extLst>
              </p:cNvPr>
              <p:cNvSpPr>
                <a:spLocks noChangeArrowheads="1"/>
              </p:cNvSpPr>
              <p:nvPr/>
            </p:nvSpPr>
            <p:spPr bwMode="auto">
              <a:xfrm>
                <a:off x="10056812" y="4581526"/>
                <a:ext cx="57150" cy="57150"/>
              </a:xfrm>
              <a:prstGeom prst="ellipse">
                <a:avLst/>
              </a:prstGeom>
              <a:solidFill>
                <a:schemeClr val="bg2"/>
              </a:solidFill>
              <a:ln w="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3" name="Oval 112">
                <a:extLst>
                  <a:ext uri="{FF2B5EF4-FFF2-40B4-BE49-F238E27FC236}">
                    <a16:creationId xmlns:a16="http://schemas.microsoft.com/office/drawing/2014/main" id="{17AA7170-76DA-140F-ADA1-D04F6F09642E}"/>
                  </a:ext>
                </a:extLst>
              </p:cNvPr>
              <p:cNvSpPr>
                <a:spLocks noChangeArrowheads="1"/>
              </p:cNvSpPr>
              <p:nvPr/>
            </p:nvSpPr>
            <p:spPr bwMode="auto">
              <a:xfrm>
                <a:off x="10056812" y="4584438"/>
                <a:ext cx="57150" cy="57150"/>
              </a:xfrm>
              <a:prstGeom prst="ellipse">
                <a:avLst/>
              </a:prstGeom>
              <a:solidFill>
                <a:schemeClr val="bg2"/>
              </a:solidFill>
              <a:ln w="7938" cap="flat">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2" name="Freeform 67">
                <a:extLst>
                  <a:ext uri="{FF2B5EF4-FFF2-40B4-BE49-F238E27FC236}">
                    <a16:creationId xmlns:a16="http://schemas.microsoft.com/office/drawing/2014/main" id="{061C4E41-29F7-4663-C6E9-B6EB710FFB7E}"/>
                  </a:ext>
                </a:extLst>
              </p:cNvPr>
              <p:cNvSpPr>
                <a:spLocks/>
              </p:cNvSpPr>
              <p:nvPr/>
            </p:nvSpPr>
            <p:spPr bwMode="auto">
              <a:xfrm>
                <a:off x="3148012" y="4598988"/>
                <a:ext cx="6938962" cy="314325"/>
              </a:xfrm>
              <a:custGeom>
                <a:avLst/>
                <a:gdLst>
                  <a:gd name="T0" fmla="*/ 0 w 4371"/>
                  <a:gd name="T1" fmla="*/ 192 h 198"/>
                  <a:gd name="T2" fmla="*/ 485 w 4371"/>
                  <a:gd name="T3" fmla="*/ 198 h 198"/>
                  <a:gd name="T4" fmla="*/ 972 w 4371"/>
                  <a:gd name="T5" fmla="*/ 159 h 198"/>
                  <a:gd name="T6" fmla="*/ 1457 w 4371"/>
                  <a:gd name="T7" fmla="*/ 139 h 198"/>
                  <a:gd name="T8" fmla="*/ 1942 w 4371"/>
                  <a:gd name="T9" fmla="*/ 92 h 198"/>
                  <a:gd name="T10" fmla="*/ 2428 w 4371"/>
                  <a:gd name="T11" fmla="*/ 113 h 198"/>
                  <a:gd name="T12" fmla="*/ 3399 w 4371"/>
                  <a:gd name="T13" fmla="*/ 192 h 198"/>
                  <a:gd name="T14" fmla="*/ 3885 w 4371"/>
                  <a:gd name="T15" fmla="*/ 106 h 198"/>
                  <a:gd name="T16" fmla="*/ 4371 w 4371"/>
                  <a:gd name="T1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71" h="198">
                    <a:moveTo>
                      <a:pt x="0" y="192"/>
                    </a:moveTo>
                    <a:lnTo>
                      <a:pt x="485" y="198"/>
                    </a:lnTo>
                    <a:lnTo>
                      <a:pt x="972" y="159"/>
                    </a:lnTo>
                    <a:lnTo>
                      <a:pt x="1457" y="139"/>
                    </a:lnTo>
                    <a:lnTo>
                      <a:pt x="1942" y="92"/>
                    </a:lnTo>
                    <a:lnTo>
                      <a:pt x="2428" y="113"/>
                    </a:lnTo>
                    <a:lnTo>
                      <a:pt x="3399" y="192"/>
                    </a:lnTo>
                    <a:lnTo>
                      <a:pt x="3885" y="106"/>
                    </a:lnTo>
                    <a:lnTo>
                      <a:pt x="4371" y="0"/>
                    </a:lnTo>
                  </a:path>
                </a:pathLst>
              </a:custGeom>
              <a:noFill/>
              <a:ln w="15875" cap="rnd">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3" name="Oval 152">
                <a:extLst>
                  <a:ext uri="{FF2B5EF4-FFF2-40B4-BE49-F238E27FC236}">
                    <a16:creationId xmlns:a16="http://schemas.microsoft.com/office/drawing/2014/main" id="{3F0F866D-51DF-F7C5-0A34-A03249AC99E8}"/>
                  </a:ext>
                </a:extLst>
              </p:cNvPr>
              <p:cNvSpPr>
                <a:spLocks noChangeArrowheads="1"/>
              </p:cNvSpPr>
              <p:nvPr/>
            </p:nvSpPr>
            <p:spPr bwMode="auto">
              <a:xfrm>
                <a:off x="3119437" y="4875213"/>
                <a:ext cx="55562" cy="57150"/>
              </a:xfrm>
              <a:prstGeom prst="ellipse">
                <a:avLst/>
              </a:prstGeom>
              <a:solidFill>
                <a:schemeClr val="bg2"/>
              </a:solidFill>
              <a:ln w="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4" name="Oval 153">
                <a:extLst>
                  <a:ext uri="{FF2B5EF4-FFF2-40B4-BE49-F238E27FC236}">
                    <a16:creationId xmlns:a16="http://schemas.microsoft.com/office/drawing/2014/main" id="{A9FC6C4B-9D91-4D8B-B0AE-025A8A2D4D09}"/>
                  </a:ext>
                </a:extLst>
              </p:cNvPr>
              <p:cNvSpPr>
                <a:spLocks noChangeArrowheads="1"/>
              </p:cNvSpPr>
              <p:nvPr/>
            </p:nvSpPr>
            <p:spPr bwMode="auto">
              <a:xfrm>
                <a:off x="3119437" y="4875213"/>
                <a:ext cx="55562" cy="57150"/>
              </a:xfrm>
              <a:prstGeom prst="ellipse">
                <a:avLst/>
              </a:prstGeom>
              <a:solidFill>
                <a:schemeClr val="bg2"/>
              </a:solidFill>
              <a:ln w="7938" cap="flat">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5" name="Oval 154">
                <a:extLst>
                  <a:ext uri="{FF2B5EF4-FFF2-40B4-BE49-F238E27FC236}">
                    <a16:creationId xmlns:a16="http://schemas.microsoft.com/office/drawing/2014/main" id="{D6D43C45-9A80-2EB6-913F-27305D06DDF2}"/>
                  </a:ext>
                </a:extLst>
              </p:cNvPr>
              <p:cNvSpPr>
                <a:spLocks noChangeArrowheads="1"/>
              </p:cNvSpPr>
              <p:nvPr/>
            </p:nvSpPr>
            <p:spPr bwMode="auto">
              <a:xfrm>
                <a:off x="3890962" y="4884738"/>
                <a:ext cx="57150" cy="57150"/>
              </a:xfrm>
              <a:prstGeom prst="ellipse">
                <a:avLst/>
              </a:prstGeom>
              <a:solidFill>
                <a:schemeClr val="bg2"/>
              </a:solidFill>
              <a:ln w="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6" name="Oval 155">
                <a:extLst>
                  <a:ext uri="{FF2B5EF4-FFF2-40B4-BE49-F238E27FC236}">
                    <a16:creationId xmlns:a16="http://schemas.microsoft.com/office/drawing/2014/main" id="{E5174017-98CD-DDE4-84F5-BB339F2DB559}"/>
                  </a:ext>
                </a:extLst>
              </p:cNvPr>
              <p:cNvSpPr>
                <a:spLocks noChangeArrowheads="1"/>
              </p:cNvSpPr>
              <p:nvPr/>
            </p:nvSpPr>
            <p:spPr bwMode="auto">
              <a:xfrm>
                <a:off x="3890962" y="4884738"/>
                <a:ext cx="57150" cy="57150"/>
              </a:xfrm>
              <a:prstGeom prst="ellipse">
                <a:avLst/>
              </a:prstGeom>
              <a:solidFill>
                <a:schemeClr val="bg2"/>
              </a:solidFill>
              <a:ln w="7938" cap="flat">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7" name="Oval 156">
                <a:extLst>
                  <a:ext uri="{FF2B5EF4-FFF2-40B4-BE49-F238E27FC236}">
                    <a16:creationId xmlns:a16="http://schemas.microsoft.com/office/drawing/2014/main" id="{EBA2DD0F-832F-4435-3846-2DF733695F30}"/>
                  </a:ext>
                </a:extLst>
              </p:cNvPr>
              <p:cNvSpPr>
                <a:spLocks noChangeArrowheads="1"/>
              </p:cNvSpPr>
              <p:nvPr/>
            </p:nvSpPr>
            <p:spPr bwMode="auto">
              <a:xfrm>
                <a:off x="4660899" y="4822826"/>
                <a:ext cx="57150" cy="57150"/>
              </a:xfrm>
              <a:prstGeom prst="ellipse">
                <a:avLst/>
              </a:prstGeom>
              <a:solidFill>
                <a:schemeClr val="bg2"/>
              </a:solidFill>
              <a:ln w="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8" name="Oval 157">
                <a:extLst>
                  <a:ext uri="{FF2B5EF4-FFF2-40B4-BE49-F238E27FC236}">
                    <a16:creationId xmlns:a16="http://schemas.microsoft.com/office/drawing/2014/main" id="{02ABF588-9429-2A17-8A8C-025AC55F7F24}"/>
                  </a:ext>
                </a:extLst>
              </p:cNvPr>
              <p:cNvSpPr>
                <a:spLocks noChangeArrowheads="1"/>
              </p:cNvSpPr>
              <p:nvPr/>
            </p:nvSpPr>
            <p:spPr bwMode="auto">
              <a:xfrm>
                <a:off x="4660899" y="4822826"/>
                <a:ext cx="57150" cy="57150"/>
              </a:xfrm>
              <a:prstGeom prst="ellipse">
                <a:avLst/>
              </a:prstGeom>
              <a:solidFill>
                <a:schemeClr val="bg2"/>
              </a:solidFill>
              <a:ln w="7938" cap="flat">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9" name="Oval 158">
                <a:extLst>
                  <a:ext uri="{FF2B5EF4-FFF2-40B4-BE49-F238E27FC236}">
                    <a16:creationId xmlns:a16="http://schemas.microsoft.com/office/drawing/2014/main" id="{EA51E684-49C2-3EDF-0C72-718C78E06FD7}"/>
                  </a:ext>
                </a:extLst>
              </p:cNvPr>
              <p:cNvSpPr>
                <a:spLocks noChangeArrowheads="1"/>
              </p:cNvSpPr>
              <p:nvPr/>
            </p:nvSpPr>
            <p:spPr bwMode="auto">
              <a:xfrm>
                <a:off x="5432424" y="4791076"/>
                <a:ext cx="55562" cy="55563"/>
              </a:xfrm>
              <a:prstGeom prst="ellipse">
                <a:avLst/>
              </a:prstGeom>
              <a:solidFill>
                <a:schemeClr val="bg2"/>
              </a:solidFill>
              <a:ln w="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0" name="Oval 159">
                <a:extLst>
                  <a:ext uri="{FF2B5EF4-FFF2-40B4-BE49-F238E27FC236}">
                    <a16:creationId xmlns:a16="http://schemas.microsoft.com/office/drawing/2014/main" id="{3DEDCF02-682F-FA5A-1DC1-F76E2C3DD326}"/>
                  </a:ext>
                </a:extLst>
              </p:cNvPr>
              <p:cNvSpPr>
                <a:spLocks noChangeArrowheads="1"/>
              </p:cNvSpPr>
              <p:nvPr/>
            </p:nvSpPr>
            <p:spPr bwMode="auto">
              <a:xfrm>
                <a:off x="5432424" y="4791076"/>
                <a:ext cx="55562" cy="55563"/>
              </a:xfrm>
              <a:prstGeom prst="ellipse">
                <a:avLst/>
              </a:prstGeom>
              <a:solidFill>
                <a:schemeClr val="bg2"/>
              </a:solidFill>
              <a:ln w="7938" cap="flat">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1" name="Oval 160">
                <a:extLst>
                  <a:ext uri="{FF2B5EF4-FFF2-40B4-BE49-F238E27FC236}">
                    <a16:creationId xmlns:a16="http://schemas.microsoft.com/office/drawing/2014/main" id="{D2C90FF4-BA19-EB5C-7DD8-945D3A6EEFCE}"/>
                  </a:ext>
                </a:extLst>
              </p:cNvPr>
              <p:cNvSpPr>
                <a:spLocks noChangeArrowheads="1"/>
              </p:cNvSpPr>
              <p:nvPr/>
            </p:nvSpPr>
            <p:spPr bwMode="auto">
              <a:xfrm>
                <a:off x="6203949" y="4718051"/>
                <a:ext cx="57150" cy="57150"/>
              </a:xfrm>
              <a:prstGeom prst="ellipse">
                <a:avLst/>
              </a:prstGeom>
              <a:solidFill>
                <a:schemeClr val="bg2"/>
              </a:solidFill>
              <a:ln w="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2" name="Oval 161">
                <a:extLst>
                  <a:ext uri="{FF2B5EF4-FFF2-40B4-BE49-F238E27FC236}">
                    <a16:creationId xmlns:a16="http://schemas.microsoft.com/office/drawing/2014/main" id="{77C54E35-B7A3-26A9-5BB4-1E3E3B1E07F6}"/>
                  </a:ext>
                </a:extLst>
              </p:cNvPr>
              <p:cNvSpPr>
                <a:spLocks noChangeArrowheads="1"/>
              </p:cNvSpPr>
              <p:nvPr/>
            </p:nvSpPr>
            <p:spPr bwMode="auto">
              <a:xfrm>
                <a:off x="6203949" y="4718051"/>
                <a:ext cx="57150" cy="57150"/>
              </a:xfrm>
              <a:prstGeom prst="ellipse">
                <a:avLst/>
              </a:prstGeom>
              <a:solidFill>
                <a:schemeClr val="bg2"/>
              </a:solidFill>
              <a:ln w="7938" cap="flat">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3" name="Oval 162">
                <a:extLst>
                  <a:ext uri="{FF2B5EF4-FFF2-40B4-BE49-F238E27FC236}">
                    <a16:creationId xmlns:a16="http://schemas.microsoft.com/office/drawing/2014/main" id="{40AED86A-2A67-3A2A-D900-9A7CC6B33B1B}"/>
                  </a:ext>
                </a:extLst>
              </p:cNvPr>
              <p:cNvSpPr>
                <a:spLocks noChangeArrowheads="1"/>
              </p:cNvSpPr>
              <p:nvPr/>
            </p:nvSpPr>
            <p:spPr bwMode="auto">
              <a:xfrm>
                <a:off x="6973887" y="4748213"/>
                <a:ext cx="57150" cy="57150"/>
              </a:xfrm>
              <a:prstGeom prst="ellipse">
                <a:avLst/>
              </a:prstGeom>
              <a:solidFill>
                <a:schemeClr val="bg2"/>
              </a:solidFill>
              <a:ln w="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4" name="Oval 163">
                <a:extLst>
                  <a:ext uri="{FF2B5EF4-FFF2-40B4-BE49-F238E27FC236}">
                    <a16:creationId xmlns:a16="http://schemas.microsoft.com/office/drawing/2014/main" id="{D361223D-1B22-2CF5-B63B-816A628F089C}"/>
                  </a:ext>
                </a:extLst>
              </p:cNvPr>
              <p:cNvSpPr>
                <a:spLocks noChangeArrowheads="1"/>
              </p:cNvSpPr>
              <p:nvPr/>
            </p:nvSpPr>
            <p:spPr bwMode="auto">
              <a:xfrm>
                <a:off x="6973887" y="4748213"/>
                <a:ext cx="57150" cy="57150"/>
              </a:xfrm>
              <a:prstGeom prst="ellipse">
                <a:avLst/>
              </a:prstGeom>
              <a:solidFill>
                <a:schemeClr val="bg2"/>
              </a:solidFill>
              <a:ln w="7938" cap="flat">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5" name="Oval 164">
                <a:extLst>
                  <a:ext uri="{FF2B5EF4-FFF2-40B4-BE49-F238E27FC236}">
                    <a16:creationId xmlns:a16="http://schemas.microsoft.com/office/drawing/2014/main" id="{1636A806-DC1B-CA83-5F36-4CDDD864FD45}"/>
                  </a:ext>
                </a:extLst>
              </p:cNvPr>
              <p:cNvSpPr>
                <a:spLocks noChangeArrowheads="1"/>
              </p:cNvSpPr>
              <p:nvPr/>
            </p:nvSpPr>
            <p:spPr bwMode="auto">
              <a:xfrm>
                <a:off x="8516937" y="4875213"/>
                <a:ext cx="55562" cy="57150"/>
              </a:xfrm>
              <a:prstGeom prst="ellipse">
                <a:avLst/>
              </a:prstGeom>
              <a:solidFill>
                <a:schemeClr val="bg2"/>
              </a:solidFill>
              <a:ln w="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6" name="Oval 165">
                <a:extLst>
                  <a:ext uri="{FF2B5EF4-FFF2-40B4-BE49-F238E27FC236}">
                    <a16:creationId xmlns:a16="http://schemas.microsoft.com/office/drawing/2014/main" id="{294F2D16-B48F-83F9-C5C6-BDB3BA7ED281}"/>
                  </a:ext>
                </a:extLst>
              </p:cNvPr>
              <p:cNvSpPr>
                <a:spLocks noChangeArrowheads="1"/>
              </p:cNvSpPr>
              <p:nvPr/>
            </p:nvSpPr>
            <p:spPr bwMode="auto">
              <a:xfrm>
                <a:off x="8516937" y="4875213"/>
                <a:ext cx="55562" cy="57150"/>
              </a:xfrm>
              <a:prstGeom prst="ellipse">
                <a:avLst/>
              </a:prstGeom>
              <a:solidFill>
                <a:schemeClr val="bg2"/>
              </a:solidFill>
              <a:ln w="7938" cap="flat">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7" name="Oval 166">
                <a:extLst>
                  <a:ext uri="{FF2B5EF4-FFF2-40B4-BE49-F238E27FC236}">
                    <a16:creationId xmlns:a16="http://schemas.microsoft.com/office/drawing/2014/main" id="{8C0B06B7-E4A6-373F-B568-3A4E3D9BB293}"/>
                  </a:ext>
                </a:extLst>
              </p:cNvPr>
              <p:cNvSpPr>
                <a:spLocks noChangeArrowheads="1"/>
              </p:cNvSpPr>
              <p:nvPr/>
            </p:nvSpPr>
            <p:spPr bwMode="auto">
              <a:xfrm>
                <a:off x="9286874" y="4738688"/>
                <a:ext cx="57150" cy="55563"/>
              </a:xfrm>
              <a:prstGeom prst="ellipse">
                <a:avLst/>
              </a:prstGeom>
              <a:solidFill>
                <a:schemeClr val="bg2"/>
              </a:solidFill>
              <a:ln w="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8" name="Oval 167">
                <a:extLst>
                  <a:ext uri="{FF2B5EF4-FFF2-40B4-BE49-F238E27FC236}">
                    <a16:creationId xmlns:a16="http://schemas.microsoft.com/office/drawing/2014/main" id="{3F6A6FD0-D36E-8196-7F21-074E6972C740}"/>
                  </a:ext>
                </a:extLst>
              </p:cNvPr>
              <p:cNvSpPr>
                <a:spLocks noChangeArrowheads="1"/>
              </p:cNvSpPr>
              <p:nvPr/>
            </p:nvSpPr>
            <p:spPr bwMode="auto">
              <a:xfrm>
                <a:off x="9286874" y="4738688"/>
                <a:ext cx="57150" cy="55563"/>
              </a:xfrm>
              <a:prstGeom prst="ellipse">
                <a:avLst/>
              </a:prstGeom>
              <a:solidFill>
                <a:schemeClr val="bg2"/>
              </a:solidFill>
              <a:ln w="7938" cap="flat">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9" name="Oval 168">
                <a:extLst>
                  <a:ext uri="{FF2B5EF4-FFF2-40B4-BE49-F238E27FC236}">
                    <a16:creationId xmlns:a16="http://schemas.microsoft.com/office/drawing/2014/main" id="{EE1D3555-CAA7-4FC8-938D-9DA535F862BB}"/>
                  </a:ext>
                </a:extLst>
              </p:cNvPr>
              <p:cNvSpPr>
                <a:spLocks noChangeArrowheads="1"/>
              </p:cNvSpPr>
              <p:nvPr/>
            </p:nvSpPr>
            <p:spPr bwMode="auto">
              <a:xfrm>
                <a:off x="10056812" y="4570413"/>
                <a:ext cx="57150" cy="57150"/>
              </a:xfrm>
              <a:prstGeom prst="ellipse">
                <a:avLst/>
              </a:prstGeom>
              <a:solidFill>
                <a:schemeClr val="bg2"/>
              </a:solidFill>
              <a:ln w="0">
                <a:solidFill>
                  <a:schemeClr val="tx1">
                    <a:lumMod val="50000"/>
                    <a:lumOff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spTree>
    <p:extLst>
      <p:ext uri="{BB962C8B-B14F-4D97-AF65-F5344CB8AC3E}">
        <p14:creationId xmlns:p14="http://schemas.microsoft.com/office/powerpoint/2010/main" val="171544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wipe(left)">
                                      <p:cBhvr>
                                        <p:cTn id="7" dur="1000"/>
                                        <p:tgtEl>
                                          <p:spTgt spid="2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6"/>
                                        </p:tgtEl>
                                        <p:attrNameLst>
                                          <p:attrName>style.visibility</p:attrName>
                                        </p:attrNameLst>
                                      </p:cBhvr>
                                      <p:to>
                                        <p:strVal val="visible"/>
                                      </p:to>
                                    </p:set>
                                    <p:animEffect transition="in" filter="wipe(left)">
                                      <p:cBhvr>
                                        <p:cTn id="12" dur="1000"/>
                                        <p:tgtEl>
                                          <p:spTgt spid="2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7"/>
                                        </p:tgtEl>
                                        <p:attrNameLst>
                                          <p:attrName>style.visibility</p:attrName>
                                        </p:attrNameLst>
                                      </p:cBhvr>
                                      <p:to>
                                        <p:strVal val="visible"/>
                                      </p:to>
                                    </p:set>
                                    <p:animEffect transition="in" filter="wipe(left)">
                                      <p:cBhvr>
                                        <p:cTn id="17" dur="1000"/>
                                        <p:tgtEl>
                                          <p:spTgt spid="2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8"/>
                                        </p:tgtEl>
                                        <p:attrNameLst>
                                          <p:attrName>style.visibility</p:attrName>
                                        </p:attrNameLst>
                                      </p:cBhvr>
                                      <p:to>
                                        <p:strVal val="visible"/>
                                      </p:to>
                                    </p:set>
                                    <p:animEffect transition="in" filter="wipe(left)">
                                      <p:cBhvr>
                                        <p:cTn id="22" dur="10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CE650-A3A6-2CB0-A2ED-86D048F7A9DA}"/>
              </a:ext>
            </a:extLst>
          </p:cNvPr>
          <p:cNvSpPr>
            <a:spLocks noGrp="1"/>
          </p:cNvSpPr>
          <p:nvPr>
            <p:ph type="title"/>
          </p:nvPr>
        </p:nvSpPr>
        <p:spPr/>
        <p:txBody>
          <a:bodyPr/>
          <a:lstStyle/>
          <a:p>
            <a:r>
              <a:rPr lang="en-GB" dirty="0"/>
              <a:t>Recommendations to the Select Education Committee</a:t>
            </a:r>
          </a:p>
        </p:txBody>
      </p:sp>
      <p:pic>
        <p:nvPicPr>
          <p:cNvPr id="3" name="Picture 2">
            <a:extLst>
              <a:ext uri="{FF2B5EF4-FFF2-40B4-BE49-F238E27FC236}">
                <a16:creationId xmlns:a16="http://schemas.microsoft.com/office/drawing/2014/main" id="{8F66465A-3240-4B92-F450-B6E7DC9C1DE2}"/>
              </a:ext>
            </a:extLst>
          </p:cNvPr>
          <p:cNvPicPr>
            <a:picLocks noChangeAspect="1"/>
          </p:cNvPicPr>
          <p:nvPr/>
        </p:nvPicPr>
        <p:blipFill>
          <a:blip r:embed="rId2"/>
          <a:stretch>
            <a:fillRect/>
          </a:stretch>
        </p:blipFill>
        <p:spPr>
          <a:xfrm>
            <a:off x="9477413" y="1108235"/>
            <a:ext cx="2243522" cy="1298561"/>
          </a:xfrm>
          <a:prstGeom prst="rect">
            <a:avLst/>
          </a:prstGeom>
        </p:spPr>
      </p:pic>
      <p:sp>
        <p:nvSpPr>
          <p:cNvPr id="5" name="TextBox 4">
            <a:extLst>
              <a:ext uri="{FF2B5EF4-FFF2-40B4-BE49-F238E27FC236}">
                <a16:creationId xmlns:a16="http://schemas.microsoft.com/office/drawing/2014/main" id="{153F246C-B596-BE4E-DF39-8B4E7514C6F0}"/>
              </a:ext>
            </a:extLst>
          </p:cNvPr>
          <p:cNvSpPr txBox="1"/>
          <p:nvPr/>
        </p:nvSpPr>
        <p:spPr>
          <a:xfrm>
            <a:off x="641554" y="978500"/>
            <a:ext cx="9082549" cy="2383858"/>
          </a:xfrm>
          <a:prstGeom prst="rect">
            <a:avLst/>
          </a:prstGeom>
          <a:noFill/>
        </p:spPr>
        <p:txBody>
          <a:bodyPr wrap="square">
            <a:spAutoFit/>
          </a:bodyPr>
          <a:lstStyle/>
          <a:p>
            <a:pPr>
              <a:lnSpc>
                <a:spcPct val="120000"/>
              </a:lnSpc>
            </a:pPr>
            <a:r>
              <a:rPr lang="en-GB" dirty="0">
                <a:latin typeface="Verdana" panose="020B0604030504040204" pitchFamily="34" charset="0"/>
                <a:ea typeface="Verdana" panose="020B0604030504040204" pitchFamily="34" charset="0"/>
              </a:rPr>
              <a:t>SKE provision needs be improved.</a:t>
            </a:r>
          </a:p>
          <a:p>
            <a:pPr>
              <a:lnSpc>
                <a:spcPct val="120000"/>
              </a:lnSpc>
            </a:pPr>
            <a:endParaRPr lang="en-GB" dirty="0">
              <a:latin typeface="Verdana" panose="020B0604030504040204" pitchFamily="34" charset="0"/>
              <a:ea typeface="Verdana" panose="020B0604030504040204" pitchFamily="34" charset="0"/>
            </a:endParaRPr>
          </a:p>
          <a:p>
            <a:pPr>
              <a:lnSpc>
                <a:spcPct val="120000"/>
              </a:lnSpc>
            </a:pPr>
            <a:r>
              <a:rPr lang="en-GB" dirty="0">
                <a:latin typeface="Verdana" panose="020B0604030504040204" pitchFamily="34" charset="0"/>
                <a:ea typeface="Verdana" panose="020B0604030504040204" pitchFamily="34" charset="0"/>
              </a:rPr>
              <a:t>There should be a general science SKE to equip people to train to teach in more than one science subject, which would better reflect what happens in schools. These could be delivered through (2 week) SKE/booster courses which were in the past used effectively by providers to develop key subject skills. </a:t>
            </a:r>
          </a:p>
        </p:txBody>
      </p:sp>
      <p:sp>
        <p:nvSpPr>
          <p:cNvPr id="7" name="TextBox 6">
            <a:extLst>
              <a:ext uri="{FF2B5EF4-FFF2-40B4-BE49-F238E27FC236}">
                <a16:creationId xmlns:a16="http://schemas.microsoft.com/office/drawing/2014/main" id="{41CBFA48-5B54-FCE9-5A78-BDF059F2A3C6}"/>
              </a:ext>
            </a:extLst>
          </p:cNvPr>
          <p:cNvSpPr txBox="1"/>
          <p:nvPr/>
        </p:nvSpPr>
        <p:spPr>
          <a:xfrm>
            <a:off x="723900" y="3550690"/>
            <a:ext cx="10744200" cy="923330"/>
          </a:xfrm>
          <a:prstGeom prst="rect">
            <a:avLst/>
          </a:prstGeom>
          <a:noFill/>
        </p:spPr>
        <p:txBody>
          <a:bodyPr wrap="square">
            <a:spAutoFit/>
          </a:bodyPr>
          <a:lstStyle/>
          <a:p>
            <a:pPr marL="342900" lvl="0" indent="-342900">
              <a:buFont typeface="Symbol" panose="05050102010706020507" pitchFamily="18" charset="2"/>
              <a:buChar char=""/>
            </a:pPr>
            <a:r>
              <a:rPr lang="en-GB" b="1" dirty="0">
                <a:latin typeface="Verdana" panose="020B0604030504040204" pitchFamily="34" charset="0"/>
                <a:ea typeface="Verdana" panose="020B0604030504040204" pitchFamily="34" charset="0"/>
              </a:rPr>
              <a:t>SKE policy be amended to allow general science SKE’s and the ability to undertake a SKE in a second science discipline and the reintroduction of short SKE booster courses</a:t>
            </a:r>
            <a:endParaRPr lang="en-GB" sz="1800" dirty="0">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7277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80080-3457-4445-80FF-F5A5FCA995ED}"/>
              </a:ext>
            </a:extLst>
          </p:cNvPr>
          <p:cNvSpPr>
            <a:spLocks noGrp="1"/>
          </p:cNvSpPr>
          <p:nvPr>
            <p:ph type="title"/>
          </p:nvPr>
        </p:nvSpPr>
        <p:spPr/>
        <p:txBody>
          <a:bodyPr/>
          <a:lstStyle/>
          <a:p>
            <a:r>
              <a:rPr lang="en-GB" dirty="0"/>
              <a:t>Any questions?</a:t>
            </a:r>
          </a:p>
        </p:txBody>
      </p:sp>
      <p:sp>
        <p:nvSpPr>
          <p:cNvPr id="3" name="Content Placeholder 2">
            <a:extLst>
              <a:ext uri="{FF2B5EF4-FFF2-40B4-BE49-F238E27FC236}">
                <a16:creationId xmlns:a16="http://schemas.microsoft.com/office/drawing/2014/main" id="{D193314C-2391-4403-9147-F340E69FEF1E}"/>
              </a:ext>
            </a:extLst>
          </p:cNvPr>
          <p:cNvSpPr>
            <a:spLocks noGrp="1"/>
          </p:cNvSpPr>
          <p:nvPr>
            <p:ph idx="1"/>
          </p:nvPr>
        </p:nvSpPr>
        <p:spPr/>
        <p:txBody>
          <a:bodyPr/>
          <a:lstStyle/>
          <a:p>
            <a:r>
              <a:rPr lang="en-GB" dirty="0"/>
              <a:t>Mark Crowley</a:t>
            </a:r>
          </a:p>
          <a:p>
            <a:r>
              <a:rPr lang="en-GB" dirty="0"/>
              <a:t>Secondary Education Course Leader </a:t>
            </a:r>
          </a:p>
          <a:p>
            <a:r>
              <a:rPr lang="en-GB" dirty="0"/>
              <a:t>Nottingham Trent University</a:t>
            </a:r>
          </a:p>
          <a:p>
            <a:endParaRPr lang="en-GB" dirty="0"/>
          </a:p>
          <a:p>
            <a:r>
              <a:rPr lang="en-GB" dirty="0"/>
              <a:t>mark.crowley@ntu.ac.uk</a:t>
            </a:r>
          </a:p>
        </p:txBody>
      </p:sp>
    </p:spTree>
    <p:extLst>
      <p:ext uri="{BB962C8B-B14F-4D97-AF65-F5344CB8AC3E}">
        <p14:creationId xmlns:p14="http://schemas.microsoft.com/office/powerpoint/2010/main" val="1082275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264F6-1280-FB27-F2AE-B89D88BF56FA}"/>
              </a:ext>
            </a:extLst>
          </p:cNvPr>
          <p:cNvSpPr>
            <a:spLocks noGrp="1"/>
          </p:cNvSpPr>
          <p:nvPr>
            <p:ph type="title"/>
          </p:nvPr>
        </p:nvSpPr>
        <p:spPr/>
        <p:txBody>
          <a:bodyPr/>
          <a:lstStyle/>
          <a:p>
            <a:r>
              <a:rPr lang="en-GB" dirty="0"/>
              <a:t>Need for Physics specialists:</a:t>
            </a:r>
            <a:r>
              <a:rPr lang="en-GB" b="0" dirty="0"/>
              <a:t> PG ITT targets</a:t>
            </a:r>
          </a:p>
        </p:txBody>
      </p:sp>
      <p:sp>
        <p:nvSpPr>
          <p:cNvPr id="7" name="Freeform 6">
            <a:extLst>
              <a:ext uri="{FF2B5EF4-FFF2-40B4-BE49-F238E27FC236}">
                <a16:creationId xmlns:a16="http://schemas.microsoft.com/office/drawing/2014/main" id="{99C84414-726D-A020-3961-08403DC9B9C8}"/>
              </a:ext>
            </a:extLst>
          </p:cNvPr>
          <p:cNvSpPr>
            <a:spLocks noEditPoints="1"/>
          </p:cNvSpPr>
          <p:nvPr/>
        </p:nvSpPr>
        <p:spPr bwMode="auto">
          <a:xfrm>
            <a:off x="3310795" y="1488548"/>
            <a:ext cx="6946388" cy="3402535"/>
          </a:xfrm>
          <a:custGeom>
            <a:avLst/>
            <a:gdLst>
              <a:gd name="T0" fmla="*/ 0 w 2716"/>
              <a:gd name="T1" fmla="*/ 0 h 1726"/>
              <a:gd name="T2" fmla="*/ 0 w 2716"/>
              <a:gd name="T3" fmla="*/ 1726 h 1726"/>
              <a:gd name="T4" fmla="*/ 543 w 2716"/>
              <a:gd name="T5" fmla="*/ 0 h 1726"/>
              <a:gd name="T6" fmla="*/ 543 w 2716"/>
              <a:gd name="T7" fmla="*/ 1726 h 1726"/>
              <a:gd name="T8" fmla="*/ 1087 w 2716"/>
              <a:gd name="T9" fmla="*/ 0 h 1726"/>
              <a:gd name="T10" fmla="*/ 1087 w 2716"/>
              <a:gd name="T11" fmla="*/ 1726 h 1726"/>
              <a:gd name="T12" fmla="*/ 1629 w 2716"/>
              <a:gd name="T13" fmla="*/ 0 h 1726"/>
              <a:gd name="T14" fmla="*/ 1629 w 2716"/>
              <a:gd name="T15" fmla="*/ 1726 h 1726"/>
              <a:gd name="T16" fmla="*/ 2173 w 2716"/>
              <a:gd name="T17" fmla="*/ 0 h 1726"/>
              <a:gd name="T18" fmla="*/ 2173 w 2716"/>
              <a:gd name="T19" fmla="*/ 1726 h 1726"/>
              <a:gd name="T20" fmla="*/ 2716 w 2716"/>
              <a:gd name="T21" fmla="*/ 0 h 1726"/>
              <a:gd name="T22" fmla="*/ 2716 w 2716"/>
              <a:gd name="T23" fmla="*/ 1726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16" h="1726">
                <a:moveTo>
                  <a:pt x="0" y="0"/>
                </a:moveTo>
                <a:lnTo>
                  <a:pt x="0" y="1726"/>
                </a:lnTo>
                <a:moveTo>
                  <a:pt x="543" y="0"/>
                </a:moveTo>
                <a:lnTo>
                  <a:pt x="543" y="1726"/>
                </a:lnTo>
                <a:moveTo>
                  <a:pt x="1087" y="0"/>
                </a:moveTo>
                <a:lnTo>
                  <a:pt x="1087" y="1726"/>
                </a:lnTo>
                <a:moveTo>
                  <a:pt x="1629" y="0"/>
                </a:moveTo>
                <a:lnTo>
                  <a:pt x="1629" y="1726"/>
                </a:lnTo>
                <a:moveTo>
                  <a:pt x="2173" y="0"/>
                </a:moveTo>
                <a:lnTo>
                  <a:pt x="2173" y="1726"/>
                </a:lnTo>
                <a:moveTo>
                  <a:pt x="2716" y="0"/>
                </a:moveTo>
                <a:lnTo>
                  <a:pt x="2716" y="1726"/>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Freeform 7">
            <a:extLst>
              <a:ext uri="{FF2B5EF4-FFF2-40B4-BE49-F238E27FC236}">
                <a16:creationId xmlns:a16="http://schemas.microsoft.com/office/drawing/2014/main" id="{E129CF6A-0EFB-9D4D-FFB7-84D45038C1F1}"/>
              </a:ext>
            </a:extLst>
          </p:cNvPr>
          <p:cNvSpPr>
            <a:spLocks noEditPoints="1"/>
          </p:cNvSpPr>
          <p:nvPr/>
        </p:nvSpPr>
        <p:spPr bwMode="auto">
          <a:xfrm>
            <a:off x="1922030" y="2306656"/>
            <a:ext cx="6250726" cy="2434607"/>
          </a:xfrm>
          <a:custGeom>
            <a:avLst/>
            <a:gdLst>
              <a:gd name="T0" fmla="*/ 1216 w 2444"/>
              <a:gd name="T1" fmla="*/ 1235 h 1235"/>
              <a:gd name="T2" fmla="*/ 0 w 2444"/>
              <a:gd name="T3" fmla="*/ 1235 h 1235"/>
              <a:gd name="T4" fmla="*/ 0 w 2444"/>
              <a:gd name="T5" fmla="*/ 1150 h 1235"/>
              <a:gd name="T6" fmla="*/ 1216 w 2444"/>
              <a:gd name="T7" fmla="*/ 1150 h 1235"/>
              <a:gd name="T8" fmla="*/ 1216 w 2444"/>
              <a:gd name="T9" fmla="*/ 1235 h 1235"/>
              <a:gd name="T10" fmla="*/ 1325 w 2444"/>
              <a:gd name="T11" fmla="*/ 659 h 1235"/>
              <a:gd name="T12" fmla="*/ 0 w 2444"/>
              <a:gd name="T13" fmla="*/ 659 h 1235"/>
              <a:gd name="T14" fmla="*/ 0 w 2444"/>
              <a:gd name="T15" fmla="*/ 575 h 1235"/>
              <a:gd name="T16" fmla="*/ 1325 w 2444"/>
              <a:gd name="T17" fmla="*/ 575 h 1235"/>
              <a:gd name="T18" fmla="*/ 1325 w 2444"/>
              <a:gd name="T19" fmla="*/ 659 h 1235"/>
              <a:gd name="T20" fmla="*/ 2444 w 2444"/>
              <a:gd name="T21" fmla="*/ 84 h 1235"/>
              <a:gd name="T22" fmla="*/ 0 w 2444"/>
              <a:gd name="T23" fmla="*/ 84 h 1235"/>
              <a:gd name="T24" fmla="*/ 0 w 2444"/>
              <a:gd name="T25" fmla="*/ 0 h 1235"/>
              <a:gd name="T26" fmla="*/ 2444 w 2444"/>
              <a:gd name="T27" fmla="*/ 0 h 1235"/>
              <a:gd name="T28" fmla="*/ 2444 w 2444"/>
              <a:gd name="T29" fmla="*/ 84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4" h="1235">
                <a:moveTo>
                  <a:pt x="1216" y="1235"/>
                </a:moveTo>
                <a:lnTo>
                  <a:pt x="0" y="1235"/>
                </a:lnTo>
                <a:lnTo>
                  <a:pt x="0" y="1150"/>
                </a:lnTo>
                <a:lnTo>
                  <a:pt x="1216" y="1150"/>
                </a:lnTo>
                <a:lnTo>
                  <a:pt x="1216" y="1235"/>
                </a:lnTo>
                <a:close/>
                <a:moveTo>
                  <a:pt x="1325" y="659"/>
                </a:moveTo>
                <a:lnTo>
                  <a:pt x="0" y="659"/>
                </a:lnTo>
                <a:lnTo>
                  <a:pt x="0" y="575"/>
                </a:lnTo>
                <a:lnTo>
                  <a:pt x="1325" y="575"/>
                </a:lnTo>
                <a:lnTo>
                  <a:pt x="1325" y="659"/>
                </a:lnTo>
                <a:close/>
                <a:moveTo>
                  <a:pt x="2444" y="84"/>
                </a:moveTo>
                <a:lnTo>
                  <a:pt x="0" y="84"/>
                </a:lnTo>
                <a:lnTo>
                  <a:pt x="0" y="0"/>
                </a:lnTo>
                <a:lnTo>
                  <a:pt x="2444" y="0"/>
                </a:lnTo>
                <a:lnTo>
                  <a:pt x="2444" y="84"/>
                </a:lnTo>
                <a:close/>
              </a:path>
            </a:pathLst>
          </a:custGeom>
          <a:gradFill>
            <a:gsLst>
              <a:gs pos="0">
                <a:srgbClr val="7030A0"/>
              </a:gs>
              <a:gs pos="50400">
                <a:srgbClr val="ED7D31"/>
              </a:gs>
              <a:gs pos="100000">
                <a:srgbClr val="00AC4E"/>
              </a:gs>
            </a:gsLst>
            <a:lin ang="5400000" scaled="1"/>
          </a:gradFill>
          <a:ln>
            <a:solidFill>
              <a:schemeClr val="bg1">
                <a:lumMod val="95000"/>
              </a:schemeClr>
            </a:solidFill>
          </a:ln>
        </p:spPr>
        <p:txBody>
          <a:bodyPr vert="horz" wrap="square" lIns="91440" tIns="45720" rIns="91440" bIns="45720" numCol="1" anchor="t" anchorCtr="0" compatLnSpc="1">
            <a:prstTxWarp prst="textNoShape">
              <a:avLst/>
            </a:prstTxWarp>
          </a:bodyPr>
          <a:lstStyle/>
          <a:p>
            <a:endParaRPr lang="en-GB"/>
          </a:p>
        </p:txBody>
      </p:sp>
      <p:sp>
        <p:nvSpPr>
          <p:cNvPr id="9" name="Freeform 8">
            <a:extLst>
              <a:ext uri="{FF2B5EF4-FFF2-40B4-BE49-F238E27FC236}">
                <a16:creationId xmlns:a16="http://schemas.microsoft.com/office/drawing/2014/main" id="{4451FE9D-4E73-09B5-2169-0CABE2347B49}"/>
              </a:ext>
            </a:extLst>
          </p:cNvPr>
          <p:cNvSpPr>
            <a:spLocks noEditPoints="1"/>
          </p:cNvSpPr>
          <p:nvPr/>
        </p:nvSpPr>
        <p:spPr bwMode="auto">
          <a:xfrm>
            <a:off x="1922030" y="2126163"/>
            <a:ext cx="7836425" cy="2434607"/>
          </a:xfrm>
          <a:custGeom>
            <a:avLst/>
            <a:gdLst>
              <a:gd name="T0" fmla="*/ 1140 w 3064"/>
              <a:gd name="T1" fmla="*/ 1235 h 1235"/>
              <a:gd name="T2" fmla="*/ 0 w 3064"/>
              <a:gd name="T3" fmla="*/ 1235 h 1235"/>
              <a:gd name="T4" fmla="*/ 0 w 3064"/>
              <a:gd name="T5" fmla="*/ 1150 h 1235"/>
              <a:gd name="T6" fmla="*/ 1140 w 3064"/>
              <a:gd name="T7" fmla="*/ 1150 h 1235"/>
              <a:gd name="T8" fmla="*/ 1140 w 3064"/>
              <a:gd name="T9" fmla="*/ 1235 h 1235"/>
              <a:gd name="T10" fmla="*/ 1298 w 3064"/>
              <a:gd name="T11" fmla="*/ 660 h 1235"/>
              <a:gd name="T12" fmla="*/ 0 w 3064"/>
              <a:gd name="T13" fmla="*/ 660 h 1235"/>
              <a:gd name="T14" fmla="*/ 0 w 3064"/>
              <a:gd name="T15" fmla="*/ 576 h 1235"/>
              <a:gd name="T16" fmla="*/ 1298 w 3064"/>
              <a:gd name="T17" fmla="*/ 576 h 1235"/>
              <a:gd name="T18" fmla="*/ 1298 w 3064"/>
              <a:gd name="T19" fmla="*/ 660 h 1235"/>
              <a:gd name="T20" fmla="*/ 3064 w 3064"/>
              <a:gd name="T21" fmla="*/ 85 h 1235"/>
              <a:gd name="T22" fmla="*/ 0 w 3064"/>
              <a:gd name="T23" fmla="*/ 85 h 1235"/>
              <a:gd name="T24" fmla="*/ 0 w 3064"/>
              <a:gd name="T25" fmla="*/ 0 h 1235"/>
              <a:gd name="T26" fmla="*/ 3064 w 3064"/>
              <a:gd name="T27" fmla="*/ 0 h 1235"/>
              <a:gd name="T28" fmla="*/ 3064 w 3064"/>
              <a:gd name="T29" fmla="*/ 85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64" h="1235">
                <a:moveTo>
                  <a:pt x="1140" y="1235"/>
                </a:moveTo>
                <a:lnTo>
                  <a:pt x="0" y="1235"/>
                </a:lnTo>
                <a:lnTo>
                  <a:pt x="0" y="1150"/>
                </a:lnTo>
                <a:lnTo>
                  <a:pt x="1140" y="1150"/>
                </a:lnTo>
                <a:lnTo>
                  <a:pt x="1140" y="1235"/>
                </a:lnTo>
                <a:close/>
                <a:moveTo>
                  <a:pt x="1298" y="660"/>
                </a:moveTo>
                <a:lnTo>
                  <a:pt x="0" y="660"/>
                </a:lnTo>
                <a:lnTo>
                  <a:pt x="0" y="576"/>
                </a:lnTo>
                <a:lnTo>
                  <a:pt x="1298" y="576"/>
                </a:lnTo>
                <a:lnTo>
                  <a:pt x="1298" y="660"/>
                </a:lnTo>
                <a:close/>
                <a:moveTo>
                  <a:pt x="3064" y="85"/>
                </a:moveTo>
                <a:lnTo>
                  <a:pt x="0" y="85"/>
                </a:lnTo>
                <a:lnTo>
                  <a:pt x="0" y="0"/>
                </a:lnTo>
                <a:lnTo>
                  <a:pt x="3064" y="0"/>
                </a:lnTo>
                <a:lnTo>
                  <a:pt x="3064" y="85"/>
                </a:lnTo>
                <a:close/>
              </a:path>
            </a:pathLst>
          </a:custGeom>
          <a:gradFill>
            <a:gsLst>
              <a:gs pos="0">
                <a:srgbClr val="7030A0"/>
              </a:gs>
              <a:gs pos="50400">
                <a:srgbClr val="ED7D31"/>
              </a:gs>
              <a:gs pos="100000">
                <a:srgbClr val="00AC4E"/>
              </a:gs>
            </a:gsLst>
            <a:lin ang="5400000" scaled="1"/>
          </a:gradFill>
          <a:ln>
            <a:solidFill>
              <a:schemeClr val="bg1">
                <a:lumMod val="95000"/>
              </a:schemeClr>
            </a:solidFill>
          </a:ln>
        </p:spPr>
        <p:txBody>
          <a:bodyPr vert="horz" wrap="square" lIns="91440" tIns="45720" rIns="91440" bIns="45720" numCol="1" anchor="t" anchorCtr="0" compatLnSpc="1">
            <a:prstTxWarp prst="textNoShape">
              <a:avLst/>
            </a:prstTxWarp>
          </a:bodyPr>
          <a:lstStyle/>
          <a:p>
            <a:endParaRPr lang="en-GB"/>
          </a:p>
        </p:txBody>
      </p:sp>
      <p:sp>
        <p:nvSpPr>
          <p:cNvPr id="10" name="Freeform 9">
            <a:extLst>
              <a:ext uri="{FF2B5EF4-FFF2-40B4-BE49-F238E27FC236}">
                <a16:creationId xmlns:a16="http://schemas.microsoft.com/office/drawing/2014/main" id="{B6B0AB1A-01DC-EE60-1DFA-3DAD15F54B68}"/>
              </a:ext>
            </a:extLst>
          </p:cNvPr>
          <p:cNvSpPr>
            <a:spLocks noEditPoints="1"/>
          </p:cNvSpPr>
          <p:nvPr/>
        </p:nvSpPr>
        <p:spPr bwMode="auto">
          <a:xfrm>
            <a:off x="1922030" y="1947642"/>
            <a:ext cx="7253297" cy="2432635"/>
          </a:xfrm>
          <a:custGeom>
            <a:avLst/>
            <a:gdLst>
              <a:gd name="T0" fmla="*/ 847 w 2836"/>
              <a:gd name="T1" fmla="*/ 1234 h 1234"/>
              <a:gd name="T2" fmla="*/ 0 w 2836"/>
              <a:gd name="T3" fmla="*/ 1234 h 1234"/>
              <a:gd name="T4" fmla="*/ 0 w 2836"/>
              <a:gd name="T5" fmla="*/ 1151 h 1234"/>
              <a:gd name="T6" fmla="*/ 847 w 2836"/>
              <a:gd name="T7" fmla="*/ 1151 h 1234"/>
              <a:gd name="T8" fmla="*/ 847 w 2836"/>
              <a:gd name="T9" fmla="*/ 1234 h 1234"/>
              <a:gd name="T10" fmla="*/ 961 w 2836"/>
              <a:gd name="T11" fmla="*/ 660 h 1234"/>
              <a:gd name="T12" fmla="*/ 0 w 2836"/>
              <a:gd name="T13" fmla="*/ 660 h 1234"/>
              <a:gd name="T14" fmla="*/ 0 w 2836"/>
              <a:gd name="T15" fmla="*/ 575 h 1234"/>
              <a:gd name="T16" fmla="*/ 961 w 2836"/>
              <a:gd name="T17" fmla="*/ 575 h 1234"/>
              <a:gd name="T18" fmla="*/ 961 w 2836"/>
              <a:gd name="T19" fmla="*/ 660 h 1234"/>
              <a:gd name="T20" fmla="*/ 2836 w 2836"/>
              <a:gd name="T21" fmla="*/ 84 h 1234"/>
              <a:gd name="T22" fmla="*/ 0 w 2836"/>
              <a:gd name="T23" fmla="*/ 84 h 1234"/>
              <a:gd name="T24" fmla="*/ 0 w 2836"/>
              <a:gd name="T25" fmla="*/ 0 h 1234"/>
              <a:gd name="T26" fmla="*/ 2836 w 2836"/>
              <a:gd name="T27" fmla="*/ 0 h 1234"/>
              <a:gd name="T28" fmla="*/ 2836 w 2836"/>
              <a:gd name="T29" fmla="*/ 84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6" h="1234">
                <a:moveTo>
                  <a:pt x="847" y="1234"/>
                </a:moveTo>
                <a:lnTo>
                  <a:pt x="0" y="1234"/>
                </a:lnTo>
                <a:lnTo>
                  <a:pt x="0" y="1151"/>
                </a:lnTo>
                <a:lnTo>
                  <a:pt x="847" y="1151"/>
                </a:lnTo>
                <a:lnTo>
                  <a:pt x="847" y="1234"/>
                </a:lnTo>
                <a:close/>
                <a:moveTo>
                  <a:pt x="961" y="660"/>
                </a:moveTo>
                <a:lnTo>
                  <a:pt x="0" y="660"/>
                </a:lnTo>
                <a:lnTo>
                  <a:pt x="0" y="575"/>
                </a:lnTo>
                <a:lnTo>
                  <a:pt x="961" y="575"/>
                </a:lnTo>
                <a:lnTo>
                  <a:pt x="961" y="660"/>
                </a:lnTo>
                <a:close/>
                <a:moveTo>
                  <a:pt x="2836" y="84"/>
                </a:moveTo>
                <a:lnTo>
                  <a:pt x="0" y="84"/>
                </a:lnTo>
                <a:lnTo>
                  <a:pt x="0" y="0"/>
                </a:lnTo>
                <a:lnTo>
                  <a:pt x="2836" y="0"/>
                </a:lnTo>
                <a:lnTo>
                  <a:pt x="2836" y="84"/>
                </a:lnTo>
                <a:close/>
              </a:path>
            </a:pathLst>
          </a:custGeom>
          <a:gradFill>
            <a:gsLst>
              <a:gs pos="0">
                <a:srgbClr val="7030A0"/>
              </a:gs>
              <a:gs pos="50400">
                <a:srgbClr val="ED7D31"/>
              </a:gs>
              <a:gs pos="100000">
                <a:srgbClr val="00AC4E"/>
              </a:gs>
            </a:gsLst>
            <a:lin ang="5400000" scaled="1"/>
          </a:gradFill>
          <a:ln>
            <a:solidFill>
              <a:schemeClr val="bg1">
                <a:lumMod val="95000"/>
              </a:schemeClr>
            </a:solidFill>
          </a:ln>
        </p:spPr>
        <p:txBody>
          <a:bodyPr vert="horz" wrap="square" lIns="91440" tIns="45720" rIns="91440" bIns="45720" numCol="1" anchor="t" anchorCtr="0" compatLnSpc="1">
            <a:prstTxWarp prst="textNoShape">
              <a:avLst/>
            </a:prstTxWarp>
          </a:bodyPr>
          <a:lstStyle/>
          <a:p>
            <a:endParaRPr lang="en-GB"/>
          </a:p>
        </p:txBody>
      </p:sp>
      <p:sp>
        <p:nvSpPr>
          <p:cNvPr id="11" name="Freeform 10">
            <a:extLst>
              <a:ext uri="{FF2B5EF4-FFF2-40B4-BE49-F238E27FC236}">
                <a16:creationId xmlns:a16="http://schemas.microsoft.com/office/drawing/2014/main" id="{77E1C8B9-5580-EEE9-4D02-B12B8626C7E8}"/>
              </a:ext>
            </a:extLst>
          </p:cNvPr>
          <p:cNvSpPr>
            <a:spLocks noEditPoints="1"/>
          </p:cNvSpPr>
          <p:nvPr/>
        </p:nvSpPr>
        <p:spPr bwMode="auto">
          <a:xfrm>
            <a:off x="1922030" y="1765178"/>
            <a:ext cx="7028230" cy="2436578"/>
          </a:xfrm>
          <a:custGeom>
            <a:avLst/>
            <a:gdLst>
              <a:gd name="T0" fmla="*/ 891 w 2748"/>
              <a:gd name="T1" fmla="*/ 1236 h 1236"/>
              <a:gd name="T2" fmla="*/ 0 w 2748"/>
              <a:gd name="T3" fmla="*/ 1236 h 1236"/>
              <a:gd name="T4" fmla="*/ 0 w 2748"/>
              <a:gd name="T5" fmla="*/ 1151 h 1236"/>
              <a:gd name="T6" fmla="*/ 891 w 2748"/>
              <a:gd name="T7" fmla="*/ 1151 h 1236"/>
              <a:gd name="T8" fmla="*/ 891 w 2748"/>
              <a:gd name="T9" fmla="*/ 1236 h 1236"/>
              <a:gd name="T10" fmla="*/ 1173 w 2748"/>
              <a:gd name="T11" fmla="*/ 660 h 1236"/>
              <a:gd name="T12" fmla="*/ 0 w 2748"/>
              <a:gd name="T13" fmla="*/ 660 h 1236"/>
              <a:gd name="T14" fmla="*/ 0 w 2748"/>
              <a:gd name="T15" fmla="*/ 576 h 1236"/>
              <a:gd name="T16" fmla="*/ 1173 w 2748"/>
              <a:gd name="T17" fmla="*/ 576 h 1236"/>
              <a:gd name="T18" fmla="*/ 1173 w 2748"/>
              <a:gd name="T19" fmla="*/ 660 h 1236"/>
              <a:gd name="T20" fmla="*/ 2748 w 2748"/>
              <a:gd name="T21" fmla="*/ 85 h 1236"/>
              <a:gd name="T22" fmla="*/ 0 w 2748"/>
              <a:gd name="T23" fmla="*/ 85 h 1236"/>
              <a:gd name="T24" fmla="*/ 0 w 2748"/>
              <a:gd name="T25" fmla="*/ 0 h 1236"/>
              <a:gd name="T26" fmla="*/ 2748 w 2748"/>
              <a:gd name="T27" fmla="*/ 0 h 1236"/>
              <a:gd name="T28" fmla="*/ 2748 w 2748"/>
              <a:gd name="T29" fmla="*/ 85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8" h="1236">
                <a:moveTo>
                  <a:pt x="891" y="1236"/>
                </a:moveTo>
                <a:lnTo>
                  <a:pt x="0" y="1236"/>
                </a:lnTo>
                <a:lnTo>
                  <a:pt x="0" y="1151"/>
                </a:lnTo>
                <a:lnTo>
                  <a:pt x="891" y="1151"/>
                </a:lnTo>
                <a:lnTo>
                  <a:pt x="891" y="1236"/>
                </a:lnTo>
                <a:close/>
                <a:moveTo>
                  <a:pt x="1173" y="660"/>
                </a:moveTo>
                <a:lnTo>
                  <a:pt x="0" y="660"/>
                </a:lnTo>
                <a:lnTo>
                  <a:pt x="0" y="576"/>
                </a:lnTo>
                <a:lnTo>
                  <a:pt x="1173" y="576"/>
                </a:lnTo>
                <a:lnTo>
                  <a:pt x="1173" y="660"/>
                </a:lnTo>
                <a:close/>
                <a:moveTo>
                  <a:pt x="2748" y="85"/>
                </a:moveTo>
                <a:lnTo>
                  <a:pt x="0" y="85"/>
                </a:lnTo>
                <a:lnTo>
                  <a:pt x="0" y="0"/>
                </a:lnTo>
                <a:lnTo>
                  <a:pt x="2748" y="0"/>
                </a:lnTo>
                <a:lnTo>
                  <a:pt x="2748" y="85"/>
                </a:lnTo>
                <a:close/>
              </a:path>
            </a:pathLst>
          </a:custGeom>
          <a:gradFill>
            <a:gsLst>
              <a:gs pos="0">
                <a:srgbClr val="7030A0"/>
              </a:gs>
              <a:gs pos="50400">
                <a:srgbClr val="ED7D31"/>
              </a:gs>
              <a:gs pos="100000">
                <a:srgbClr val="00AC4E"/>
              </a:gs>
            </a:gsLst>
            <a:lin ang="5400000" scaled="1"/>
          </a:gra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Line 12">
            <a:extLst>
              <a:ext uri="{FF2B5EF4-FFF2-40B4-BE49-F238E27FC236}">
                <a16:creationId xmlns:a16="http://schemas.microsoft.com/office/drawing/2014/main" id="{B3B6AA4F-6670-1089-7CFC-0CC67EE35006}"/>
              </a:ext>
            </a:extLst>
          </p:cNvPr>
          <p:cNvSpPr>
            <a:spLocks noChangeShapeType="1"/>
          </p:cNvSpPr>
          <p:nvPr/>
        </p:nvSpPr>
        <p:spPr bwMode="auto">
          <a:xfrm flipV="1">
            <a:off x="1922030" y="1488548"/>
            <a:ext cx="0" cy="3402535"/>
          </a:xfrm>
          <a:prstGeom prst="line">
            <a:avLst/>
          </a:prstGeom>
          <a:noFill/>
          <a:ln w="9525"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3">
            <a:extLst>
              <a:ext uri="{FF2B5EF4-FFF2-40B4-BE49-F238E27FC236}">
                <a16:creationId xmlns:a16="http://schemas.microsoft.com/office/drawing/2014/main" id="{BDA2F732-C0DF-15C1-DD92-511418FEEBAF}"/>
              </a:ext>
            </a:extLst>
          </p:cNvPr>
          <p:cNvSpPr>
            <a:spLocks noChangeArrowheads="1"/>
          </p:cNvSpPr>
          <p:nvPr/>
        </p:nvSpPr>
        <p:spPr bwMode="auto">
          <a:xfrm>
            <a:off x="1875994" y="4981765"/>
            <a:ext cx="10579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5" name="Rectangle 14">
            <a:extLst>
              <a:ext uri="{FF2B5EF4-FFF2-40B4-BE49-F238E27FC236}">
                <a16:creationId xmlns:a16="http://schemas.microsoft.com/office/drawing/2014/main" id="{50250B34-AE22-A174-2E3E-71E4C27D8A56}"/>
              </a:ext>
            </a:extLst>
          </p:cNvPr>
          <p:cNvSpPr>
            <a:spLocks noChangeArrowheads="1"/>
          </p:cNvSpPr>
          <p:nvPr/>
        </p:nvSpPr>
        <p:spPr bwMode="auto">
          <a:xfrm>
            <a:off x="3170129" y="4981765"/>
            <a:ext cx="31739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500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A4EE72BF-CA10-B0B3-1983-1EDE1AF5ECC0}"/>
              </a:ext>
            </a:extLst>
          </p:cNvPr>
          <p:cNvSpPr>
            <a:spLocks noChangeArrowheads="1"/>
          </p:cNvSpPr>
          <p:nvPr/>
        </p:nvSpPr>
        <p:spPr bwMode="auto">
          <a:xfrm>
            <a:off x="4515416" y="4981765"/>
            <a:ext cx="42319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1000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7" name="Rectangle 16">
            <a:extLst>
              <a:ext uri="{FF2B5EF4-FFF2-40B4-BE49-F238E27FC236}">
                <a16:creationId xmlns:a16="http://schemas.microsoft.com/office/drawing/2014/main" id="{FF0DE3DE-BFE3-61DC-2493-775FCAFEAF7C}"/>
              </a:ext>
            </a:extLst>
          </p:cNvPr>
          <p:cNvSpPr>
            <a:spLocks noChangeArrowheads="1"/>
          </p:cNvSpPr>
          <p:nvPr/>
        </p:nvSpPr>
        <p:spPr bwMode="auto">
          <a:xfrm>
            <a:off x="5904181" y="4981765"/>
            <a:ext cx="42319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1500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8" name="Rectangle 17">
            <a:extLst>
              <a:ext uri="{FF2B5EF4-FFF2-40B4-BE49-F238E27FC236}">
                <a16:creationId xmlns:a16="http://schemas.microsoft.com/office/drawing/2014/main" id="{6A347A7A-C6DD-3F59-59BF-767427346FFD}"/>
              </a:ext>
            </a:extLst>
          </p:cNvPr>
          <p:cNvSpPr>
            <a:spLocks noChangeArrowheads="1"/>
          </p:cNvSpPr>
          <p:nvPr/>
        </p:nvSpPr>
        <p:spPr bwMode="auto">
          <a:xfrm>
            <a:off x="7292948" y="4981765"/>
            <a:ext cx="42319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2000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75445428-F9DC-5A9B-0B0C-D66455AAABFE}"/>
              </a:ext>
            </a:extLst>
          </p:cNvPr>
          <p:cNvSpPr>
            <a:spLocks noChangeArrowheads="1"/>
          </p:cNvSpPr>
          <p:nvPr/>
        </p:nvSpPr>
        <p:spPr bwMode="auto">
          <a:xfrm>
            <a:off x="8681714" y="4981765"/>
            <a:ext cx="42319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2500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20" name="Rectangle 19">
            <a:extLst>
              <a:ext uri="{FF2B5EF4-FFF2-40B4-BE49-F238E27FC236}">
                <a16:creationId xmlns:a16="http://schemas.microsoft.com/office/drawing/2014/main" id="{CD1AE9FF-D1A3-4D90-7E07-7EA0E2A18D21}"/>
              </a:ext>
            </a:extLst>
          </p:cNvPr>
          <p:cNvSpPr>
            <a:spLocks noChangeArrowheads="1"/>
          </p:cNvSpPr>
          <p:nvPr/>
        </p:nvSpPr>
        <p:spPr bwMode="auto">
          <a:xfrm>
            <a:off x="10073037" y="4981765"/>
            <a:ext cx="42319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3000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7" name="Rectangle 36">
            <a:extLst>
              <a:ext uri="{FF2B5EF4-FFF2-40B4-BE49-F238E27FC236}">
                <a16:creationId xmlns:a16="http://schemas.microsoft.com/office/drawing/2014/main" id="{8147483C-4473-8021-DA14-09BBEEAAE690}"/>
              </a:ext>
            </a:extLst>
          </p:cNvPr>
          <p:cNvSpPr>
            <a:spLocks noChangeArrowheads="1"/>
          </p:cNvSpPr>
          <p:nvPr/>
        </p:nvSpPr>
        <p:spPr bwMode="auto">
          <a:xfrm>
            <a:off x="969808" y="4273238"/>
            <a:ext cx="846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595959"/>
                </a:solidFill>
                <a:effectLst/>
                <a:latin typeface="Verdana" panose="020B0604030504040204" pitchFamily="34" charset="0"/>
                <a:ea typeface="Verdana" panose="020B0604030504040204" pitchFamily="34" charset="0"/>
              </a:rPr>
              <a:t>Biology</a:t>
            </a:r>
            <a:endParaRPr kumimoji="0" lang="en-US" altLang="en-US"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8" name="Rectangle 37">
            <a:extLst>
              <a:ext uri="{FF2B5EF4-FFF2-40B4-BE49-F238E27FC236}">
                <a16:creationId xmlns:a16="http://schemas.microsoft.com/office/drawing/2014/main" id="{DF487433-E50E-B0D6-C7D8-06222F0AD568}"/>
              </a:ext>
            </a:extLst>
          </p:cNvPr>
          <p:cNvSpPr>
            <a:spLocks noChangeArrowheads="1"/>
          </p:cNvSpPr>
          <p:nvPr/>
        </p:nvSpPr>
        <p:spPr bwMode="auto">
          <a:xfrm>
            <a:off x="636384" y="3098488"/>
            <a:ext cx="11798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595959"/>
                </a:solidFill>
                <a:effectLst/>
                <a:latin typeface="Verdana" panose="020B0604030504040204" pitchFamily="34" charset="0"/>
                <a:ea typeface="Verdana" panose="020B0604030504040204" pitchFamily="34" charset="0"/>
              </a:rPr>
              <a:t>Chemistry</a:t>
            </a:r>
            <a:endParaRPr kumimoji="0" lang="en-US" altLang="en-US"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9" name="Rectangle 38">
            <a:extLst>
              <a:ext uri="{FF2B5EF4-FFF2-40B4-BE49-F238E27FC236}">
                <a16:creationId xmlns:a16="http://schemas.microsoft.com/office/drawing/2014/main" id="{FCB35A3A-BE37-B7D1-05D6-F87CA47511E9}"/>
              </a:ext>
            </a:extLst>
          </p:cNvPr>
          <p:cNvSpPr>
            <a:spLocks noChangeArrowheads="1"/>
          </p:cNvSpPr>
          <p:nvPr/>
        </p:nvSpPr>
        <p:spPr bwMode="auto">
          <a:xfrm>
            <a:off x="972052" y="1923738"/>
            <a:ext cx="844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595959"/>
                </a:solidFill>
                <a:effectLst/>
                <a:latin typeface="Verdana" panose="020B0604030504040204" pitchFamily="34" charset="0"/>
                <a:ea typeface="Verdana" panose="020B0604030504040204" pitchFamily="34" charset="0"/>
              </a:rPr>
              <a:t>Physics</a:t>
            </a:r>
            <a:endParaRPr kumimoji="0" lang="en-US" altLang="en-US"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40" name="Rectangular Callout 41">
            <a:extLst>
              <a:ext uri="{FF2B5EF4-FFF2-40B4-BE49-F238E27FC236}">
                <a16:creationId xmlns:a16="http://schemas.microsoft.com/office/drawing/2014/main" id="{8D008688-12C9-AD70-4F7E-4C1A78C05663}"/>
              </a:ext>
            </a:extLst>
          </p:cNvPr>
          <p:cNvSpPr/>
          <p:nvPr/>
        </p:nvSpPr>
        <p:spPr>
          <a:xfrm>
            <a:off x="8317263" y="1278384"/>
            <a:ext cx="1164953" cy="301999"/>
          </a:xfrm>
          <a:prstGeom prst="wedgeRectCallout">
            <a:avLst>
              <a:gd name="adj1" fmla="val -62168"/>
              <a:gd name="adj2" fmla="val 125888"/>
            </a:avLst>
          </a:prstGeom>
          <a:solidFill>
            <a:srgbClr val="FFFFCC"/>
          </a:solidFill>
          <a:ln w="19050">
            <a:noFill/>
          </a:ln>
          <a:effectLst>
            <a:outerShdw blurRad="50800" dist="38100" dir="2700000" algn="tl" rotWithShape="0">
              <a:prstClr val="black">
                <a:alpha val="40000"/>
              </a:prstClr>
            </a:outerShdw>
          </a:effectLst>
        </p:spPr>
        <p:txBody>
          <a:bodyPr lIns="72009" tIns="36000" rIns="72009" bIns="36005" rtlCol="0" anchor="t" anchorCtr="0">
            <a:noAutofit/>
          </a:bodyPr>
          <a:lstStyle/>
          <a:p>
            <a:pPr marL="85725">
              <a:lnSpc>
                <a:spcPct val="120000"/>
              </a:lnSpc>
              <a:defRPr/>
            </a:pPr>
            <a:r>
              <a:rPr lang="en-GB" sz="1500" kern="0" dirty="0">
                <a:solidFill>
                  <a:srgbClr val="CC6600"/>
                </a:solidFill>
                <a:latin typeface="Verdana" pitchFamily="34" charset="0"/>
                <a:ea typeface="Verdana" pitchFamily="34" charset="0"/>
                <a:cs typeface="Verdana" pitchFamily="34" charset="0"/>
              </a:rPr>
              <a:t>2021-22</a:t>
            </a:r>
          </a:p>
        </p:txBody>
      </p:sp>
      <p:sp>
        <p:nvSpPr>
          <p:cNvPr id="41" name="Rectangular Callout 41">
            <a:extLst>
              <a:ext uri="{FF2B5EF4-FFF2-40B4-BE49-F238E27FC236}">
                <a16:creationId xmlns:a16="http://schemas.microsoft.com/office/drawing/2014/main" id="{2DDCD805-DB51-C08E-1E7D-90B75E8837DD}"/>
              </a:ext>
            </a:extLst>
          </p:cNvPr>
          <p:cNvSpPr/>
          <p:nvPr/>
        </p:nvSpPr>
        <p:spPr>
          <a:xfrm>
            <a:off x="9177081" y="1662750"/>
            <a:ext cx="1164953" cy="301999"/>
          </a:xfrm>
          <a:prstGeom prst="wedgeRectCallout">
            <a:avLst>
              <a:gd name="adj1" fmla="val -62056"/>
              <a:gd name="adj2" fmla="val 81965"/>
            </a:avLst>
          </a:prstGeom>
          <a:solidFill>
            <a:srgbClr val="FFFFCC"/>
          </a:solidFill>
          <a:ln w="19050">
            <a:noFill/>
          </a:ln>
          <a:effectLst>
            <a:outerShdw blurRad="50800" dist="38100" dir="2700000" algn="tl" rotWithShape="0">
              <a:prstClr val="black">
                <a:alpha val="40000"/>
              </a:prstClr>
            </a:outerShdw>
          </a:effectLst>
        </p:spPr>
        <p:txBody>
          <a:bodyPr lIns="72009" tIns="36000" rIns="72009" bIns="36005" rtlCol="0" anchor="t" anchorCtr="0">
            <a:noAutofit/>
          </a:bodyPr>
          <a:lstStyle/>
          <a:p>
            <a:pPr marL="85725">
              <a:lnSpc>
                <a:spcPct val="120000"/>
              </a:lnSpc>
              <a:defRPr/>
            </a:pPr>
            <a:r>
              <a:rPr lang="en-GB" sz="1500" kern="0" dirty="0">
                <a:solidFill>
                  <a:srgbClr val="CC6600"/>
                </a:solidFill>
                <a:latin typeface="Verdana" pitchFamily="34" charset="0"/>
                <a:ea typeface="Verdana" pitchFamily="34" charset="0"/>
                <a:cs typeface="Verdana" pitchFamily="34" charset="0"/>
              </a:rPr>
              <a:t>2022-23</a:t>
            </a:r>
          </a:p>
        </p:txBody>
      </p:sp>
      <p:sp>
        <p:nvSpPr>
          <p:cNvPr id="42" name="Rectangular Callout 41">
            <a:extLst>
              <a:ext uri="{FF2B5EF4-FFF2-40B4-BE49-F238E27FC236}">
                <a16:creationId xmlns:a16="http://schemas.microsoft.com/office/drawing/2014/main" id="{B72CB6FD-FC87-A59A-0910-C658358D52A1}"/>
              </a:ext>
            </a:extLst>
          </p:cNvPr>
          <p:cNvSpPr/>
          <p:nvPr/>
        </p:nvSpPr>
        <p:spPr>
          <a:xfrm>
            <a:off x="9938288" y="2057554"/>
            <a:ext cx="1164953" cy="301999"/>
          </a:xfrm>
          <a:prstGeom prst="wedgeRectCallout">
            <a:avLst>
              <a:gd name="adj1" fmla="val -62973"/>
              <a:gd name="adj2" fmla="val 30463"/>
            </a:avLst>
          </a:prstGeom>
          <a:solidFill>
            <a:srgbClr val="FFFFCC"/>
          </a:solidFill>
          <a:ln w="19050">
            <a:noFill/>
          </a:ln>
          <a:effectLst>
            <a:outerShdw blurRad="50800" dist="38100" dir="2700000" algn="tl" rotWithShape="0">
              <a:prstClr val="black">
                <a:alpha val="40000"/>
              </a:prstClr>
            </a:outerShdw>
          </a:effectLst>
        </p:spPr>
        <p:txBody>
          <a:bodyPr lIns="72009" tIns="36000" rIns="72009" bIns="36005" rtlCol="0" anchor="t" anchorCtr="0">
            <a:noAutofit/>
          </a:bodyPr>
          <a:lstStyle/>
          <a:p>
            <a:pPr marL="85725">
              <a:lnSpc>
                <a:spcPct val="120000"/>
              </a:lnSpc>
              <a:defRPr/>
            </a:pPr>
            <a:r>
              <a:rPr lang="en-GB" sz="1500" kern="0" dirty="0">
                <a:solidFill>
                  <a:srgbClr val="CC6600"/>
                </a:solidFill>
                <a:latin typeface="Verdana" pitchFamily="34" charset="0"/>
                <a:ea typeface="Verdana" pitchFamily="34" charset="0"/>
                <a:cs typeface="Verdana" pitchFamily="34" charset="0"/>
              </a:rPr>
              <a:t>2023-24</a:t>
            </a:r>
          </a:p>
        </p:txBody>
      </p:sp>
      <p:sp>
        <p:nvSpPr>
          <p:cNvPr id="43" name="Rectangular Callout 41">
            <a:extLst>
              <a:ext uri="{FF2B5EF4-FFF2-40B4-BE49-F238E27FC236}">
                <a16:creationId xmlns:a16="http://schemas.microsoft.com/office/drawing/2014/main" id="{B8F61910-16E6-5465-631F-72A17B3A62CA}"/>
              </a:ext>
            </a:extLst>
          </p:cNvPr>
          <p:cNvSpPr/>
          <p:nvPr/>
        </p:nvSpPr>
        <p:spPr>
          <a:xfrm>
            <a:off x="8317263" y="2391419"/>
            <a:ext cx="1164953" cy="301999"/>
          </a:xfrm>
          <a:prstGeom prst="wedgeRectCallout">
            <a:avLst>
              <a:gd name="adj1" fmla="val -75848"/>
              <a:gd name="adj2" fmla="val -26772"/>
            </a:avLst>
          </a:prstGeom>
          <a:solidFill>
            <a:srgbClr val="FFFFCC"/>
          </a:solidFill>
          <a:ln w="19050">
            <a:noFill/>
          </a:ln>
          <a:effectLst>
            <a:outerShdw blurRad="50800" dist="38100" dir="2700000" algn="tl" rotWithShape="0">
              <a:prstClr val="black">
                <a:alpha val="40000"/>
              </a:prstClr>
            </a:outerShdw>
          </a:effectLst>
        </p:spPr>
        <p:txBody>
          <a:bodyPr lIns="72009" tIns="36000" rIns="72009" bIns="36005" rtlCol="0" anchor="t" anchorCtr="0">
            <a:noAutofit/>
          </a:bodyPr>
          <a:lstStyle/>
          <a:p>
            <a:pPr marL="85725">
              <a:lnSpc>
                <a:spcPct val="120000"/>
              </a:lnSpc>
              <a:defRPr/>
            </a:pPr>
            <a:r>
              <a:rPr lang="en-GB" sz="1500" kern="0" dirty="0">
                <a:solidFill>
                  <a:srgbClr val="CC6600"/>
                </a:solidFill>
                <a:latin typeface="Verdana" pitchFamily="34" charset="0"/>
                <a:ea typeface="Verdana" pitchFamily="34" charset="0"/>
                <a:cs typeface="Verdana" pitchFamily="34" charset="0"/>
              </a:rPr>
              <a:t>2024-25</a:t>
            </a:r>
          </a:p>
        </p:txBody>
      </p:sp>
    </p:spTree>
    <p:extLst>
      <p:ext uri="{BB962C8B-B14F-4D97-AF65-F5344CB8AC3E}">
        <p14:creationId xmlns:p14="http://schemas.microsoft.com/office/powerpoint/2010/main" val="242476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40"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FDAA3-7382-5A6E-E6E3-1688F499E30B}"/>
              </a:ext>
            </a:extLst>
          </p:cNvPr>
          <p:cNvSpPr>
            <a:spLocks noGrp="1"/>
          </p:cNvSpPr>
          <p:nvPr>
            <p:ph type="title"/>
          </p:nvPr>
        </p:nvSpPr>
        <p:spPr/>
        <p:txBody>
          <a:bodyPr/>
          <a:lstStyle/>
          <a:p>
            <a:r>
              <a:rPr lang="en-GB" dirty="0"/>
              <a:t>DfE determined ITT Targets</a:t>
            </a:r>
          </a:p>
        </p:txBody>
      </p:sp>
      <p:sp>
        <p:nvSpPr>
          <p:cNvPr id="3" name="Content Placeholder 2">
            <a:extLst>
              <a:ext uri="{FF2B5EF4-FFF2-40B4-BE49-F238E27FC236}">
                <a16:creationId xmlns:a16="http://schemas.microsoft.com/office/drawing/2014/main" id="{71D3A3C3-9BAB-7359-50F2-51A49EC43B79}"/>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BEB98563-6FBB-5D2F-F749-C810B89CF5A9}"/>
              </a:ext>
            </a:extLst>
          </p:cNvPr>
          <p:cNvPicPr>
            <a:picLocks noChangeAspect="1"/>
          </p:cNvPicPr>
          <p:nvPr/>
        </p:nvPicPr>
        <p:blipFill>
          <a:blip r:embed="rId2"/>
          <a:srcRect l="20884" t="27371" r="22205"/>
          <a:stretch/>
        </p:blipFill>
        <p:spPr>
          <a:xfrm>
            <a:off x="0" y="645829"/>
            <a:ext cx="12192000" cy="8752115"/>
          </a:xfrm>
          <a:prstGeom prst="rect">
            <a:avLst/>
          </a:prstGeom>
        </p:spPr>
      </p:pic>
      <p:sp>
        <p:nvSpPr>
          <p:cNvPr id="12" name="Rectangle 11">
            <a:extLst>
              <a:ext uri="{FF2B5EF4-FFF2-40B4-BE49-F238E27FC236}">
                <a16:creationId xmlns:a16="http://schemas.microsoft.com/office/drawing/2014/main" id="{435E2418-5CE2-F97B-E31D-B880EAC05FB2}"/>
              </a:ext>
            </a:extLst>
          </p:cNvPr>
          <p:cNvSpPr/>
          <p:nvPr/>
        </p:nvSpPr>
        <p:spPr bwMode="auto">
          <a:xfrm>
            <a:off x="2747242" y="2941948"/>
            <a:ext cx="1756551" cy="406073"/>
          </a:xfrm>
          <a:prstGeom prst="rect">
            <a:avLst/>
          </a:prstGeom>
          <a:noFill/>
          <a:ln w="9525" cap="flat" cmpd="sng" algn="ctr">
            <a:solidFill>
              <a:srgbClr val="FFC000"/>
            </a:solidFill>
            <a:prstDash val="solid"/>
            <a:round/>
            <a:headEnd type="none" w="med" len="med"/>
            <a:tailEnd type="none" w="med" len="med"/>
          </a:ln>
          <a:effectLst>
            <a:glow rad="101600">
              <a:srgbClr val="FFC000">
                <a:alpha val="60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13" name="Rectangular Callout 41">
            <a:extLst>
              <a:ext uri="{FF2B5EF4-FFF2-40B4-BE49-F238E27FC236}">
                <a16:creationId xmlns:a16="http://schemas.microsoft.com/office/drawing/2014/main" id="{1E1FC571-67A4-9B5D-AD6E-DE979A26FF9B}"/>
              </a:ext>
            </a:extLst>
          </p:cNvPr>
          <p:cNvSpPr/>
          <p:nvPr/>
        </p:nvSpPr>
        <p:spPr>
          <a:xfrm>
            <a:off x="5290664" y="2167274"/>
            <a:ext cx="3553085" cy="1195361"/>
          </a:xfrm>
          <a:prstGeom prst="wedgeRectCallout">
            <a:avLst>
              <a:gd name="adj1" fmla="val -63593"/>
              <a:gd name="adj2" fmla="val 25188"/>
            </a:avLst>
          </a:prstGeom>
          <a:solidFill>
            <a:srgbClr val="FFFFCC"/>
          </a:solidFill>
          <a:ln w="19050">
            <a:noFill/>
          </a:ln>
          <a:effectLst>
            <a:outerShdw blurRad="50800" dist="38100" dir="2700000" algn="tl" rotWithShape="0">
              <a:prstClr val="black">
                <a:alpha val="40000"/>
              </a:prstClr>
            </a:outerShdw>
          </a:effectLst>
        </p:spPr>
        <p:txBody>
          <a:bodyPr lIns="72009" tIns="144000" rIns="504000" bIns="36000" rtlCol="0" anchor="t" anchorCtr="0">
            <a:noAutofit/>
          </a:bodyPr>
          <a:lstStyle/>
          <a:p>
            <a:pPr marL="85725">
              <a:defRPr/>
            </a:pPr>
            <a:r>
              <a:rPr lang="en-GB" sz="2000" dirty="0">
                <a:latin typeface="Verdana" panose="020B0604030504040204" pitchFamily="34" charset="0"/>
                <a:ea typeface="Verdana" panose="020B0604030504040204" pitchFamily="34" charset="0"/>
              </a:rPr>
              <a:t>Published only recently – much later than in previous years</a:t>
            </a:r>
          </a:p>
        </p:txBody>
      </p:sp>
    </p:spTree>
    <p:extLst>
      <p:ext uri="{BB962C8B-B14F-4D97-AF65-F5344CB8AC3E}">
        <p14:creationId xmlns:p14="http://schemas.microsoft.com/office/powerpoint/2010/main" val="98570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52513-6A72-1BC4-9BCC-77BD0A02E824}"/>
              </a:ext>
            </a:extLst>
          </p:cNvPr>
          <p:cNvSpPr>
            <a:spLocks noGrp="1"/>
          </p:cNvSpPr>
          <p:nvPr>
            <p:ph type="title"/>
          </p:nvPr>
        </p:nvSpPr>
        <p:spPr/>
        <p:txBody>
          <a:bodyPr/>
          <a:lstStyle/>
          <a:p>
            <a:r>
              <a:rPr lang="en-GB" dirty="0"/>
              <a:t>Significant changes</a:t>
            </a:r>
          </a:p>
        </p:txBody>
      </p:sp>
      <p:sp>
        <p:nvSpPr>
          <p:cNvPr id="3" name="Content Placeholder 2">
            <a:extLst>
              <a:ext uri="{FF2B5EF4-FFF2-40B4-BE49-F238E27FC236}">
                <a16:creationId xmlns:a16="http://schemas.microsoft.com/office/drawing/2014/main" id="{42A74D62-B697-CB01-095E-0A47C69DA43D}"/>
              </a:ext>
            </a:extLst>
          </p:cNvPr>
          <p:cNvSpPr>
            <a:spLocks noGrp="1"/>
          </p:cNvSpPr>
          <p:nvPr>
            <p:ph idx="1"/>
          </p:nvPr>
        </p:nvSpPr>
        <p:spPr>
          <a:xfrm>
            <a:off x="263352" y="836712"/>
            <a:ext cx="11002392" cy="4321183"/>
          </a:xfrm>
        </p:spPr>
        <p:txBody>
          <a:bodyPr/>
          <a:lstStyle/>
          <a:p>
            <a:r>
              <a:rPr lang="en-GB" dirty="0"/>
              <a:t>The 2025/26 target for secondary PGITT trainees</a:t>
            </a:r>
          </a:p>
          <a:p>
            <a:pPr marL="342900" indent="-342900">
              <a:buFont typeface="Arial" panose="020B0604020202020204" pitchFamily="34" charset="0"/>
              <a:buChar char="•"/>
            </a:pPr>
            <a:r>
              <a:rPr lang="en-GB" dirty="0">
                <a:solidFill>
                  <a:srgbClr val="00B050"/>
                </a:solidFill>
              </a:rPr>
              <a:t>increased</a:t>
            </a:r>
            <a:r>
              <a:rPr lang="en-GB" dirty="0"/>
              <a:t> by 980 across six subjects and</a:t>
            </a:r>
          </a:p>
          <a:p>
            <a:pPr marL="342900" indent="-342900">
              <a:buFont typeface="Arial" panose="020B0604020202020204" pitchFamily="34" charset="0"/>
              <a:buChar char="•"/>
            </a:pPr>
            <a:r>
              <a:rPr lang="en-GB" dirty="0">
                <a:solidFill>
                  <a:srgbClr val="FF0000"/>
                </a:solidFill>
              </a:rPr>
              <a:t>decreased</a:t>
            </a:r>
            <a:r>
              <a:rPr lang="en-GB" dirty="0"/>
              <a:t> by 5,665 across twelve subjects,</a:t>
            </a:r>
          </a:p>
          <a:p>
            <a:endParaRPr lang="en-GB" dirty="0"/>
          </a:p>
          <a:p>
            <a:r>
              <a:rPr lang="en-GB" dirty="0"/>
              <a:t>Resulting in an overall </a:t>
            </a:r>
            <a:r>
              <a:rPr lang="en-GB" dirty="0">
                <a:solidFill>
                  <a:srgbClr val="FF0000"/>
                </a:solidFill>
              </a:rPr>
              <a:t>decrease</a:t>
            </a:r>
            <a:r>
              <a:rPr lang="en-GB" dirty="0"/>
              <a:t> of 19.6% from 23,955 to 19,270.</a:t>
            </a:r>
          </a:p>
          <a:p>
            <a:endParaRPr lang="en-GB" dirty="0"/>
          </a:p>
          <a:p>
            <a:r>
              <a:rPr lang="en-GB" dirty="0"/>
              <a:t>This fall is driven by the DfE’s view of more favourable secondary supply forecasts this year coupled with improved teacher retention due to improved starting salaries.</a:t>
            </a:r>
          </a:p>
        </p:txBody>
      </p:sp>
      <p:pic>
        <p:nvPicPr>
          <p:cNvPr id="7" name="Picture 6">
            <a:extLst>
              <a:ext uri="{FF2B5EF4-FFF2-40B4-BE49-F238E27FC236}">
                <a16:creationId xmlns:a16="http://schemas.microsoft.com/office/drawing/2014/main" id="{5C7B51D7-6CD4-9A3D-1937-1E76A1FDE4A7}"/>
              </a:ext>
            </a:extLst>
          </p:cNvPr>
          <p:cNvPicPr>
            <a:picLocks noChangeAspect="1"/>
          </p:cNvPicPr>
          <p:nvPr/>
        </p:nvPicPr>
        <p:blipFill>
          <a:blip r:embed="rId2"/>
          <a:srcRect l="12202" t="1592" r="14254"/>
          <a:stretch/>
        </p:blipFill>
        <p:spPr>
          <a:xfrm>
            <a:off x="95535" y="723333"/>
            <a:ext cx="11837158" cy="8909398"/>
          </a:xfrm>
          <a:prstGeom prst="rect">
            <a:avLst/>
          </a:prstGeom>
        </p:spPr>
      </p:pic>
    </p:spTree>
    <p:extLst>
      <p:ext uri="{BB962C8B-B14F-4D97-AF65-F5344CB8AC3E}">
        <p14:creationId xmlns:p14="http://schemas.microsoft.com/office/powerpoint/2010/main" val="241362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p:tgtEl>
                                          <p:spTgt spid="7"/>
                                        </p:tgtEl>
                                        <p:attrNameLst>
                                          <p:attrName>ppt_y</p:attrName>
                                        </p:attrNameLst>
                                      </p:cBhvr>
                                      <p:tavLst>
                                        <p:tav tm="0">
                                          <p:val>
                                            <p:strVal val="#ppt_y+#ppt_h*1.125000"/>
                                          </p:val>
                                        </p:tav>
                                        <p:tav tm="100000">
                                          <p:val>
                                            <p:strVal val="#ppt_y"/>
                                          </p:val>
                                        </p:tav>
                                      </p:tavLst>
                                    </p:anim>
                                    <p:animEffect transition="in" filter="wipe(up)">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264F6-1280-FB27-F2AE-B89D88BF56FA}"/>
              </a:ext>
            </a:extLst>
          </p:cNvPr>
          <p:cNvSpPr>
            <a:spLocks noGrp="1"/>
          </p:cNvSpPr>
          <p:nvPr>
            <p:ph type="title"/>
          </p:nvPr>
        </p:nvSpPr>
        <p:spPr/>
        <p:txBody>
          <a:bodyPr/>
          <a:lstStyle/>
          <a:p>
            <a:r>
              <a:rPr lang="en-GB" dirty="0"/>
              <a:t>Need for Physics specialists:</a:t>
            </a:r>
            <a:r>
              <a:rPr lang="en-GB" b="0" dirty="0"/>
              <a:t> PG ITT targets</a:t>
            </a:r>
          </a:p>
        </p:txBody>
      </p:sp>
      <p:sp>
        <p:nvSpPr>
          <p:cNvPr id="7" name="Freeform 6">
            <a:extLst>
              <a:ext uri="{FF2B5EF4-FFF2-40B4-BE49-F238E27FC236}">
                <a16:creationId xmlns:a16="http://schemas.microsoft.com/office/drawing/2014/main" id="{99C84414-726D-A020-3961-08403DC9B9C8}"/>
              </a:ext>
            </a:extLst>
          </p:cNvPr>
          <p:cNvSpPr>
            <a:spLocks noEditPoints="1"/>
          </p:cNvSpPr>
          <p:nvPr/>
        </p:nvSpPr>
        <p:spPr bwMode="auto">
          <a:xfrm>
            <a:off x="3310795" y="1488548"/>
            <a:ext cx="6946388" cy="3402535"/>
          </a:xfrm>
          <a:custGeom>
            <a:avLst/>
            <a:gdLst>
              <a:gd name="T0" fmla="*/ 0 w 2716"/>
              <a:gd name="T1" fmla="*/ 0 h 1726"/>
              <a:gd name="T2" fmla="*/ 0 w 2716"/>
              <a:gd name="T3" fmla="*/ 1726 h 1726"/>
              <a:gd name="T4" fmla="*/ 543 w 2716"/>
              <a:gd name="T5" fmla="*/ 0 h 1726"/>
              <a:gd name="T6" fmla="*/ 543 w 2716"/>
              <a:gd name="T7" fmla="*/ 1726 h 1726"/>
              <a:gd name="T8" fmla="*/ 1087 w 2716"/>
              <a:gd name="T9" fmla="*/ 0 h 1726"/>
              <a:gd name="T10" fmla="*/ 1087 w 2716"/>
              <a:gd name="T11" fmla="*/ 1726 h 1726"/>
              <a:gd name="T12" fmla="*/ 1629 w 2716"/>
              <a:gd name="T13" fmla="*/ 0 h 1726"/>
              <a:gd name="T14" fmla="*/ 1629 w 2716"/>
              <a:gd name="T15" fmla="*/ 1726 h 1726"/>
              <a:gd name="T16" fmla="*/ 2173 w 2716"/>
              <a:gd name="T17" fmla="*/ 0 h 1726"/>
              <a:gd name="T18" fmla="*/ 2173 w 2716"/>
              <a:gd name="T19" fmla="*/ 1726 h 1726"/>
              <a:gd name="T20" fmla="*/ 2716 w 2716"/>
              <a:gd name="T21" fmla="*/ 0 h 1726"/>
              <a:gd name="T22" fmla="*/ 2716 w 2716"/>
              <a:gd name="T23" fmla="*/ 1726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16" h="1726">
                <a:moveTo>
                  <a:pt x="0" y="0"/>
                </a:moveTo>
                <a:lnTo>
                  <a:pt x="0" y="1726"/>
                </a:lnTo>
                <a:moveTo>
                  <a:pt x="543" y="0"/>
                </a:moveTo>
                <a:lnTo>
                  <a:pt x="543" y="1726"/>
                </a:lnTo>
                <a:moveTo>
                  <a:pt x="1087" y="0"/>
                </a:moveTo>
                <a:lnTo>
                  <a:pt x="1087" y="1726"/>
                </a:lnTo>
                <a:moveTo>
                  <a:pt x="1629" y="0"/>
                </a:moveTo>
                <a:lnTo>
                  <a:pt x="1629" y="1726"/>
                </a:lnTo>
                <a:moveTo>
                  <a:pt x="2173" y="0"/>
                </a:moveTo>
                <a:lnTo>
                  <a:pt x="2173" y="1726"/>
                </a:lnTo>
                <a:moveTo>
                  <a:pt x="2716" y="0"/>
                </a:moveTo>
                <a:lnTo>
                  <a:pt x="2716" y="1726"/>
                </a:lnTo>
              </a:path>
            </a:pathLst>
          </a:custGeom>
          <a:noFill/>
          <a:ln w="9525" cap="flat">
            <a:solidFill>
              <a:srgbClr val="D9D9D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Freeform 7">
            <a:extLst>
              <a:ext uri="{FF2B5EF4-FFF2-40B4-BE49-F238E27FC236}">
                <a16:creationId xmlns:a16="http://schemas.microsoft.com/office/drawing/2014/main" id="{E129CF6A-0EFB-9D4D-FFB7-84D45038C1F1}"/>
              </a:ext>
            </a:extLst>
          </p:cNvPr>
          <p:cNvSpPr>
            <a:spLocks noEditPoints="1"/>
          </p:cNvSpPr>
          <p:nvPr/>
        </p:nvSpPr>
        <p:spPr bwMode="auto">
          <a:xfrm>
            <a:off x="1922030" y="2306656"/>
            <a:ext cx="6250726" cy="2434607"/>
          </a:xfrm>
          <a:custGeom>
            <a:avLst/>
            <a:gdLst>
              <a:gd name="T0" fmla="*/ 1216 w 2444"/>
              <a:gd name="T1" fmla="*/ 1235 h 1235"/>
              <a:gd name="T2" fmla="*/ 0 w 2444"/>
              <a:gd name="T3" fmla="*/ 1235 h 1235"/>
              <a:gd name="T4" fmla="*/ 0 w 2444"/>
              <a:gd name="T5" fmla="*/ 1150 h 1235"/>
              <a:gd name="T6" fmla="*/ 1216 w 2444"/>
              <a:gd name="T7" fmla="*/ 1150 h 1235"/>
              <a:gd name="T8" fmla="*/ 1216 w 2444"/>
              <a:gd name="T9" fmla="*/ 1235 h 1235"/>
              <a:gd name="T10" fmla="*/ 1325 w 2444"/>
              <a:gd name="T11" fmla="*/ 659 h 1235"/>
              <a:gd name="T12" fmla="*/ 0 w 2444"/>
              <a:gd name="T13" fmla="*/ 659 h 1235"/>
              <a:gd name="T14" fmla="*/ 0 w 2444"/>
              <a:gd name="T15" fmla="*/ 575 h 1235"/>
              <a:gd name="T16" fmla="*/ 1325 w 2444"/>
              <a:gd name="T17" fmla="*/ 575 h 1235"/>
              <a:gd name="T18" fmla="*/ 1325 w 2444"/>
              <a:gd name="T19" fmla="*/ 659 h 1235"/>
              <a:gd name="T20" fmla="*/ 2444 w 2444"/>
              <a:gd name="T21" fmla="*/ 84 h 1235"/>
              <a:gd name="T22" fmla="*/ 0 w 2444"/>
              <a:gd name="T23" fmla="*/ 84 h 1235"/>
              <a:gd name="T24" fmla="*/ 0 w 2444"/>
              <a:gd name="T25" fmla="*/ 0 h 1235"/>
              <a:gd name="T26" fmla="*/ 2444 w 2444"/>
              <a:gd name="T27" fmla="*/ 0 h 1235"/>
              <a:gd name="T28" fmla="*/ 2444 w 2444"/>
              <a:gd name="T29" fmla="*/ 84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44" h="1235">
                <a:moveTo>
                  <a:pt x="1216" y="1235"/>
                </a:moveTo>
                <a:lnTo>
                  <a:pt x="0" y="1235"/>
                </a:lnTo>
                <a:lnTo>
                  <a:pt x="0" y="1150"/>
                </a:lnTo>
                <a:lnTo>
                  <a:pt x="1216" y="1150"/>
                </a:lnTo>
                <a:lnTo>
                  <a:pt x="1216" y="1235"/>
                </a:lnTo>
                <a:close/>
                <a:moveTo>
                  <a:pt x="1325" y="659"/>
                </a:moveTo>
                <a:lnTo>
                  <a:pt x="0" y="659"/>
                </a:lnTo>
                <a:lnTo>
                  <a:pt x="0" y="575"/>
                </a:lnTo>
                <a:lnTo>
                  <a:pt x="1325" y="575"/>
                </a:lnTo>
                <a:lnTo>
                  <a:pt x="1325" y="659"/>
                </a:lnTo>
                <a:close/>
                <a:moveTo>
                  <a:pt x="2444" y="84"/>
                </a:moveTo>
                <a:lnTo>
                  <a:pt x="0" y="84"/>
                </a:lnTo>
                <a:lnTo>
                  <a:pt x="0" y="0"/>
                </a:lnTo>
                <a:lnTo>
                  <a:pt x="2444" y="0"/>
                </a:lnTo>
                <a:lnTo>
                  <a:pt x="2444" y="84"/>
                </a:lnTo>
                <a:close/>
              </a:path>
            </a:pathLst>
          </a:custGeom>
          <a:gradFill>
            <a:gsLst>
              <a:gs pos="0">
                <a:srgbClr val="7030A0"/>
              </a:gs>
              <a:gs pos="50400">
                <a:srgbClr val="ED7D31"/>
              </a:gs>
              <a:gs pos="100000">
                <a:srgbClr val="00AC4E"/>
              </a:gs>
            </a:gsLst>
            <a:lin ang="5400000" scaled="1"/>
          </a:gradFill>
          <a:ln>
            <a:solidFill>
              <a:schemeClr val="bg1">
                <a:lumMod val="95000"/>
              </a:schemeClr>
            </a:solidFill>
          </a:ln>
        </p:spPr>
        <p:txBody>
          <a:bodyPr vert="horz" wrap="square" lIns="91440" tIns="45720" rIns="91440" bIns="45720" numCol="1" anchor="t" anchorCtr="0" compatLnSpc="1">
            <a:prstTxWarp prst="textNoShape">
              <a:avLst/>
            </a:prstTxWarp>
          </a:bodyPr>
          <a:lstStyle/>
          <a:p>
            <a:endParaRPr lang="en-GB"/>
          </a:p>
        </p:txBody>
      </p:sp>
      <p:sp>
        <p:nvSpPr>
          <p:cNvPr id="9" name="Freeform 8">
            <a:extLst>
              <a:ext uri="{FF2B5EF4-FFF2-40B4-BE49-F238E27FC236}">
                <a16:creationId xmlns:a16="http://schemas.microsoft.com/office/drawing/2014/main" id="{4451FE9D-4E73-09B5-2169-0CABE2347B49}"/>
              </a:ext>
            </a:extLst>
          </p:cNvPr>
          <p:cNvSpPr>
            <a:spLocks noEditPoints="1"/>
          </p:cNvSpPr>
          <p:nvPr/>
        </p:nvSpPr>
        <p:spPr bwMode="auto">
          <a:xfrm>
            <a:off x="1922030" y="2126163"/>
            <a:ext cx="7836425" cy="2434607"/>
          </a:xfrm>
          <a:custGeom>
            <a:avLst/>
            <a:gdLst>
              <a:gd name="T0" fmla="*/ 1140 w 3064"/>
              <a:gd name="T1" fmla="*/ 1235 h 1235"/>
              <a:gd name="T2" fmla="*/ 0 w 3064"/>
              <a:gd name="T3" fmla="*/ 1235 h 1235"/>
              <a:gd name="T4" fmla="*/ 0 w 3064"/>
              <a:gd name="T5" fmla="*/ 1150 h 1235"/>
              <a:gd name="T6" fmla="*/ 1140 w 3064"/>
              <a:gd name="T7" fmla="*/ 1150 h 1235"/>
              <a:gd name="T8" fmla="*/ 1140 w 3064"/>
              <a:gd name="T9" fmla="*/ 1235 h 1235"/>
              <a:gd name="T10" fmla="*/ 1298 w 3064"/>
              <a:gd name="T11" fmla="*/ 660 h 1235"/>
              <a:gd name="T12" fmla="*/ 0 w 3064"/>
              <a:gd name="T13" fmla="*/ 660 h 1235"/>
              <a:gd name="T14" fmla="*/ 0 w 3064"/>
              <a:gd name="T15" fmla="*/ 576 h 1235"/>
              <a:gd name="T16" fmla="*/ 1298 w 3064"/>
              <a:gd name="T17" fmla="*/ 576 h 1235"/>
              <a:gd name="T18" fmla="*/ 1298 w 3064"/>
              <a:gd name="T19" fmla="*/ 660 h 1235"/>
              <a:gd name="T20" fmla="*/ 3064 w 3064"/>
              <a:gd name="T21" fmla="*/ 85 h 1235"/>
              <a:gd name="T22" fmla="*/ 0 w 3064"/>
              <a:gd name="T23" fmla="*/ 85 h 1235"/>
              <a:gd name="T24" fmla="*/ 0 w 3064"/>
              <a:gd name="T25" fmla="*/ 0 h 1235"/>
              <a:gd name="T26" fmla="*/ 3064 w 3064"/>
              <a:gd name="T27" fmla="*/ 0 h 1235"/>
              <a:gd name="T28" fmla="*/ 3064 w 3064"/>
              <a:gd name="T29" fmla="*/ 85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64" h="1235">
                <a:moveTo>
                  <a:pt x="1140" y="1235"/>
                </a:moveTo>
                <a:lnTo>
                  <a:pt x="0" y="1235"/>
                </a:lnTo>
                <a:lnTo>
                  <a:pt x="0" y="1150"/>
                </a:lnTo>
                <a:lnTo>
                  <a:pt x="1140" y="1150"/>
                </a:lnTo>
                <a:lnTo>
                  <a:pt x="1140" y="1235"/>
                </a:lnTo>
                <a:close/>
                <a:moveTo>
                  <a:pt x="1298" y="660"/>
                </a:moveTo>
                <a:lnTo>
                  <a:pt x="0" y="660"/>
                </a:lnTo>
                <a:lnTo>
                  <a:pt x="0" y="576"/>
                </a:lnTo>
                <a:lnTo>
                  <a:pt x="1298" y="576"/>
                </a:lnTo>
                <a:lnTo>
                  <a:pt x="1298" y="660"/>
                </a:lnTo>
                <a:close/>
                <a:moveTo>
                  <a:pt x="3064" y="85"/>
                </a:moveTo>
                <a:lnTo>
                  <a:pt x="0" y="85"/>
                </a:lnTo>
                <a:lnTo>
                  <a:pt x="0" y="0"/>
                </a:lnTo>
                <a:lnTo>
                  <a:pt x="3064" y="0"/>
                </a:lnTo>
                <a:lnTo>
                  <a:pt x="3064" y="85"/>
                </a:lnTo>
                <a:close/>
              </a:path>
            </a:pathLst>
          </a:custGeom>
          <a:gradFill>
            <a:gsLst>
              <a:gs pos="0">
                <a:srgbClr val="7030A0"/>
              </a:gs>
              <a:gs pos="50400">
                <a:srgbClr val="ED7D31"/>
              </a:gs>
              <a:gs pos="100000">
                <a:srgbClr val="00AC4E"/>
              </a:gs>
            </a:gsLst>
            <a:lin ang="5400000" scaled="1"/>
          </a:gradFill>
          <a:ln>
            <a:solidFill>
              <a:schemeClr val="bg1">
                <a:lumMod val="95000"/>
              </a:schemeClr>
            </a:solidFill>
          </a:ln>
        </p:spPr>
        <p:txBody>
          <a:bodyPr vert="horz" wrap="square" lIns="91440" tIns="45720" rIns="91440" bIns="45720" numCol="1" anchor="t" anchorCtr="0" compatLnSpc="1">
            <a:prstTxWarp prst="textNoShape">
              <a:avLst/>
            </a:prstTxWarp>
          </a:bodyPr>
          <a:lstStyle/>
          <a:p>
            <a:endParaRPr lang="en-GB"/>
          </a:p>
        </p:txBody>
      </p:sp>
      <p:sp>
        <p:nvSpPr>
          <p:cNvPr id="10" name="Freeform 9">
            <a:extLst>
              <a:ext uri="{FF2B5EF4-FFF2-40B4-BE49-F238E27FC236}">
                <a16:creationId xmlns:a16="http://schemas.microsoft.com/office/drawing/2014/main" id="{B6B0AB1A-01DC-EE60-1DFA-3DAD15F54B68}"/>
              </a:ext>
            </a:extLst>
          </p:cNvPr>
          <p:cNvSpPr>
            <a:spLocks noEditPoints="1"/>
          </p:cNvSpPr>
          <p:nvPr/>
        </p:nvSpPr>
        <p:spPr bwMode="auto">
          <a:xfrm>
            <a:off x="1922030" y="1947642"/>
            <a:ext cx="7253297" cy="2432635"/>
          </a:xfrm>
          <a:custGeom>
            <a:avLst/>
            <a:gdLst>
              <a:gd name="T0" fmla="*/ 847 w 2836"/>
              <a:gd name="T1" fmla="*/ 1234 h 1234"/>
              <a:gd name="T2" fmla="*/ 0 w 2836"/>
              <a:gd name="T3" fmla="*/ 1234 h 1234"/>
              <a:gd name="T4" fmla="*/ 0 w 2836"/>
              <a:gd name="T5" fmla="*/ 1151 h 1234"/>
              <a:gd name="T6" fmla="*/ 847 w 2836"/>
              <a:gd name="T7" fmla="*/ 1151 h 1234"/>
              <a:gd name="T8" fmla="*/ 847 w 2836"/>
              <a:gd name="T9" fmla="*/ 1234 h 1234"/>
              <a:gd name="T10" fmla="*/ 961 w 2836"/>
              <a:gd name="T11" fmla="*/ 660 h 1234"/>
              <a:gd name="T12" fmla="*/ 0 w 2836"/>
              <a:gd name="T13" fmla="*/ 660 h 1234"/>
              <a:gd name="T14" fmla="*/ 0 w 2836"/>
              <a:gd name="T15" fmla="*/ 575 h 1234"/>
              <a:gd name="T16" fmla="*/ 961 w 2836"/>
              <a:gd name="T17" fmla="*/ 575 h 1234"/>
              <a:gd name="T18" fmla="*/ 961 w 2836"/>
              <a:gd name="T19" fmla="*/ 660 h 1234"/>
              <a:gd name="T20" fmla="*/ 2836 w 2836"/>
              <a:gd name="T21" fmla="*/ 84 h 1234"/>
              <a:gd name="T22" fmla="*/ 0 w 2836"/>
              <a:gd name="T23" fmla="*/ 84 h 1234"/>
              <a:gd name="T24" fmla="*/ 0 w 2836"/>
              <a:gd name="T25" fmla="*/ 0 h 1234"/>
              <a:gd name="T26" fmla="*/ 2836 w 2836"/>
              <a:gd name="T27" fmla="*/ 0 h 1234"/>
              <a:gd name="T28" fmla="*/ 2836 w 2836"/>
              <a:gd name="T29" fmla="*/ 84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6" h="1234">
                <a:moveTo>
                  <a:pt x="847" y="1234"/>
                </a:moveTo>
                <a:lnTo>
                  <a:pt x="0" y="1234"/>
                </a:lnTo>
                <a:lnTo>
                  <a:pt x="0" y="1151"/>
                </a:lnTo>
                <a:lnTo>
                  <a:pt x="847" y="1151"/>
                </a:lnTo>
                <a:lnTo>
                  <a:pt x="847" y="1234"/>
                </a:lnTo>
                <a:close/>
                <a:moveTo>
                  <a:pt x="961" y="660"/>
                </a:moveTo>
                <a:lnTo>
                  <a:pt x="0" y="660"/>
                </a:lnTo>
                <a:lnTo>
                  <a:pt x="0" y="575"/>
                </a:lnTo>
                <a:lnTo>
                  <a:pt x="961" y="575"/>
                </a:lnTo>
                <a:lnTo>
                  <a:pt x="961" y="660"/>
                </a:lnTo>
                <a:close/>
                <a:moveTo>
                  <a:pt x="2836" y="84"/>
                </a:moveTo>
                <a:lnTo>
                  <a:pt x="0" y="84"/>
                </a:lnTo>
                <a:lnTo>
                  <a:pt x="0" y="0"/>
                </a:lnTo>
                <a:lnTo>
                  <a:pt x="2836" y="0"/>
                </a:lnTo>
                <a:lnTo>
                  <a:pt x="2836" y="84"/>
                </a:lnTo>
                <a:close/>
              </a:path>
            </a:pathLst>
          </a:custGeom>
          <a:gradFill>
            <a:gsLst>
              <a:gs pos="0">
                <a:srgbClr val="7030A0"/>
              </a:gs>
              <a:gs pos="50400">
                <a:srgbClr val="ED7D31"/>
              </a:gs>
              <a:gs pos="100000">
                <a:srgbClr val="00AC4E"/>
              </a:gs>
            </a:gsLst>
            <a:lin ang="5400000" scaled="1"/>
          </a:gradFill>
          <a:ln>
            <a:solidFill>
              <a:schemeClr val="bg1">
                <a:lumMod val="95000"/>
              </a:schemeClr>
            </a:solidFill>
          </a:ln>
        </p:spPr>
        <p:txBody>
          <a:bodyPr vert="horz" wrap="square" lIns="91440" tIns="45720" rIns="91440" bIns="45720" numCol="1" anchor="t" anchorCtr="0" compatLnSpc="1">
            <a:prstTxWarp prst="textNoShape">
              <a:avLst/>
            </a:prstTxWarp>
          </a:bodyPr>
          <a:lstStyle/>
          <a:p>
            <a:endParaRPr lang="en-GB"/>
          </a:p>
        </p:txBody>
      </p:sp>
      <p:sp>
        <p:nvSpPr>
          <p:cNvPr id="11" name="Freeform 10">
            <a:extLst>
              <a:ext uri="{FF2B5EF4-FFF2-40B4-BE49-F238E27FC236}">
                <a16:creationId xmlns:a16="http://schemas.microsoft.com/office/drawing/2014/main" id="{77E1C8B9-5580-EEE9-4D02-B12B8626C7E8}"/>
              </a:ext>
            </a:extLst>
          </p:cNvPr>
          <p:cNvSpPr>
            <a:spLocks noEditPoints="1"/>
          </p:cNvSpPr>
          <p:nvPr/>
        </p:nvSpPr>
        <p:spPr bwMode="auto">
          <a:xfrm>
            <a:off x="1922030" y="1765178"/>
            <a:ext cx="7028230" cy="2436578"/>
          </a:xfrm>
          <a:custGeom>
            <a:avLst/>
            <a:gdLst>
              <a:gd name="T0" fmla="*/ 891 w 2748"/>
              <a:gd name="T1" fmla="*/ 1236 h 1236"/>
              <a:gd name="T2" fmla="*/ 0 w 2748"/>
              <a:gd name="T3" fmla="*/ 1236 h 1236"/>
              <a:gd name="T4" fmla="*/ 0 w 2748"/>
              <a:gd name="T5" fmla="*/ 1151 h 1236"/>
              <a:gd name="T6" fmla="*/ 891 w 2748"/>
              <a:gd name="T7" fmla="*/ 1151 h 1236"/>
              <a:gd name="T8" fmla="*/ 891 w 2748"/>
              <a:gd name="T9" fmla="*/ 1236 h 1236"/>
              <a:gd name="T10" fmla="*/ 1173 w 2748"/>
              <a:gd name="T11" fmla="*/ 660 h 1236"/>
              <a:gd name="T12" fmla="*/ 0 w 2748"/>
              <a:gd name="T13" fmla="*/ 660 h 1236"/>
              <a:gd name="T14" fmla="*/ 0 w 2748"/>
              <a:gd name="T15" fmla="*/ 576 h 1236"/>
              <a:gd name="T16" fmla="*/ 1173 w 2748"/>
              <a:gd name="T17" fmla="*/ 576 h 1236"/>
              <a:gd name="T18" fmla="*/ 1173 w 2748"/>
              <a:gd name="T19" fmla="*/ 660 h 1236"/>
              <a:gd name="T20" fmla="*/ 2748 w 2748"/>
              <a:gd name="T21" fmla="*/ 85 h 1236"/>
              <a:gd name="T22" fmla="*/ 0 w 2748"/>
              <a:gd name="T23" fmla="*/ 85 h 1236"/>
              <a:gd name="T24" fmla="*/ 0 w 2748"/>
              <a:gd name="T25" fmla="*/ 0 h 1236"/>
              <a:gd name="T26" fmla="*/ 2748 w 2748"/>
              <a:gd name="T27" fmla="*/ 0 h 1236"/>
              <a:gd name="T28" fmla="*/ 2748 w 2748"/>
              <a:gd name="T29" fmla="*/ 85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8" h="1236">
                <a:moveTo>
                  <a:pt x="891" y="1236"/>
                </a:moveTo>
                <a:lnTo>
                  <a:pt x="0" y="1236"/>
                </a:lnTo>
                <a:lnTo>
                  <a:pt x="0" y="1151"/>
                </a:lnTo>
                <a:lnTo>
                  <a:pt x="891" y="1151"/>
                </a:lnTo>
                <a:lnTo>
                  <a:pt x="891" y="1236"/>
                </a:lnTo>
                <a:close/>
                <a:moveTo>
                  <a:pt x="1173" y="660"/>
                </a:moveTo>
                <a:lnTo>
                  <a:pt x="0" y="660"/>
                </a:lnTo>
                <a:lnTo>
                  <a:pt x="0" y="576"/>
                </a:lnTo>
                <a:lnTo>
                  <a:pt x="1173" y="576"/>
                </a:lnTo>
                <a:lnTo>
                  <a:pt x="1173" y="660"/>
                </a:lnTo>
                <a:close/>
                <a:moveTo>
                  <a:pt x="2748" y="85"/>
                </a:moveTo>
                <a:lnTo>
                  <a:pt x="0" y="85"/>
                </a:lnTo>
                <a:lnTo>
                  <a:pt x="0" y="0"/>
                </a:lnTo>
                <a:lnTo>
                  <a:pt x="2748" y="0"/>
                </a:lnTo>
                <a:lnTo>
                  <a:pt x="2748" y="85"/>
                </a:lnTo>
                <a:close/>
              </a:path>
            </a:pathLst>
          </a:custGeom>
          <a:gradFill>
            <a:gsLst>
              <a:gs pos="0">
                <a:srgbClr val="7030A0"/>
              </a:gs>
              <a:gs pos="50400">
                <a:srgbClr val="ED7D31"/>
              </a:gs>
              <a:gs pos="100000">
                <a:srgbClr val="00AC4E"/>
              </a:gs>
            </a:gsLst>
            <a:lin ang="5400000" scaled="1"/>
          </a:gradFill>
          <a:ln w="9525">
            <a:solidFill>
              <a:schemeClr val="bg1">
                <a:lumMod val="95000"/>
              </a:schemeClr>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Line 12">
            <a:extLst>
              <a:ext uri="{FF2B5EF4-FFF2-40B4-BE49-F238E27FC236}">
                <a16:creationId xmlns:a16="http://schemas.microsoft.com/office/drawing/2014/main" id="{B3B6AA4F-6670-1089-7CFC-0CC67EE35006}"/>
              </a:ext>
            </a:extLst>
          </p:cNvPr>
          <p:cNvSpPr>
            <a:spLocks noChangeShapeType="1"/>
          </p:cNvSpPr>
          <p:nvPr/>
        </p:nvSpPr>
        <p:spPr bwMode="auto">
          <a:xfrm flipV="1">
            <a:off x="1922030" y="1488548"/>
            <a:ext cx="0" cy="3402535"/>
          </a:xfrm>
          <a:prstGeom prst="line">
            <a:avLst/>
          </a:prstGeom>
          <a:noFill/>
          <a:ln w="9525" cap="flat">
            <a:solidFill>
              <a:srgbClr val="D9D9D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Rectangle 13">
            <a:extLst>
              <a:ext uri="{FF2B5EF4-FFF2-40B4-BE49-F238E27FC236}">
                <a16:creationId xmlns:a16="http://schemas.microsoft.com/office/drawing/2014/main" id="{BDA2F732-C0DF-15C1-DD92-511418FEEBAF}"/>
              </a:ext>
            </a:extLst>
          </p:cNvPr>
          <p:cNvSpPr>
            <a:spLocks noChangeArrowheads="1"/>
          </p:cNvSpPr>
          <p:nvPr/>
        </p:nvSpPr>
        <p:spPr bwMode="auto">
          <a:xfrm>
            <a:off x="1875994" y="4981765"/>
            <a:ext cx="10579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5" name="Rectangle 14">
            <a:extLst>
              <a:ext uri="{FF2B5EF4-FFF2-40B4-BE49-F238E27FC236}">
                <a16:creationId xmlns:a16="http://schemas.microsoft.com/office/drawing/2014/main" id="{50250B34-AE22-A174-2E3E-71E4C27D8A56}"/>
              </a:ext>
            </a:extLst>
          </p:cNvPr>
          <p:cNvSpPr>
            <a:spLocks noChangeArrowheads="1"/>
          </p:cNvSpPr>
          <p:nvPr/>
        </p:nvSpPr>
        <p:spPr bwMode="auto">
          <a:xfrm>
            <a:off x="3170129" y="4981765"/>
            <a:ext cx="31739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500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A4EE72BF-CA10-B0B3-1983-1EDE1AF5ECC0}"/>
              </a:ext>
            </a:extLst>
          </p:cNvPr>
          <p:cNvSpPr>
            <a:spLocks noChangeArrowheads="1"/>
          </p:cNvSpPr>
          <p:nvPr/>
        </p:nvSpPr>
        <p:spPr bwMode="auto">
          <a:xfrm>
            <a:off x="4515416" y="4981765"/>
            <a:ext cx="42319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1000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7" name="Rectangle 16">
            <a:extLst>
              <a:ext uri="{FF2B5EF4-FFF2-40B4-BE49-F238E27FC236}">
                <a16:creationId xmlns:a16="http://schemas.microsoft.com/office/drawing/2014/main" id="{FF0DE3DE-BFE3-61DC-2493-775FCAFEAF7C}"/>
              </a:ext>
            </a:extLst>
          </p:cNvPr>
          <p:cNvSpPr>
            <a:spLocks noChangeArrowheads="1"/>
          </p:cNvSpPr>
          <p:nvPr/>
        </p:nvSpPr>
        <p:spPr bwMode="auto">
          <a:xfrm>
            <a:off x="5904181" y="4981765"/>
            <a:ext cx="42319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1500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8" name="Rectangle 17">
            <a:extLst>
              <a:ext uri="{FF2B5EF4-FFF2-40B4-BE49-F238E27FC236}">
                <a16:creationId xmlns:a16="http://schemas.microsoft.com/office/drawing/2014/main" id="{6A347A7A-C6DD-3F59-59BF-767427346FFD}"/>
              </a:ext>
            </a:extLst>
          </p:cNvPr>
          <p:cNvSpPr>
            <a:spLocks noChangeArrowheads="1"/>
          </p:cNvSpPr>
          <p:nvPr/>
        </p:nvSpPr>
        <p:spPr bwMode="auto">
          <a:xfrm>
            <a:off x="7292948" y="4981765"/>
            <a:ext cx="42319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2000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19" name="Rectangle 18">
            <a:extLst>
              <a:ext uri="{FF2B5EF4-FFF2-40B4-BE49-F238E27FC236}">
                <a16:creationId xmlns:a16="http://schemas.microsoft.com/office/drawing/2014/main" id="{75445428-F9DC-5A9B-0B0C-D66455AAABFE}"/>
              </a:ext>
            </a:extLst>
          </p:cNvPr>
          <p:cNvSpPr>
            <a:spLocks noChangeArrowheads="1"/>
          </p:cNvSpPr>
          <p:nvPr/>
        </p:nvSpPr>
        <p:spPr bwMode="auto">
          <a:xfrm>
            <a:off x="8681714" y="4981765"/>
            <a:ext cx="42319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2500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20" name="Rectangle 19">
            <a:extLst>
              <a:ext uri="{FF2B5EF4-FFF2-40B4-BE49-F238E27FC236}">
                <a16:creationId xmlns:a16="http://schemas.microsoft.com/office/drawing/2014/main" id="{CD1AE9FF-D1A3-4D90-7E07-7EA0E2A18D21}"/>
              </a:ext>
            </a:extLst>
          </p:cNvPr>
          <p:cNvSpPr>
            <a:spLocks noChangeArrowheads="1"/>
          </p:cNvSpPr>
          <p:nvPr/>
        </p:nvSpPr>
        <p:spPr bwMode="auto">
          <a:xfrm>
            <a:off x="10073037" y="4981765"/>
            <a:ext cx="42319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595959"/>
                </a:solidFill>
                <a:effectLst/>
                <a:latin typeface="Verdana" panose="020B0604030504040204" pitchFamily="34" charset="0"/>
                <a:ea typeface="Verdana" panose="020B0604030504040204" pitchFamily="34" charset="0"/>
              </a:rPr>
              <a:t>3000</a:t>
            </a:r>
            <a:endParaRPr kumimoji="0" lang="en-US" altLang="en-US" sz="130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7" name="Rectangle 36">
            <a:extLst>
              <a:ext uri="{FF2B5EF4-FFF2-40B4-BE49-F238E27FC236}">
                <a16:creationId xmlns:a16="http://schemas.microsoft.com/office/drawing/2014/main" id="{8147483C-4473-8021-DA14-09BBEEAAE690}"/>
              </a:ext>
            </a:extLst>
          </p:cNvPr>
          <p:cNvSpPr>
            <a:spLocks noChangeArrowheads="1"/>
          </p:cNvSpPr>
          <p:nvPr/>
        </p:nvSpPr>
        <p:spPr bwMode="auto">
          <a:xfrm>
            <a:off x="969808" y="4273238"/>
            <a:ext cx="846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595959"/>
                </a:solidFill>
                <a:effectLst/>
                <a:latin typeface="Verdana" panose="020B0604030504040204" pitchFamily="34" charset="0"/>
                <a:ea typeface="Verdana" panose="020B0604030504040204" pitchFamily="34" charset="0"/>
              </a:rPr>
              <a:t>Biology</a:t>
            </a:r>
            <a:endParaRPr kumimoji="0" lang="en-US" altLang="en-US"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8" name="Rectangle 37">
            <a:extLst>
              <a:ext uri="{FF2B5EF4-FFF2-40B4-BE49-F238E27FC236}">
                <a16:creationId xmlns:a16="http://schemas.microsoft.com/office/drawing/2014/main" id="{DF487433-E50E-B0D6-C7D8-06222F0AD568}"/>
              </a:ext>
            </a:extLst>
          </p:cNvPr>
          <p:cNvSpPr>
            <a:spLocks noChangeArrowheads="1"/>
          </p:cNvSpPr>
          <p:nvPr/>
        </p:nvSpPr>
        <p:spPr bwMode="auto">
          <a:xfrm>
            <a:off x="636384" y="3098488"/>
            <a:ext cx="11798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595959"/>
                </a:solidFill>
                <a:effectLst/>
                <a:latin typeface="Verdana" panose="020B0604030504040204" pitchFamily="34" charset="0"/>
                <a:ea typeface="Verdana" panose="020B0604030504040204" pitchFamily="34" charset="0"/>
              </a:rPr>
              <a:t>Chemistry</a:t>
            </a:r>
            <a:endParaRPr kumimoji="0" lang="en-US" altLang="en-US"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9" name="Rectangle 38">
            <a:extLst>
              <a:ext uri="{FF2B5EF4-FFF2-40B4-BE49-F238E27FC236}">
                <a16:creationId xmlns:a16="http://schemas.microsoft.com/office/drawing/2014/main" id="{FCB35A3A-BE37-B7D1-05D6-F87CA47511E9}"/>
              </a:ext>
            </a:extLst>
          </p:cNvPr>
          <p:cNvSpPr>
            <a:spLocks noChangeArrowheads="1"/>
          </p:cNvSpPr>
          <p:nvPr/>
        </p:nvSpPr>
        <p:spPr bwMode="auto">
          <a:xfrm>
            <a:off x="972052" y="1923738"/>
            <a:ext cx="8441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595959"/>
                </a:solidFill>
                <a:effectLst/>
                <a:latin typeface="Verdana" panose="020B0604030504040204" pitchFamily="34" charset="0"/>
                <a:ea typeface="Verdana" panose="020B0604030504040204" pitchFamily="34" charset="0"/>
              </a:rPr>
              <a:t>Physics</a:t>
            </a:r>
            <a:endParaRPr kumimoji="0" lang="en-US" altLang="en-US"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40" name="Rectangular Callout 41">
            <a:extLst>
              <a:ext uri="{FF2B5EF4-FFF2-40B4-BE49-F238E27FC236}">
                <a16:creationId xmlns:a16="http://schemas.microsoft.com/office/drawing/2014/main" id="{8D008688-12C9-AD70-4F7E-4C1A78C05663}"/>
              </a:ext>
            </a:extLst>
          </p:cNvPr>
          <p:cNvSpPr/>
          <p:nvPr/>
        </p:nvSpPr>
        <p:spPr>
          <a:xfrm>
            <a:off x="8317263" y="1278384"/>
            <a:ext cx="1164953" cy="301999"/>
          </a:xfrm>
          <a:prstGeom prst="wedgeRectCallout">
            <a:avLst>
              <a:gd name="adj1" fmla="val -62168"/>
              <a:gd name="adj2" fmla="val 125888"/>
            </a:avLst>
          </a:prstGeom>
          <a:solidFill>
            <a:srgbClr val="FFFFCC"/>
          </a:solidFill>
          <a:ln w="19050">
            <a:noFill/>
          </a:ln>
          <a:effectLst>
            <a:outerShdw blurRad="50800" dist="38100" dir="2700000" algn="tl" rotWithShape="0">
              <a:prstClr val="black">
                <a:alpha val="40000"/>
              </a:prstClr>
            </a:outerShdw>
          </a:effectLst>
        </p:spPr>
        <p:txBody>
          <a:bodyPr lIns="72009" tIns="36000" rIns="72009" bIns="36005" rtlCol="0" anchor="t" anchorCtr="0">
            <a:noAutofit/>
          </a:bodyPr>
          <a:lstStyle/>
          <a:p>
            <a:pPr marL="85725">
              <a:lnSpc>
                <a:spcPct val="120000"/>
              </a:lnSpc>
              <a:defRPr/>
            </a:pPr>
            <a:r>
              <a:rPr lang="en-GB" sz="1500" kern="0" dirty="0">
                <a:solidFill>
                  <a:srgbClr val="CC6600"/>
                </a:solidFill>
                <a:latin typeface="Verdana" pitchFamily="34" charset="0"/>
                <a:ea typeface="Verdana" pitchFamily="34" charset="0"/>
                <a:cs typeface="Verdana" pitchFamily="34" charset="0"/>
              </a:rPr>
              <a:t>2021-22</a:t>
            </a:r>
          </a:p>
        </p:txBody>
      </p:sp>
      <p:sp>
        <p:nvSpPr>
          <p:cNvPr id="41" name="Rectangular Callout 41">
            <a:extLst>
              <a:ext uri="{FF2B5EF4-FFF2-40B4-BE49-F238E27FC236}">
                <a16:creationId xmlns:a16="http://schemas.microsoft.com/office/drawing/2014/main" id="{2DDCD805-DB51-C08E-1E7D-90B75E8837DD}"/>
              </a:ext>
            </a:extLst>
          </p:cNvPr>
          <p:cNvSpPr/>
          <p:nvPr/>
        </p:nvSpPr>
        <p:spPr>
          <a:xfrm>
            <a:off x="9177081" y="1662750"/>
            <a:ext cx="1164953" cy="301999"/>
          </a:xfrm>
          <a:prstGeom prst="wedgeRectCallout">
            <a:avLst>
              <a:gd name="adj1" fmla="val -62056"/>
              <a:gd name="adj2" fmla="val 81965"/>
            </a:avLst>
          </a:prstGeom>
          <a:solidFill>
            <a:srgbClr val="FFFFCC"/>
          </a:solidFill>
          <a:ln w="19050">
            <a:noFill/>
          </a:ln>
          <a:effectLst>
            <a:outerShdw blurRad="50800" dist="38100" dir="2700000" algn="tl" rotWithShape="0">
              <a:prstClr val="black">
                <a:alpha val="40000"/>
              </a:prstClr>
            </a:outerShdw>
          </a:effectLst>
        </p:spPr>
        <p:txBody>
          <a:bodyPr lIns="72009" tIns="36000" rIns="72009" bIns="36005" rtlCol="0" anchor="t" anchorCtr="0">
            <a:noAutofit/>
          </a:bodyPr>
          <a:lstStyle/>
          <a:p>
            <a:pPr marL="85725">
              <a:lnSpc>
                <a:spcPct val="120000"/>
              </a:lnSpc>
              <a:defRPr/>
            </a:pPr>
            <a:r>
              <a:rPr lang="en-GB" sz="1500" kern="0" dirty="0">
                <a:solidFill>
                  <a:srgbClr val="CC6600"/>
                </a:solidFill>
                <a:latin typeface="Verdana" pitchFamily="34" charset="0"/>
                <a:ea typeface="Verdana" pitchFamily="34" charset="0"/>
                <a:cs typeface="Verdana" pitchFamily="34" charset="0"/>
              </a:rPr>
              <a:t>2022-23</a:t>
            </a:r>
          </a:p>
        </p:txBody>
      </p:sp>
      <p:sp>
        <p:nvSpPr>
          <p:cNvPr id="42" name="Rectangular Callout 41">
            <a:extLst>
              <a:ext uri="{FF2B5EF4-FFF2-40B4-BE49-F238E27FC236}">
                <a16:creationId xmlns:a16="http://schemas.microsoft.com/office/drawing/2014/main" id="{B72CB6FD-FC87-A59A-0910-C658358D52A1}"/>
              </a:ext>
            </a:extLst>
          </p:cNvPr>
          <p:cNvSpPr/>
          <p:nvPr/>
        </p:nvSpPr>
        <p:spPr>
          <a:xfrm>
            <a:off x="9938288" y="2057554"/>
            <a:ext cx="1164953" cy="301999"/>
          </a:xfrm>
          <a:prstGeom prst="wedgeRectCallout">
            <a:avLst>
              <a:gd name="adj1" fmla="val -62973"/>
              <a:gd name="adj2" fmla="val 30463"/>
            </a:avLst>
          </a:prstGeom>
          <a:solidFill>
            <a:srgbClr val="FFFFCC"/>
          </a:solidFill>
          <a:ln w="19050">
            <a:noFill/>
          </a:ln>
          <a:effectLst>
            <a:outerShdw blurRad="50800" dist="38100" dir="2700000" algn="tl" rotWithShape="0">
              <a:prstClr val="black">
                <a:alpha val="40000"/>
              </a:prstClr>
            </a:outerShdw>
          </a:effectLst>
        </p:spPr>
        <p:txBody>
          <a:bodyPr lIns="72009" tIns="36000" rIns="72009" bIns="36005" rtlCol="0" anchor="t" anchorCtr="0">
            <a:noAutofit/>
          </a:bodyPr>
          <a:lstStyle/>
          <a:p>
            <a:pPr marL="85725">
              <a:lnSpc>
                <a:spcPct val="120000"/>
              </a:lnSpc>
              <a:defRPr/>
            </a:pPr>
            <a:r>
              <a:rPr lang="en-GB" sz="1500" kern="0" dirty="0">
                <a:solidFill>
                  <a:srgbClr val="CC6600"/>
                </a:solidFill>
                <a:latin typeface="Verdana" pitchFamily="34" charset="0"/>
                <a:ea typeface="Verdana" pitchFamily="34" charset="0"/>
                <a:cs typeface="Verdana" pitchFamily="34" charset="0"/>
              </a:rPr>
              <a:t>2023-24</a:t>
            </a:r>
          </a:p>
        </p:txBody>
      </p:sp>
      <p:sp>
        <p:nvSpPr>
          <p:cNvPr id="43" name="Rectangular Callout 41">
            <a:extLst>
              <a:ext uri="{FF2B5EF4-FFF2-40B4-BE49-F238E27FC236}">
                <a16:creationId xmlns:a16="http://schemas.microsoft.com/office/drawing/2014/main" id="{B8F61910-16E6-5465-631F-72A17B3A62CA}"/>
              </a:ext>
            </a:extLst>
          </p:cNvPr>
          <p:cNvSpPr/>
          <p:nvPr/>
        </p:nvSpPr>
        <p:spPr>
          <a:xfrm>
            <a:off x="8317263" y="2391419"/>
            <a:ext cx="1164953" cy="301999"/>
          </a:xfrm>
          <a:prstGeom prst="wedgeRectCallout">
            <a:avLst>
              <a:gd name="adj1" fmla="val -75848"/>
              <a:gd name="adj2" fmla="val -26772"/>
            </a:avLst>
          </a:prstGeom>
          <a:solidFill>
            <a:srgbClr val="FFFFCC"/>
          </a:solidFill>
          <a:ln w="19050">
            <a:noFill/>
          </a:ln>
          <a:effectLst>
            <a:outerShdw blurRad="50800" dist="38100" dir="2700000" algn="tl" rotWithShape="0">
              <a:prstClr val="black">
                <a:alpha val="40000"/>
              </a:prstClr>
            </a:outerShdw>
          </a:effectLst>
        </p:spPr>
        <p:txBody>
          <a:bodyPr lIns="72009" tIns="36000" rIns="72009" bIns="36005" rtlCol="0" anchor="t" anchorCtr="0">
            <a:noAutofit/>
          </a:bodyPr>
          <a:lstStyle/>
          <a:p>
            <a:pPr marL="85725">
              <a:lnSpc>
                <a:spcPct val="120000"/>
              </a:lnSpc>
              <a:defRPr/>
            </a:pPr>
            <a:r>
              <a:rPr lang="en-GB" sz="1500" kern="0" dirty="0">
                <a:solidFill>
                  <a:srgbClr val="CC6600"/>
                </a:solidFill>
                <a:latin typeface="Verdana" pitchFamily="34" charset="0"/>
                <a:ea typeface="Verdana" pitchFamily="34" charset="0"/>
                <a:cs typeface="Verdana" pitchFamily="34" charset="0"/>
              </a:rPr>
              <a:t>2024-25</a:t>
            </a:r>
          </a:p>
        </p:txBody>
      </p:sp>
      <p:sp>
        <p:nvSpPr>
          <p:cNvPr id="4" name="Rectangle 3">
            <a:extLst>
              <a:ext uri="{FF2B5EF4-FFF2-40B4-BE49-F238E27FC236}">
                <a16:creationId xmlns:a16="http://schemas.microsoft.com/office/drawing/2014/main" id="{3166D8DB-E9D5-10FE-10DE-3F4282A80345}"/>
              </a:ext>
            </a:extLst>
          </p:cNvPr>
          <p:cNvSpPr/>
          <p:nvPr/>
        </p:nvSpPr>
        <p:spPr bwMode="auto">
          <a:xfrm>
            <a:off x="1922030" y="3624901"/>
            <a:ext cx="2030400" cy="144000"/>
          </a:xfrm>
          <a:prstGeom prst="rect">
            <a:avLst/>
          </a:prstGeom>
          <a:solidFill>
            <a:srgbClr val="E87A3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5" name="Rectangle 4">
            <a:extLst>
              <a:ext uri="{FF2B5EF4-FFF2-40B4-BE49-F238E27FC236}">
                <a16:creationId xmlns:a16="http://schemas.microsoft.com/office/drawing/2014/main" id="{2FE4DE28-854A-DD75-A4A6-7DC7F9DD95CE}"/>
              </a:ext>
            </a:extLst>
          </p:cNvPr>
          <p:cNvSpPr/>
          <p:nvPr/>
        </p:nvSpPr>
        <p:spPr bwMode="auto">
          <a:xfrm>
            <a:off x="1922030" y="4766621"/>
            <a:ext cx="2700000" cy="144000"/>
          </a:xfrm>
          <a:prstGeom prst="rect">
            <a:avLst/>
          </a:prstGeom>
          <a:solidFill>
            <a:srgbClr val="1CA64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dirty="0">
              <a:ln>
                <a:noFill/>
              </a:ln>
              <a:solidFill>
                <a:srgbClr val="004D75"/>
              </a:solidFill>
              <a:effectLst/>
              <a:latin typeface="Verdana" pitchFamily="34" charset="0"/>
              <a:cs typeface="Arial" charset="0"/>
            </a:endParaRPr>
          </a:p>
        </p:txBody>
      </p:sp>
      <p:sp>
        <p:nvSpPr>
          <p:cNvPr id="6" name="Rectangle 5">
            <a:extLst>
              <a:ext uri="{FF2B5EF4-FFF2-40B4-BE49-F238E27FC236}">
                <a16:creationId xmlns:a16="http://schemas.microsoft.com/office/drawing/2014/main" id="{114E52F4-C018-3890-F771-2C7AD0303B35}"/>
              </a:ext>
            </a:extLst>
          </p:cNvPr>
          <p:cNvSpPr/>
          <p:nvPr/>
        </p:nvSpPr>
        <p:spPr bwMode="auto">
          <a:xfrm>
            <a:off x="1922030" y="2499814"/>
            <a:ext cx="3909600" cy="144000"/>
          </a:xfrm>
          <a:prstGeom prst="rect">
            <a:avLst/>
          </a:prstGeom>
          <a:solidFill>
            <a:srgbClr val="7734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a:ln>
                <a:noFill/>
              </a:ln>
              <a:solidFill>
                <a:srgbClr val="004D75"/>
              </a:solidFill>
              <a:effectLst/>
              <a:latin typeface="Verdana" pitchFamily="34" charset="0"/>
              <a:cs typeface="Arial" charset="0"/>
            </a:endParaRPr>
          </a:p>
        </p:txBody>
      </p:sp>
      <p:sp>
        <p:nvSpPr>
          <p:cNvPr id="12" name="Rectangular Callout 41">
            <a:extLst>
              <a:ext uri="{FF2B5EF4-FFF2-40B4-BE49-F238E27FC236}">
                <a16:creationId xmlns:a16="http://schemas.microsoft.com/office/drawing/2014/main" id="{FF2D2644-73BD-1CC7-A877-62593360CFDA}"/>
              </a:ext>
            </a:extLst>
          </p:cNvPr>
          <p:cNvSpPr/>
          <p:nvPr/>
        </p:nvSpPr>
        <p:spPr>
          <a:xfrm>
            <a:off x="6126513" y="2591444"/>
            <a:ext cx="1164953" cy="301999"/>
          </a:xfrm>
          <a:prstGeom prst="wedgeRectCallout">
            <a:avLst>
              <a:gd name="adj1" fmla="val -75848"/>
              <a:gd name="adj2" fmla="val -26772"/>
            </a:avLst>
          </a:prstGeom>
          <a:solidFill>
            <a:srgbClr val="FFFFCC"/>
          </a:solidFill>
          <a:ln w="19050">
            <a:noFill/>
          </a:ln>
          <a:effectLst>
            <a:outerShdw blurRad="50800" dist="38100" dir="2700000" algn="tl" rotWithShape="0">
              <a:prstClr val="black">
                <a:alpha val="40000"/>
              </a:prstClr>
            </a:outerShdw>
          </a:effectLst>
        </p:spPr>
        <p:txBody>
          <a:bodyPr lIns="72009" tIns="36000" rIns="72009" bIns="36005" rtlCol="0" anchor="t" anchorCtr="0">
            <a:noAutofit/>
          </a:bodyPr>
          <a:lstStyle/>
          <a:p>
            <a:pPr marL="85725">
              <a:lnSpc>
                <a:spcPct val="120000"/>
              </a:lnSpc>
              <a:defRPr/>
            </a:pPr>
            <a:r>
              <a:rPr lang="en-GB" sz="1500" kern="0" dirty="0">
                <a:solidFill>
                  <a:srgbClr val="CC6600"/>
                </a:solidFill>
                <a:latin typeface="Verdana" pitchFamily="34" charset="0"/>
                <a:ea typeface="Verdana" pitchFamily="34" charset="0"/>
                <a:cs typeface="Verdana" pitchFamily="34" charset="0"/>
              </a:rPr>
              <a:t>2025-26</a:t>
            </a:r>
          </a:p>
        </p:txBody>
      </p:sp>
    </p:spTree>
    <p:extLst>
      <p:ext uri="{BB962C8B-B14F-4D97-AF65-F5344CB8AC3E}">
        <p14:creationId xmlns:p14="http://schemas.microsoft.com/office/powerpoint/2010/main" val="55844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D7BA16A-6147-6028-D202-421D81A87223}"/>
              </a:ext>
            </a:extLst>
          </p:cNvPr>
          <p:cNvPicPr>
            <a:picLocks noChangeAspect="1"/>
          </p:cNvPicPr>
          <p:nvPr/>
        </p:nvPicPr>
        <p:blipFill>
          <a:blip r:embed="rId2"/>
          <a:stretch>
            <a:fillRect/>
          </a:stretch>
        </p:blipFill>
        <p:spPr>
          <a:xfrm>
            <a:off x="0" y="758280"/>
            <a:ext cx="12193200" cy="74626995"/>
          </a:xfrm>
          <a:prstGeom prst="rect">
            <a:avLst/>
          </a:prstGeom>
        </p:spPr>
      </p:pic>
      <p:sp>
        <p:nvSpPr>
          <p:cNvPr id="17" name="Title 16">
            <a:extLst>
              <a:ext uri="{FF2B5EF4-FFF2-40B4-BE49-F238E27FC236}">
                <a16:creationId xmlns:a16="http://schemas.microsoft.com/office/drawing/2014/main" id="{0E8E3889-F4C4-EB0D-052F-3E358007F577}"/>
              </a:ext>
            </a:extLst>
          </p:cNvPr>
          <p:cNvSpPr>
            <a:spLocks noGrp="1"/>
          </p:cNvSpPr>
          <p:nvPr>
            <p:ph type="title"/>
          </p:nvPr>
        </p:nvSpPr>
        <p:spPr/>
        <p:txBody>
          <a:bodyPr/>
          <a:lstStyle/>
          <a:p>
            <a:r>
              <a:rPr lang="en-GB" dirty="0"/>
              <a:t>DfE determined ITT Targets</a:t>
            </a:r>
          </a:p>
        </p:txBody>
      </p:sp>
    </p:spTree>
    <p:extLst>
      <p:ext uri="{BB962C8B-B14F-4D97-AF65-F5344CB8AC3E}">
        <p14:creationId xmlns:p14="http://schemas.microsoft.com/office/powerpoint/2010/main" val="390612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TwoBanners">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rmal">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rgbClr val="004D75"/>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rgbClr val="004D75"/>
            </a:solidFill>
            <a:effectLst/>
            <a:latin typeface="Verdana" pitchFamily="34"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IoE orange 16-9.potx" id="{62B8EE75-57B9-41AE-95A7-81145B77D919}" vid="{022C8008-0609-4115-ADAF-75E148268E6C}"/>
    </a:ext>
  </a:extLst>
</a:theme>
</file>

<file path=ppt/theme/theme2.xml><?xml version="1.0" encoding="utf-8"?>
<a:theme xmlns:a="http://schemas.openxmlformats.org/drawingml/2006/main" name="LowBanne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1786</Words>
  <Application>Microsoft Office PowerPoint</Application>
  <PresentationFormat>Widescreen</PresentationFormat>
  <Paragraphs>677</Paragraphs>
  <Slides>41</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41</vt:i4>
      </vt:variant>
    </vt:vector>
  </HeadingPairs>
  <TitlesOfParts>
    <vt:vector size="50" baseType="lpstr">
      <vt:lpstr>Applied Sans Pro</vt:lpstr>
      <vt:lpstr>Applied Sans Pro Bold</vt:lpstr>
      <vt:lpstr>Arial</vt:lpstr>
      <vt:lpstr>Calibri</vt:lpstr>
      <vt:lpstr>Symbol</vt:lpstr>
      <vt:lpstr>Times</vt:lpstr>
      <vt:lpstr>Verdana</vt:lpstr>
      <vt:lpstr>TwoBanners</vt:lpstr>
      <vt:lpstr>LowBanner</vt:lpstr>
      <vt:lpstr>Recruitment into Postgraduate ITT (Science) IoP April 2025</vt:lpstr>
      <vt:lpstr>Aims</vt:lpstr>
      <vt:lpstr>Source of PG ITT targets</vt:lpstr>
      <vt:lpstr>Use of non-specialist teachers (irrespective of the time spent teaching) </vt:lpstr>
      <vt:lpstr>Need for Physics specialists: PG ITT targets</vt:lpstr>
      <vt:lpstr>DfE determined ITT Targets</vt:lpstr>
      <vt:lpstr>Significant changes</vt:lpstr>
      <vt:lpstr>Need for Physics specialists: PG ITT targets</vt:lpstr>
      <vt:lpstr>DfE determined ITT Targets</vt:lpstr>
      <vt:lpstr>PowerPoint Presentation</vt:lpstr>
      <vt:lpstr>PowerPoint Presentation</vt:lpstr>
      <vt:lpstr>PowerPoint Presentation</vt:lpstr>
      <vt:lpstr>Stock of science teachers</vt:lpstr>
      <vt:lpstr>Stock of science teachers</vt:lpstr>
      <vt:lpstr>Meeting PG ITT Targets</vt:lpstr>
      <vt:lpstr>Recruitment cycle data</vt:lpstr>
      <vt:lpstr>Trainee and NQE numbers</vt:lpstr>
      <vt:lpstr>Trainee and NQE numbers</vt:lpstr>
      <vt:lpstr>Trainee and NQE numbers</vt:lpstr>
      <vt:lpstr>Trainee numbers</vt:lpstr>
      <vt:lpstr>PowerPoint Presentation</vt:lpstr>
      <vt:lpstr>PowerPoint Presentation</vt:lpstr>
      <vt:lpstr>PowerPoint Presentation</vt:lpstr>
      <vt:lpstr>PowerPoint Presentation</vt:lpstr>
      <vt:lpstr>PowerPoint Presentation</vt:lpstr>
      <vt:lpstr>Meeting PG ITT Targets</vt:lpstr>
      <vt:lpstr>Recruitment policy - bursaries</vt:lpstr>
      <vt:lpstr>Physics ITT 2017-18 to 2023-24</vt:lpstr>
      <vt:lpstr>Physics ITT 2017-18 to 2023-24</vt:lpstr>
      <vt:lpstr>Bursaries across all subjects</vt:lpstr>
      <vt:lpstr>Recommendations to the Select Education Committee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Rethinking is still needed</vt:lpstr>
      <vt:lpstr>Recommendations to the Select Education Committee</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2025-06-13T11:20:05Z</dcterms:created>
  <dcterms:modified xsi:type="dcterms:W3CDTF">2025-06-13T11:20:11Z</dcterms:modified>
</cp:coreProperties>
</file>