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4"/>
  </p:notesMasterIdLst>
  <p:sldIdLst>
    <p:sldId id="256" r:id="rId6"/>
    <p:sldId id="355" r:id="rId7"/>
    <p:sldId id="354" r:id="rId8"/>
    <p:sldId id="350" r:id="rId9"/>
    <p:sldId id="346" r:id="rId10"/>
    <p:sldId id="357" r:id="rId11"/>
    <p:sldId id="356" r:id="rId12"/>
    <p:sldId id="35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E965653-56F7-40B8-B33C-402F5FCE7FFA}">
          <p14:sldIdLst>
            <p14:sldId id="256"/>
            <p14:sldId id="355"/>
            <p14:sldId id="354"/>
            <p14:sldId id="350"/>
            <p14:sldId id="346"/>
            <p14:sldId id="357"/>
            <p14:sldId id="356"/>
            <p14:sldId id="35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C4A08F-7676-D6B2-930F-1BF2EE267147}" name="Guest User" initials="GU" userId="S::urn:spo:tenantanon#7baaf6c6-a137-4ab5-9183-462a3bec9400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4BC90F-4AD7-7DC3-441B-0ECFEDCAA72B}" v="6" dt="2026-03-30T13:44:32.4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10C44B-FA72-4A6C-9F11-84FA7819616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448B281-135D-4338-8411-CF6E8787B523}">
      <dgm:prSet phldrT="[Text]" phldr="0"/>
      <dgm:spPr/>
      <dgm:t>
        <a:bodyPr/>
        <a:lstStyle/>
        <a:p>
          <a:pPr rtl="0"/>
          <a:r>
            <a:rPr lang="en-GB" dirty="0">
              <a:latin typeface="Aptos Display" panose="02110004020202020204"/>
            </a:rPr>
            <a:t>English Physics teacher education</a:t>
          </a:r>
          <a:endParaRPr lang="en-GB" dirty="0"/>
        </a:p>
      </dgm:t>
    </dgm:pt>
    <dgm:pt modelId="{C78D9127-9AE7-4ECB-B17A-B23E886C149A}" type="parTrans" cxnId="{AC87AF83-6D84-4EB5-AE26-79DBCEC125BB}">
      <dgm:prSet/>
      <dgm:spPr/>
      <dgm:t>
        <a:bodyPr/>
        <a:lstStyle/>
        <a:p>
          <a:endParaRPr lang="en-GB"/>
        </a:p>
      </dgm:t>
    </dgm:pt>
    <dgm:pt modelId="{F20EB31D-ADE6-4790-8946-8D32985F124C}" type="sibTrans" cxnId="{AC87AF83-6D84-4EB5-AE26-79DBCEC125BB}">
      <dgm:prSet/>
      <dgm:spPr/>
      <dgm:t>
        <a:bodyPr/>
        <a:lstStyle/>
        <a:p>
          <a:endParaRPr lang="en-GB"/>
        </a:p>
      </dgm:t>
    </dgm:pt>
    <dgm:pt modelId="{C596D797-5387-422E-B6DE-182CE655B283}" type="pres">
      <dgm:prSet presAssocID="{1110C44B-FA72-4A6C-9F11-84FA78196162}" presName="Name0" presStyleCnt="0">
        <dgm:presLayoutVars>
          <dgm:dir/>
          <dgm:animLvl val="lvl"/>
          <dgm:resizeHandles val="exact"/>
        </dgm:presLayoutVars>
      </dgm:prSet>
      <dgm:spPr/>
    </dgm:pt>
    <dgm:pt modelId="{642C87EE-C2D0-4770-9770-ED826C907113}" type="pres">
      <dgm:prSet presAssocID="{0448B281-135D-4338-8411-CF6E8787B523}" presName="parTxOnly" presStyleLbl="node1" presStyleIdx="0" presStyleCnt="1" custLinFactNeighborX="-17217" custLinFactNeighborY="8142">
        <dgm:presLayoutVars>
          <dgm:chMax val="0"/>
          <dgm:chPref val="0"/>
          <dgm:bulletEnabled val="1"/>
        </dgm:presLayoutVars>
      </dgm:prSet>
      <dgm:spPr/>
    </dgm:pt>
  </dgm:ptLst>
  <dgm:cxnLst>
    <dgm:cxn modelId="{AC87AF83-6D84-4EB5-AE26-79DBCEC125BB}" srcId="{1110C44B-FA72-4A6C-9F11-84FA78196162}" destId="{0448B281-135D-4338-8411-CF6E8787B523}" srcOrd="0" destOrd="0" parTransId="{C78D9127-9AE7-4ECB-B17A-B23E886C149A}" sibTransId="{F20EB31D-ADE6-4790-8946-8D32985F124C}"/>
    <dgm:cxn modelId="{BB4342B4-0A1D-4D84-A6F6-F5EDAD3D27E6}" type="presOf" srcId="{1110C44B-FA72-4A6C-9F11-84FA78196162}" destId="{C596D797-5387-422E-B6DE-182CE655B283}" srcOrd="0" destOrd="0" presId="urn:microsoft.com/office/officeart/2005/8/layout/chevron1"/>
    <dgm:cxn modelId="{124A86BA-BF5A-4500-A5FE-B369E35A9532}" type="presOf" srcId="{0448B281-135D-4338-8411-CF6E8787B523}" destId="{642C87EE-C2D0-4770-9770-ED826C907113}" srcOrd="0" destOrd="0" presId="urn:microsoft.com/office/officeart/2005/8/layout/chevron1"/>
    <dgm:cxn modelId="{D31EA927-AA05-4325-9EB0-0B503BA53815}" type="presParOf" srcId="{C596D797-5387-422E-B6DE-182CE655B283}" destId="{642C87EE-C2D0-4770-9770-ED826C90711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2C87EE-C2D0-4770-9770-ED826C907113}">
      <dsp:nvSpPr>
        <dsp:cNvPr id="0" name=""/>
        <dsp:cNvSpPr/>
      </dsp:nvSpPr>
      <dsp:spPr>
        <a:xfrm>
          <a:off x="0" y="254755"/>
          <a:ext cx="2286001" cy="914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ptos Display" panose="02110004020202020204"/>
            </a:rPr>
            <a:t>English Physics teacher education</a:t>
          </a:r>
          <a:endParaRPr lang="en-GB" sz="1600" kern="1200" dirty="0"/>
        </a:p>
      </dsp:txBody>
      <dsp:txXfrm>
        <a:off x="457200" y="254755"/>
        <a:ext cx="1371601" cy="914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E4445-A5AA-4C89-84BF-D1CF3F5BAA85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5324A-F302-43F4-A16A-66251826D5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157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Initially a defi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5324A-F302-43F4-A16A-66251826D57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999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3, we use it to inform our study.</a:t>
            </a:r>
          </a:p>
          <a:p>
            <a:r>
              <a:rPr lang="en-US"/>
              <a:t>We met as a team and we grouped the critical friend to delve deeper into our discomfort and tensions. </a:t>
            </a:r>
            <a:endParaRPr lang="en-GB"/>
          </a:p>
          <a:p>
            <a:r>
              <a:rPr lang="en-US"/>
              <a:t>We use this framework from O'Dwyer to meet individually as a group and then separately bring in our critical friend to help us delve deeper into our emerging tensions and help us understand how as a group</a:t>
            </a:r>
          </a:p>
          <a:p>
            <a:endParaRPr lang="en-US">
              <a:latin typeface="Aptos"/>
              <a:ea typeface="Calibri"/>
              <a:cs typeface="Calibri"/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5324A-F302-43F4-A16A-66251826D57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162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8383B-50D8-0F1C-FECD-7E60807CF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D91976-EB11-82A9-AEE6-9DDDD5D7A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FD5B23-A018-0F60-7501-91AA1D0FDA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3, we use it to inform our study.</a:t>
            </a:r>
          </a:p>
          <a:p>
            <a:r>
              <a:rPr lang="en-US"/>
              <a:t>We met as a team and we grouped the critical friend to delve deeper into our discomfort and tensions. </a:t>
            </a:r>
            <a:endParaRPr lang="en-GB"/>
          </a:p>
          <a:p>
            <a:r>
              <a:rPr lang="en-US"/>
              <a:t>We use this framework from O'Dwyer to meet individually as a group and then separately bring in our critical friend to help us delve deeper into our emerging tensions and help us understand how as a group</a:t>
            </a:r>
          </a:p>
          <a:p>
            <a:endParaRPr lang="en-US">
              <a:latin typeface="Aptos"/>
              <a:ea typeface="Calibri"/>
              <a:cs typeface="Calibri"/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22570-8613-9192-478A-8E1517540B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5324A-F302-43F4-A16A-66251826D57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484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5324A-F302-43F4-A16A-66251826D57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578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A089D-1837-5960-B33F-FBB4566B5A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C0751A-81BF-D18E-7B11-456676B0F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AF2EB-C371-FDFA-1C4C-0EE38D2D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9E62-9FE4-4C0E-9822-14BA93AE063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BAA52-2C71-9A07-6661-B9B4888A4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11692-A8DC-A611-59CF-08C3044DA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2345-E106-4899-90E1-3BA9ABF87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58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9065A-0109-06FB-FD5C-CA29BF331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2CA136-A37B-8EB4-4D1C-75E65B904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A534A-4988-EAB7-22B2-EDCE0DC44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9E62-9FE4-4C0E-9822-14BA93AE063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3696F-EAF8-CD3B-9647-26F824BB8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55590-9F6A-177F-4A73-B7B4BC04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2345-E106-4899-90E1-3BA9ABF87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646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9C8D97-B127-A84A-0333-EFF5F8894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5235F0-88D4-60F9-A3F8-DBC91AD27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14780-BCBD-987F-09CA-D5FF6F40F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9E62-9FE4-4C0E-9822-14BA93AE063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1C5A3-D231-1BDB-166A-FCF301B63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F0966-1BE7-E12A-4A09-3D56C1F9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2345-E106-4899-90E1-3BA9ABF87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050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B473A-211C-F8B5-014D-D083798EC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978676-8BA4-C59C-5757-6909C10B6E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35293-3A33-12E2-49FD-54EE058EB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C11E-11D7-4615-A068-A6A21F2D61C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CA1AB-B076-406F-7F00-21CD45CE1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3D09F-6CD1-A416-F64B-037F8F3E0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9BCB-D795-4093-956F-EDD644CB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583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4461-226F-7DF6-C549-6501F902F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A4B4A-B15F-D041-64ED-684CB8951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24CA2-1D88-059F-0232-289CFF972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C11E-11D7-4615-A068-A6A21F2D61C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3AAB6-E52A-50A1-58C5-CCB6C0D1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E3278-FA38-1587-6635-E2AF1955C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9BCB-D795-4093-956F-EDD644CB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620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3ABE2-04FA-705D-A2B4-E5D5246A6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70E2E-0DB9-8C16-E9D2-7E2BAE78F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3C026-8C1D-46D8-7059-8FF402C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C11E-11D7-4615-A068-A6A21F2D61C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7C5C2-0FF3-0D61-F802-E7D70512F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EBD91-64E2-3A70-0D8F-B3E71F8B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9BCB-D795-4093-956F-EDD644CB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2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1FAD3-AE5B-46A4-E83D-D1B557838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5A8F6-C99F-4225-19CE-5CE9FC99B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9A7B3-EDC0-888D-9E0C-295F35113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D2718D-5989-3709-0D60-9197734AF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C11E-11D7-4615-A068-A6A21F2D61C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44A49-9C6F-4F1E-9F9B-1C544D19A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16D88-D011-2D9F-3628-AB2F27800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9BCB-D795-4093-956F-EDD644CB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167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9FDC1-02C5-3DD9-E839-0FCF76EC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AB215-6193-EE8B-5104-669F206FA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2CBCC-A5D6-8C85-D7E4-4BC74A817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AA5834-B6BE-8380-2E83-18BD6D1C7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BBCA86-F7CC-7C23-5A9F-18E8B814D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5DAA25-A07A-BC68-8B98-3015B7CC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C11E-11D7-4615-A068-A6A21F2D61C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AAB6FC-7555-027B-3055-D692043F2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875F26-EE1E-CA9E-EE93-1840411D0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9BCB-D795-4093-956F-EDD644CB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953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07698-512F-BF08-5C40-B0424405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77639-001E-DABB-7A7A-87AA83190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C11E-11D7-4615-A068-A6A21F2D61C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F81C14-DE0E-D169-5AF0-0920B532A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4F070-0522-8D76-43D1-AD5CA500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9BCB-D795-4093-956F-EDD644CB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29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E48ED8-0F99-D432-3B82-EE89B9E98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C11E-11D7-4615-A068-A6A21F2D61C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DECD2A-FDEE-2D3D-107D-FEE6BE3B2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C24E3-F771-A541-4A82-14D5DF2F0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9BCB-D795-4093-956F-EDD644CB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029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6A642-AB8E-1BDE-8966-5866EED35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291A2-B01D-4A58-5E23-DA8FC9005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C4502-544D-31E3-A807-C37E2514C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ADE6C-60E0-3EAD-C683-801FD9C77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C11E-11D7-4615-A068-A6A21F2D61C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8E6D3-5AAC-9F42-6707-0EA3D80ED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48B34-FF26-D1FB-4410-9070A0E47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9BCB-D795-4093-956F-EDD644CB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275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FADEF-AC8D-6AAC-1A6B-B964D004C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E72F0-124A-81E4-DE25-CFC8EACB1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12071-5225-6FAD-4E65-EA4495B26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9E62-9FE4-4C0E-9822-14BA93AE063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B008E-8B4E-8FD4-BCD0-8E4739AC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25CA5-CA48-3E3E-39FD-AA01A8032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2345-E106-4899-90E1-3BA9ABF87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868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560AE-806D-5BDB-1709-367301E86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C6131-BE4C-8154-138D-ECB98D8AC5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574D1A-8067-A011-F1C9-DA7E4596E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5CD6E4-CE1B-5340-EC69-20C3F6792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C11E-11D7-4615-A068-A6A21F2D61C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ADD9B-1027-CB99-0E41-29419B6CB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616EC-7323-6B9E-3BB1-38E99707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9BCB-D795-4093-956F-EDD644CB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2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A22F6-8E69-2EC4-402A-E1A8612C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43295-A088-B0D4-23E2-C7D35697B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D35B2-B7FE-67D9-C279-BBD34B393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C11E-11D7-4615-A068-A6A21F2D61C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96C35-1FCD-8988-F8E4-BB77499D7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8CF46-21FA-A322-BDE5-A85146537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9BCB-D795-4093-956F-EDD644CB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292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11033D-2F7B-C821-3943-11F6B112C0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61E13B-2DB5-8B7A-B706-38FF8F5F3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72600-DCFB-C49E-7C45-A336FA8F5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C11E-11D7-4615-A068-A6A21F2D61C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239B5-4E08-DF06-539C-E19869AFC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4987B-81E9-D156-3599-3FCC0017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9BCB-D795-4093-956F-EDD644CB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984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5A082DC-9190-CE12-A89B-DEAF24BD5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1310641"/>
            <a:ext cx="10515600" cy="43789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F67140E-3A47-D241-7182-3577AE6E8340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06400" y="5787179"/>
            <a:ext cx="1954059" cy="567737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D2C9649-E817-6113-49C1-5EBD81E099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Insert headline here.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57561D6-159E-FCBC-EAD3-DCD31BFEE6F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505673" y="554167"/>
            <a:ext cx="1442720" cy="24468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ACCENT COPY</a:t>
            </a:r>
          </a:p>
        </p:txBody>
      </p:sp>
    </p:spTree>
    <p:extLst>
      <p:ext uri="{BB962C8B-B14F-4D97-AF65-F5344CB8AC3E}">
        <p14:creationId xmlns:p14="http://schemas.microsoft.com/office/powerpoint/2010/main" val="3296118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B33F-8E27-7515-2DA9-FB931D247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D903D-4789-30ED-6280-E0AF360B3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3701D-066E-90F1-C821-06127C3E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9E62-9FE4-4C0E-9822-14BA93AE063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B351D-A63E-02DC-29F7-4105BC12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8D4ED-8A9C-793E-98D5-102D956D6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2345-E106-4899-90E1-3BA9ABF87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77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8C433-2CA3-9A68-B535-E825577BD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04303-228D-36A6-02C5-28F31B7B12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4324B-E74A-4B0C-EAFA-F71C56B72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F8540-E2D1-56A7-F328-B15FF2653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9E62-9FE4-4C0E-9822-14BA93AE063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D12C6-4024-3832-F05B-74417FAF6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9F2EE-1B16-2FCC-8B73-69D8974F7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2345-E106-4899-90E1-3BA9ABF87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992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48D6C-F16F-CCDC-0089-604B47CA6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78D21-7BE4-44DE-9020-C70E03B4E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993D6-E4D1-8E6E-436C-9A7964663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D13827-3232-BE28-CFF3-01B46E7DAF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844517-1725-D243-E88D-CA7E2DE8E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6FC191-B639-C704-866C-C42267F57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9E62-9FE4-4C0E-9822-14BA93AE063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8C7E62-A7FA-5202-0FAB-0E4438391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92B5BF-B042-3F4F-6526-EDB279F9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2345-E106-4899-90E1-3BA9ABF87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969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D7567-13FF-C074-2268-A19D002F3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92ABC3-C4F6-C04E-7E66-F940EC75F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9E62-9FE4-4C0E-9822-14BA93AE063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E2D894-C682-B798-2659-E8C6B780B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DEC40-260E-EB4C-DF07-C7C6F6CDD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2345-E106-4899-90E1-3BA9ABF87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375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C88D21-0BC6-F9A9-DE6A-3417696FE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9E62-9FE4-4C0E-9822-14BA93AE063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C96CE6-A4B0-DB70-FFB7-2C6401444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AD42F-650C-8A4E-E2D2-8323B4FF0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2345-E106-4899-90E1-3BA9ABF87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659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66E99-51B0-C5F5-A556-A82728D38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D2F25-4945-15F8-2B87-7CC592193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A0101-9900-2389-95E3-68BEAA911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C94889-8833-A2C0-7162-823740F5D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9E62-9FE4-4C0E-9822-14BA93AE063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7B7FD7-53FF-EDA5-91B3-6C60C8C14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504E7-BFEF-C397-A89D-649055293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2345-E106-4899-90E1-3BA9ABF87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416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7FE44-7451-8F7C-1844-70FEC0AC4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FA5264-D564-3915-D4F0-84675B3A00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2B277-4C17-9FF0-19C7-E2343455C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CF69E-A523-A634-CFBE-E9E7CBC59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9E62-9FE4-4C0E-9822-14BA93AE063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17DD0-80E0-AFA2-E37E-013B33D2D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BCB037-5362-5136-A863-B700088C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2345-E106-4899-90E1-3BA9ABF87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254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C9E53E-585D-4780-CCFD-5357B1C46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E0D03-C1FD-95F4-89B2-9B234E8E4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7791A-1861-8FDF-D1AA-176C8FE4D0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9F9E62-9FE4-4C0E-9822-14BA93AE063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3A368-6A1F-1415-05A8-290F3D2EA9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93CCE-062F-01E5-C215-66E1F7DDB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C62345-E106-4899-90E1-3BA9ABF87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37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90ABE-9A93-B42E-ABE6-FFECF237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9EA75-AD2E-2E8B-C137-7C256B537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7EE46-9417-DAA8-CE8A-778274E03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AC11E-11D7-4615-A068-A6A21F2D61C3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8548F-72A6-326F-F755-5737A9630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B1BB1-CD79-F946-4885-1A59CC78F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89BCB-D795-4093-956F-EDD644CB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89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iOHFgvOdihoM8BDhJXj9fkP1vu9rN1TH/edit?usp=sharing&amp;ouid=114886043737952708856&amp;rtpof=true&amp;sd=tru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CDB40C4-01E6-7728-B150-C598ED22B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928" y="3429000"/>
            <a:ext cx="10183443" cy="193765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dirty="0"/>
              <a:t>With Thanks to </a:t>
            </a:r>
          </a:p>
          <a:p>
            <a:r>
              <a:rPr lang="en-GB" dirty="0"/>
              <a:t>Charlie Anderson, Diocese of Westminster Academy Trust- Director of Secondary Improvement</a:t>
            </a:r>
          </a:p>
          <a:p>
            <a:r>
              <a:rPr lang="en-GB" dirty="0"/>
              <a:t>Jess Rowson, Ogdon Trust</a:t>
            </a:r>
          </a:p>
          <a:p>
            <a:r>
              <a:rPr lang="en-GB" dirty="0"/>
              <a:t>Dan Cottle, Assoc Prof Physics Education, University of Birmingham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43410-321C-7580-52E7-14B00BFD4771}"/>
              </a:ext>
            </a:extLst>
          </p:cNvPr>
          <p:cNvSpPr txBox="1"/>
          <p:nvPr/>
        </p:nvSpPr>
        <p:spPr>
          <a:xfrm>
            <a:off x="561028" y="1913579"/>
            <a:ext cx="110322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 Campbell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Course lead PGCE Science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robert.campbell@stmarys.ac.uk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A5A1A7-BE57-66F2-786C-491DFA46F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5156" y="-644658"/>
            <a:ext cx="9144000" cy="2387600"/>
          </a:xfrm>
        </p:spPr>
        <p:txBody>
          <a:bodyPr/>
          <a:lstStyle/>
          <a:p>
            <a:r>
              <a:rPr lang="en-US" sz="4000" dirty="0"/>
              <a:t>Adapting Practice in context: Embedding Practical work for an Increasingly Diverse Cohort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70878C-2569-4E48-2883-6128CB849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5316" y="5932580"/>
            <a:ext cx="1545796" cy="87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91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C14CB-1CAE-DFEB-CEB1-83F59175A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943" y="0"/>
            <a:ext cx="9144000" cy="1234849"/>
          </a:xfrm>
        </p:spPr>
        <p:txBody>
          <a:bodyPr>
            <a:normAutofit fontScale="90000"/>
          </a:bodyPr>
          <a:lstStyle/>
          <a:p>
            <a:r>
              <a:rPr lang="en-GB" dirty="0"/>
              <a:t>Our approach to practical work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631EB58-D164-F2C4-DD5C-6F4CC823A4E1}"/>
              </a:ext>
            </a:extLst>
          </p:cNvPr>
          <p:cNvSpPr/>
          <p:nvPr/>
        </p:nvSpPr>
        <p:spPr>
          <a:xfrm>
            <a:off x="97971" y="2205741"/>
            <a:ext cx="2612572" cy="17634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 x discipline-specific practical sessions </a:t>
            </a:r>
          </a:p>
          <a:p>
            <a:pPr algn="ctr"/>
            <a:r>
              <a:rPr lang="en-GB" dirty="0"/>
              <a:t>Pupils work in groups. Each group has at least 1 specialist</a:t>
            </a:r>
          </a:p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1D9FAF-9DD2-444E-0349-EDFC49F5385B}"/>
              </a:ext>
            </a:extLst>
          </p:cNvPr>
          <p:cNvSpPr/>
          <p:nvPr/>
        </p:nvSpPr>
        <p:spPr>
          <a:xfrm>
            <a:off x="97971" y="1458685"/>
            <a:ext cx="2427514" cy="523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University-led Sept-Dec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EF80C7-623C-9C34-480F-D02A3F26EDE7}"/>
              </a:ext>
            </a:extLst>
          </p:cNvPr>
          <p:cNvSpPr/>
          <p:nvPr/>
        </p:nvSpPr>
        <p:spPr>
          <a:xfrm>
            <a:off x="8888186" y="1458685"/>
            <a:ext cx="2427514" cy="523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School placement led (April/May)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E29D70-D2DD-05D6-CA74-C4E9417531DF}"/>
              </a:ext>
            </a:extLst>
          </p:cNvPr>
          <p:cNvSpPr/>
          <p:nvPr/>
        </p:nvSpPr>
        <p:spPr>
          <a:xfrm>
            <a:off x="2710543" y="1458685"/>
            <a:ext cx="2884714" cy="523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University partner school collaboration Jan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1AFB9A3-5565-CAAA-DD19-3D627F337212}"/>
              </a:ext>
            </a:extLst>
          </p:cNvPr>
          <p:cNvSpPr/>
          <p:nvPr/>
        </p:nvSpPr>
        <p:spPr>
          <a:xfrm>
            <a:off x="2846614" y="2205741"/>
            <a:ext cx="2612572" cy="17634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Pupil practical day- teaching underachieving year 10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1FEFF9-CD34-870A-D2D0-C0CF2F6F8BD3}"/>
              </a:ext>
            </a:extLst>
          </p:cNvPr>
          <p:cNvSpPr/>
          <p:nvPr/>
        </p:nvSpPr>
        <p:spPr>
          <a:xfrm>
            <a:off x="5780315" y="2262059"/>
            <a:ext cx="2612572" cy="17634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Pupil practical day- SEND partner schools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905467-DA88-A30A-6CB0-B71D80A030B7}"/>
              </a:ext>
            </a:extLst>
          </p:cNvPr>
          <p:cNvSpPr/>
          <p:nvPr/>
        </p:nvSpPr>
        <p:spPr>
          <a:xfrm>
            <a:off x="5780315" y="1458685"/>
            <a:ext cx="2803072" cy="5795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University partner school collaboration (Jan)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BADD29-65D0-8CE6-F549-D2B0905E8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316" y="5932580"/>
            <a:ext cx="1545796" cy="8764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92C380-85EB-CB25-3DF0-1EF9ADCF8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637" y="4366650"/>
            <a:ext cx="1753620" cy="22874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E3BE6E-71CB-F6EB-991E-073C12EA0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339" y="4349094"/>
            <a:ext cx="1660550" cy="2393679"/>
          </a:xfrm>
          <a:prstGeom prst="rect">
            <a:avLst/>
          </a:prstGeom>
        </p:spPr>
      </p:pic>
      <p:pic>
        <p:nvPicPr>
          <p:cNvPr id="18" name="IMG_2563">
            <a:hlinkClick r:id="" action="ppaction://media"/>
            <a:extLst>
              <a:ext uri="{FF2B5EF4-FFF2-40B4-BE49-F238E27FC236}">
                <a16:creationId xmlns:a16="http://schemas.microsoft.com/office/drawing/2014/main" id="{F6DCC7C9-A508-60C5-7FAB-D1482DF6AE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3428998"/>
            <a:ext cx="1928813" cy="342900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2E38909-29D1-2CDA-AA17-72E8FB6F6A7C}"/>
              </a:ext>
            </a:extLst>
          </p:cNvPr>
          <p:cNvSpPr/>
          <p:nvPr/>
        </p:nvSpPr>
        <p:spPr>
          <a:xfrm>
            <a:off x="8888186" y="2262059"/>
            <a:ext cx="2427514" cy="186362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Task to complete practical work in a school placement and subsequent reflection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370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4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build="allAtOnce" animBg="1"/>
      <p:bldP spid="11" grpId="0" animBg="1"/>
      <p:bldP spid="12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AE9201-07D2-C411-7273-C8673E410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64AEB-1857-6CB8-DC1B-4158C9AD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changing demographic</a:t>
            </a:r>
          </a:p>
        </p:txBody>
      </p:sp>
      <p:sp>
        <p:nvSpPr>
          <p:cNvPr id="150" name="Arrow: Down 149">
            <a:extLst>
              <a:ext uri="{FF2B5EF4-FFF2-40B4-BE49-F238E27FC236}">
                <a16:creationId xmlns:a16="http://schemas.microsoft.com/office/drawing/2014/main" id="{0A60CC30-07D3-3479-EC89-BF6362C9D37B}"/>
              </a:ext>
            </a:extLst>
          </p:cNvPr>
          <p:cNvSpPr/>
          <p:nvPr/>
        </p:nvSpPr>
        <p:spPr>
          <a:xfrm>
            <a:off x="9055378" y="1614055"/>
            <a:ext cx="1078675" cy="40574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490D1E59-95BB-63C1-1012-B34A85EFB7D5}"/>
              </a:ext>
            </a:extLst>
          </p:cNvPr>
          <p:cNvSpPr/>
          <p:nvPr/>
        </p:nvSpPr>
        <p:spPr>
          <a:xfrm>
            <a:off x="8964335" y="797625"/>
            <a:ext cx="1260763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Deficit approach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F02BDAEF-E7E8-D6A9-26B7-8423383B4E7F}"/>
              </a:ext>
            </a:extLst>
          </p:cNvPr>
          <p:cNvSpPr/>
          <p:nvPr/>
        </p:nvSpPr>
        <p:spPr>
          <a:xfrm>
            <a:off x="8839549" y="5573487"/>
            <a:ext cx="1260763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/>
              <a:t>Human</a:t>
            </a:r>
          </a:p>
          <a:p>
            <a:pPr algn="ctr"/>
            <a:r>
              <a:rPr lang="en-GB" dirty="0"/>
              <a:t>approach</a:t>
            </a:r>
          </a:p>
        </p:txBody>
      </p:sp>
      <p:pic>
        <p:nvPicPr>
          <p:cNvPr id="153" name="Picture 152" descr="A cartoon of a child in a field&#10;&#10;AI-generated content may be incorrect.">
            <a:extLst>
              <a:ext uri="{FF2B5EF4-FFF2-40B4-BE49-F238E27FC236}">
                <a16:creationId xmlns:a16="http://schemas.microsoft.com/office/drawing/2014/main" id="{46AD7409-C9F6-2B96-DA07-F1AE4AD00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11" y="1614055"/>
            <a:ext cx="2898432" cy="2139302"/>
          </a:xfrm>
          <a:prstGeom prst="rect">
            <a:avLst/>
          </a:prstGeom>
        </p:spPr>
      </p:pic>
      <p:pic>
        <p:nvPicPr>
          <p:cNvPr id="154" name="Picture 153" descr="A group of children in a field&#10;&#10;AI-generated content may be incorrect.">
            <a:extLst>
              <a:ext uri="{FF2B5EF4-FFF2-40B4-BE49-F238E27FC236}">
                <a16:creationId xmlns:a16="http://schemas.microsoft.com/office/drawing/2014/main" id="{82A86E61-4814-3404-9AE6-90D34BDE4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1244" y="1794538"/>
            <a:ext cx="2835313" cy="2018317"/>
          </a:xfrm>
          <a:prstGeom prst="rect">
            <a:avLst/>
          </a:prstGeom>
        </p:spPr>
      </p:pic>
      <p:graphicFrame>
        <p:nvGraphicFramePr>
          <p:cNvPr id="155" name="Diagram 154">
            <a:extLst>
              <a:ext uri="{FF2B5EF4-FFF2-40B4-BE49-F238E27FC236}">
                <a16:creationId xmlns:a16="http://schemas.microsoft.com/office/drawing/2014/main" id="{F3A4FC13-E25D-0658-7427-BB0BFC10AF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1716410"/>
              </p:ext>
            </p:extLst>
          </p:nvPr>
        </p:nvGraphicFramePr>
        <p:xfrm>
          <a:off x="2957386" y="1712025"/>
          <a:ext cx="2286001" cy="1275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0573121-E9DE-C3B7-1164-8ADC01D7D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773169"/>
              </p:ext>
            </p:extLst>
          </p:nvPr>
        </p:nvGraphicFramePr>
        <p:xfrm>
          <a:off x="193111" y="3940567"/>
          <a:ext cx="8127999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16557811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7098763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813938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Academic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Number of physicist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Percentage of whom are international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472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2022-2023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44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2023-2024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474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2024-2025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766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2025-2026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51487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FEA4B46-1114-15E7-A6EB-38FC8C9DB8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8751" y="6008916"/>
            <a:ext cx="161276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1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1" grpId="0" animBg="1"/>
      <p:bldP spid="152" grpId="0" animBg="1"/>
      <p:bldGraphic spid="15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15CAA1-6125-9350-B03F-AA07ED4E8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mall Metal Seesaw: UK Manufactured ...">
            <a:extLst>
              <a:ext uri="{FF2B5EF4-FFF2-40B4-BE49-F238E27FC236}">
                <a16:creationId xmlns:a16="http://schemas.microsoft.com/office/drawing/2014/main" id="{C7C5F0AC-0B75-BE6D-F7F2-ED3338DD1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07" y="924859"/>
            <a:ext cx="7397292" cy="554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5CCFBF-9090-C300-DF36-40F19C100572}"/>
              </a:ext>
            </a:extLst>
          </p:cNvPr>
          <p:cNvSpPr txBox="1"/>
          <p:nvPr/>
        </p:nvSpPr>
        <p:spPr>
          <a:xfrm>
            <a:off x="2194560" y="173736"/>
            <a:ext cx="7022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Restructuring a deficit approach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695E00-FBB9-95C0-BD75-1EB8E51CFC2F}"/>
              </a:ext>
            </a:extLst>
          </p:cNvPr>
          <p:cNvSpPr/>
          <p:nvPr/>
        </p:nvSpPr>
        <p:spPr>
          <a:xfrm>
            <a:off x="1687286" y="4452257"/>
            <a:ext cx="2220686" cy="1143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Support non-specialists develop an understanding of physics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9988CC-8067-F33B-3E20-86DCAC09A897}"/>
              </a:ext>
            </a:extLst>
          </p:cNvPr>
          <p:cNvSpPr/>
          <p:nvPr/>
        </p:nvSpPr>
        <p:spPr>
          <a:xfrm>
            <a:off x="5113100" y="4539343"/>
            <a:ext cx="3907971" cy="14695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Support international physicists become familiar with novel scientific equipment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AABD15-CB42-2298-CABF-6DD192E1B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316" y="5932580"/>
            <a:ext cx="1545796" cy="87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7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C450-3747-3197-57DC-DE9DCCE4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2" y="-160791"/>
            <a:ext cx="10515600" cy="1325563"/>
          </a:xfrm>
        </p:spPr>
        <p:txBody>
          <a:bodyPr/>
          <a:lstStyle/>
          <a:p>
            <a:r>
              <a:rPr lang="en-US" dirty="0"/>
              <a:t> Restructuring a deficit approach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E6F582-4A86-5F15-5146-73D15E370890}"/>
              </a:ext>
            </a:extLst>
          </p:cNvPr>
          <p:cNvSpPr txBox="1"/>
          <p:nvPr/>
        </p:nvSpPr>
        <p:spPr>
          <a:xfrm>
            <a:off x="5159828" y="925419"/>
            <a:ext cx="6629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Practical sessions have a discrete focus based on common misconceptions  In physics, this is </a:t>
            </a:r>
          </a:p>
          <a:p>
            <a:endParaRPr lang="en-GB" sz="2400" dirty="0"/>
          </a:p>
          <a:p>
            <a:r>
              <a:rPr lang="en-GB" sz="2400" dirty="0"/>
              <a:t>Energy – focus on why reviewing language in energy stores/transfers is helpful</a:t>
            </a:r>
          </a:p>
          <a:p>
            <a:endParaRPr lang="en-GB" sz="2400" dirty="0"/>
          </a:p>
          <a:p>
            <a:r>
              <a:rPr lang="en-GB" sz="2400" dirty="0"/>
              <a:t>Forces </a:t>
            </a:r>
          </a:p>
          <a:p>
            <a:endParaRPr lang="en-GB" sz="2400" dirty="0"/>
          </a:p>
          <a:p>
            <a:r>
              <a:rPr lang="en-GB" sz="2400" dirty="0"/>
              <a:t>Electricity</a:t>
            </a:r>
          </a:p>
          <a:p>
            <a:endParaRPr lang="en-GB" sz="2400" dirty="0"/>
          </a:p>
          <a:p>
            <a:r>
              <a:rPr lang="en-GB" sz="2400" dirty="0"/>
              <a:t>Align with BEST resources – focus on misconceptions</a:t>
            </a:r>
          </a:p>
          <a:p>
            <a:endParaRPr lang="en-GB" sz="2400" dirty="0"/>
          </a:p>
          <a:p>
            <a:r>
              <a:rPr lang="en-GB" sz="2400" dirty="0"/>
              <a:t>Redress the fear in physics and support familiarisation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21B557-2A1B-3095-E62D-FFFDFC3F7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5316" y="5932580"/>
            <a:ext cx="1545796" cy="876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4F683C-33BD-34B2-F418-62A494CF4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" y="925419"/>
            <a:ext cx="4893958" cy="563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06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0AACF8-FCF6-8967-846F-13961EA51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3970A-FC23-0715-33A3-5B6A1703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2" y="-160791"/>
            <a:ext cx="10515600" cy="1325563"/>
          </a:xfrm>
        </p:spPr>
        <p:txBody>
          <a:bodyPr/>
          <a:lstStyle/>
          <a:p>
            <a:r>
              <a:rPr lang="en-US" dirty="0"/>
              <a:t> Restructuring a deficit approach 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6C742C-12FF-0A62-D98B-6780403A6CB7}"/>
              </a:ext>
            </a:extLst>
          </p:cNvPr>
          <p:cNvSpPr txBox="1"/>
          <p:nvPr/>
        </p:nvSpPr>
        <p:spPr>
          <a:xfrm>
            <a:off x="6803570" y="925419"/>
            <a:ext cx="498565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Exposure and formulaic approach</a:t>
            </a:r>
          </a:p>
          <a:p>
            <a:endParaRPr lang="en-GB" sz="2200" dirty="0"/>
          </a:p>
          <a:p>
            <a:pPr marL="342900" indent="-342900">
              <a:buFontTx/>
              <a:buChar char="-"/>
            </a:pPr>
            <a:r>
              <a:rPr lang="en-GB" sz="2200" dirty="0"/>
              <a:t>Practical days have an overarching theme (content focus) </a:t>
            </a:r>
          </a:p>
          <a:p>
            <a:pPr marL="342900" indent="-342900">
              <a:buFontTx/>
              <a:buChar char="-"/>
            </a:pPr>
            <a:r>
              <a:rPr lang="en-GB" sz="2200" dirty="0"/>
              <a:t>Round robin of activities</a:t>
            </a:r>
          </a:p>
          <a:p>
            <a:pPr marL="342900" indent="-342900">
              <a:buFontTx/>
              <a:buChar char="-"/>
            </a:pPr>
            <a:r>
              <a:rPr lang="en-GB" sz="2200" dirty="0"/>
              <a:t>Consistent expectations </a:t>
            </a:r>
          </a:p>
          <a:p>
            <a:pPr marL="342900" indent="-342900">
              <a:buFontTx/>
              <a:buChar char="-"/>
            </a:pPr>
            <a:r>
              <a:rPr lang="en-GB" sz="2200" dirty="0"/>
              <a:t>Working scientifically skills covered</a:t>
            </a:r>
          </a:p>
          <a:p>
            <a:pPr marL="342900" indent="-342900">
              <a:buFontTx/>
              <a:buChar char="-"/>
            </a:pPr>
            <a:r>
              <a:rPr lang="en-GB" sz="2200" dirty="0"/>
              <a:t>Apparatus and technique skills covered</a:t>
            </a:r>
          </a:p>
          <a:p>
            <a:pPr marL="342900" indent="-342900">
              <a:buFontTx/>
              <a:buChar char="-"/>
            </a:pPr>
            <a:r>
              <a:rPr lang="en-GB" sz="2200" dirty="0"/>
              <a:t>Method – introducing unfamiliar equipment</a:t>
            </a:r>
          </a:p>
          <a:p>
            <a:pPr marL="342900" indent="-342900">
              <a:buFontTx/>
              <a:buChar char="-"/>
            </a:pPr>
            <a:r>
              <a:rPr lang="en-GB" sz="2200" dirty="0"/>
              <a:t>H&amp;S</a:t>
            </a:r>
          </a:p>
          <a:p>
            <a:pPr marL="342900" indent="-342900">
              <a:buFontTx/>
              <a:buChar char="-"/>
            </a:pPr>
            <a:r>
              <a:rPr lang="en-GB" sz="2200" dirty="0"/>
              <a:t>Results</a:t>
            </a:r>
          </a:p>
          <a:p>
            <a:pPr marL="342900" indent="-342900">
              <a:buFontTx/>
              <a:buChar char="-"/>
            </a:pPr>
            <a:r>
              <a:rPr lang="en-GB" sz="2200" dirty="0"/>
              <a:t>BEST diagnostic question and group discussion</a:t>
            </a:r>
          </a:p>
          <a:p>
            <a:pPr marL="342900" indent="-342900">
              <a:buFontTx/>
              <a:buChar char="-"/>
            </a:pPr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DBB4BE-0A2B-F4FF-5210-13566EC4A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5316" y="5932580"/>
            <a:ext cx="1545796" cy="876433"/>
          </a:xfrm>
          <a:prstGeom prst="rect">
            <a:avLst/>
          </a:prstGeom>
        </p:spPr>
      </p:pic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89D7AAD9-EEE6-2104-9982-5D4829BD2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04" y="1149233"/>
            <a:ext cx="3295819" cy="455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90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B31229-8B70-016D-D59F-34400616D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687F4D5-40F3-CEC2-3112-CB4A614AE259}"/>
              </a:ext>
            </a:extLst>
          </p:cNvPr>
          <p:cNvSpPr txBox="1"/>
          <p:nvPr/>
        </p:nvSpPr>
        <p:spPr>
          <a:xfrm>
            <a:off x="657222" y="6640713"/>
            <a:ext cx="11791834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800">
                <a:solidFill>
                  <a:srgbClr val="222222"/>
                </a:solidFill>
                <a:latin typeface="Aptos"/>
                <a:cs typeface="Arial"/>
              </a:rPr>
              <a:t>Diagram from: O’Dwyer, A., Bowles, R. and Ní </a:t>
            </a:r>
            <a:r>
              <a:rPr lang="en-GB" sz="800" err="1">
                <a:solidFill>
                  <a:srgbClr val="222222"/>
                </a:solidFill>
                <a:latin typeface="Aptos"/>
                <a:cs typeface="Arial"/>
              </a:rPr>
              <a:t>Chróinin</a:t>
            </a:r>
            <a:r>
              <a:rPr lang="en-GB" sz="800">
                <a:solidFill>
                  <a:srgbClr val="222222"/>
                </a:solidFill>
                <a:latin typeface="Aptos"/>
                <a:cs typeface="Arial"/>
              </a:rPr>
              <a:t>, D., 2019. Supporting collaborative self-study: An exploration of internal and external critical friendships. </a:t>
            </a:r>
            <a:r>
              <a:rPr lang="en-GB" sz="800" i="1">
                <a:solidFill>
                  <a:srgbClr val="222222"/>
                </a:solidFill>
                <a:latin typeface="Aptos"/>
                <a:cs typeface="Arial"/>
              </a:rPr>
              <a:t>Studying Teacher Education</a:t>
            </a:r>
            <a:r>
              <a:rPr lang="en-GB" sz="800">
                <a:solidFill>
                  <a:srgbClr val="222222"/>
                </a:solidFill>
                <a:latin typeface="Aptos"/>
                <a:cs typeface="Arial"/>
              </a:rPr>
              <a:t>, </a:t>
            </a:r>
            <a:r>
              <a:rPr lang="en-GB" sz="800" i="1">
                <a:solidFill>
                  <a:srgbClr val="222222"/>
                </a:solidFill>
                <a:latin typeface="Aptos"/>
                <a:cs typeface="Arial"/>
              </a:rPr>
              <a:t>15</a:t>
            </a:r>
            <a:r>
              <a:rPr lang="en-GB" sz="800">
                <a:solidFill>
                  <a:srgbClr val="222222"/>
                </a:solidFill>
                <a:latin typeface="Aptos"/>
                <a:cs typeface="Arial"/>
              </a:rPr>
              <a:t>(2), pp.139-159.</a:t>
            </a:r>
            <a:endParaRPr lang="en-US" sz="800">
              <a:latin typeface="Apto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150ABB-1FD0-599A-1635-6C92A27259EF}"/>
              </a:ext>
            </a:extLst>
          </p:cNvPr>
          <p:cNvSpPr txBox="1"/>
          <p:nvPr/>
        </p:nvSpPr>
        <p:spPr>
          <a:xfrm>
            <a:off x="0" y="-111844"/>
            <a:ext cx="7022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Impact- PST voice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6BA162-8BC0-A78F-43D1-0A0C09542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5316" y="5932580"/>
            <a:ext cx="1545796" cy="87643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7E3AAE4-8916-04CA-AC21-E5E1916E4E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14737"/>
              </p:ext>
            </p:extLst>
          </p:nvPr>
        </p:nvGraphicFramePr>
        <p:xfrm>
          <a:off x="10888" y="441165"/>
          <a:ext cx="12181112" cy="6306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226">
                  <a:extLst>
                    <a:ext uri="{9D8B030D-6E8A-4147-A177-3AD203B41FA5}">
                      <a16:colId xmlns:a16="http://schemas.microsoft.com/office/drawing/2014/main" val="1663044853"/>
                    </a:ext>
                  </a:extLst>
                </a:gridCol>
                <a:gridCol w="10678886">
                  <a:extLst>
                    <a:ext uri="{9D8B030D-6E8A-4147-A177-3AD203B41FA5}">
                      <a16:colId xmlns:a16="http://schemas.microsoft.com/office/drawing/2014/main" val="2852361722"/>
                    </a:ext>
                  </a:extLst>
                </a:gridCol>
              </a:tblGrid>
              <a:tr h="461468">
                <a:tc>
                  <a:txBody>
                    <a:bodyPr/>
                    <a:lstStyle/>
                    <a:p>
                      <a:r>
                        <a:rPr lang="en-GB" dirty="0"/>
                        <a:t>Specialism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713092"/>
                  </a:ext>
                </a:extLst>
              </a:tr>
              <a:tr h="1882909">
                <a:tc>
                  <a:txBody>
                    <a:bodyPr/>
                    <a:lstStyle/>
                    <a:p>
                      <a:r>
                        <a:rPr lang="en-GB" sz="2200" dirty="0"/>
                        <a:t>Home physics specialist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trolley exercise to record speed/acceleration helped familiarise the setup and the health and safety rules surrounding them. This was directly useful in classes, I am someone who enjoys doing things with my hands and jump in, this is totally different to students abilities who I am teaching and they require the necessary associated forms and sheets to conduct safely.</a:t>
                      </a:r>
                      <a:endParaRPr lang="en-GB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130977"/>
                  </a:ext>
                </a:extLst>
              </a:tr>
              <a:tr h="461468">
                <a:tc>
                  <a:txBody>
                    <a:bodyPr/>
                    <a:lstStyle/>
                    <a:p>
                      <a:r>
                        <a:rPr lang="en-GB" dirty="0"/>
                        <a:t>International biology specialist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Rob and Charlie help me to build Confidence By breaking and fixing circuits in a safe environment, I overcame the anxiety of live demonstrations, making me appear as the expert in the room.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103136"/>
                  </a:ext>
                </a:extLst>
              </a:tr>
              <a:tr h="461468">
                <a:tc>
                  <a:txBody>
                    <a:bodyPr/>
                    <a:lstStyle/>
                    <a:p>
                      <a:r>
                        <a:rPr lang="en-GB" dirty="0"/>
                        <a:t>Home Chemistry specialist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They were a great reminder of the actual </a:t>
                      </a:r>
                      <a:r>
                        <a:rPr lang="en-GB" sz="2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practicals</a:t>
                      </a:r>
                      <a:r>
                        <a:rPr lang="en-GB" sz="2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before we run them in class - especially all the ways they might go wrong! Also a good way to help us embed our theory.</a:t>
                      </a:r>
                      <a:endParaRPr lang="en-GB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042384"/>
                  </a:ext>
                </a:extLst>
              </a:tr>
              <a:tr h="461468">
                <a:tc>
                  <a:txBody>
                    <a:bodyPr/>
                    <a:lstStyle/>
                    <a:p>
                      <a:r>
                        <a:rPr lang="en-GB" sz="2200" dirty="0"/>
                        <a:t>International Physicist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 a physicist, Rob and Charlie’s deliberate use of </a:t>
                      </a:r>
                      <a:r>
                        <a:rPr lang="en-GB" sz="2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practicals</a:t>
                      </a:r>
                      <a:r>
                        <a:rPr lang="en-GB" sz="2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supported my development as a teacher by modelling how hands‑on work can be used strategically to strengthen conceptual understanding rather than simply confirm theory. Their </a:t>
                      </a:r>
                      <a:r>
                        <a:rPr lang="en-GB" sz="2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practicals</a:t>
                      </a:r>
                      <a:r>
                        <a:rPr lang="en-GB" sz="2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demonstrated how experiments can diagnose misconceptions, scaffold abstract ideas and promote scientific thinking.</a:t>
                      </a:r>
                      <a:endParaRPr lang="en-GB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310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916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1117D-6A32-C084-3AE5-AEC3651D4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revision continues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24B2B0-4F18-5A8A-AE2D-521833AAC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5316" y="5932580"/>
            <a:ext cx="1545796" cy="87643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B80FC6F-6E46-69C2-BF5F-4B2339EA0C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886922"/>
              </p:ext>
            </p:extLst>
          </p:nvPr>
        </p:nvGraphicFramePr>
        <p:xfrm>
          <a:off x="286084" y="1308053"/>
          <a:ext cx="11619832" cy="4241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9976">
                  <a:extLst>
                    <a:ext uri="{9D8B030D-6E8A-4147-A177-3AD203B41FA5}">
                      <a16:colId xmlns:a16="http://schemas.microsoft.com/office/drawing/2014/main" val="92767707"/>
                    </a:ext>
                  </a:extLst>
                </a:gridCol>
                <a:gridCol w="1659976">
                  <a:extLst>
                    <a:ext uri="{9D8B030D-6E8A-4147-A177-3AD203B41FA5}">
                      <a16:colId xmlns:a16="http://schemas.microsoft.com/office/drawing/2014/main" val="3603750428"/>
                    </a:ext>
                  </a:extLst>
                </a:gridCol>
                <a:gridCol w="1659976">
                  <a:extLst>
                    <a:ext uri="{9D8B030D-6E8A-4147-A177-3AD203B41FA5}">
                      <a16:colId xmlns:a16="http://schemas.microsoft.com/office/drawing/2014/main" val="3784941395"/>
                    </a:ext>
                  </a:extLst>
                </a:gridCol>
                <a:gridCol w="1659976">
                  <a:extLst>
                    <a:ext uri="{9D8B030D-6E8A-4147-A177-3AD203B41FA5}">
                      <a16:colId xmlns:a16="http://schemas.microsoft.com/office/drawing/2014/main" val="2274657345"/>
                    </a:ext>
                  </a:extLst>
                </a:gridCol>
                <a:gridCol w="1659976">
                  <a:extLst>
                    <a:ext uri="{9D8B030D-6E8A-4147-A177-3AD203B41FA5}">
                      <a16:colId xmlns:a16="http://schemas.microsoft.com/office/drawing/2014/main" val="2589676397"/>
                    </a:ext>
                  </a:extLst>
                </a:gridCol>
                <a:gridCol w="1659976">
                  <a:extLst>
                    <a:ext uri="{9D8B030D-6E8A-4147-A177-3AD203B41FA5}">
                      <a16:colId xmlns:a16="http://schemas.microsoft.com/office/drawing/2014/main" val="2143248699"/>
                    </a:ext>
                  </a:extLst>
                </a:gridCol>
                <a:gridCol w="1659976">
                  <a:extLst>
                    <a:ext uri="{9D8B030D-6E8A-4147-A177-3AD203B41FA5}">
                      <a16:colId xmlns:a16="http://schemas.microsoft.com/office/drawing/2014/main" val="3562584230"/>
                    </a:ext>
                  </a:extLst>
                </a:gridCol>
              </a:tblGrid>
              <a:tr h="2258689">
                <a:tc>
                  <a:txBody>
                    <a:bodyPr/>
                    <a:lstStyle/>
                    <a:p>
                      <a:r>
                        <a:rPr lang="en-GB" sz="2200" dirty="0"/>
                        <a:t>Academic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No with previous teaching experience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/>
                        <a:t>No with previous teaching experience</a:t>
                      </a:r>
                    </a:p>
                    <a:p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/>
                        <a:t>No with previous teaching experience</a:t>
                      </a:r>
                    </a:p>
                    <a:p>
                      <a:endParaRPr lang="en-GB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339152"/>
                  </a:ext>
                </a:extLst>
              </a:tr>
              <a:tr h="991602">
                <a:tc>
                  <a:txBody>
                    <a:bodyPr/>
                    <a:lstStyle/>
                    <a:p>
                      <a:r>
                        <a:rPr lang="en-GB" sz="2800" dirty="0"/>
                        <a:t>2025-2026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936827"/>
                  </a:ext>
                </a:extLst>
              </a:tr>
              <a:tr h="991602">
                <a:tc>
                  <a:txBody>
                    <a:bodyPr/>
                    <a:lstStyle/>
                    <a:p>
                      <a:r>
                        <a:rPr lang="en-GB" sz="2800" dirty="0"/>
                        <a:t>2026-2027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61681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6CA197C-CC62-D752-6279-6064F289EAED}"/>
              </a:ext>
            </a:extLst>
          </p:cNvPr>
          <p:cNvSpPr txBox="1"/>
          <p:nvPr/>
        </p:nvSpPr>
        <p:spPr>
          <a:xfrm>
            <a:off x="465221" y="5678905"/>
            <a:ext cx="975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% international 2025-2026 =  73% all physics 1  in chem 3 in bio</a:t>
            </a:r>
          </a:p>
          <a:p>
            <a:r>
              <a:rPr lang="en-GB" sz="2400" dirty="0"/>
              <a:t>% international 2026-2027 – 91% (entire physics cohort and 2 in chem)</a:t>
            </a:r>
          </a:p>
        </p:txBody>
      </p:sp>
    </p:spTree>
    <p:extLst>
      <p:ext uri="{BB962C8B-B14F-4D97-AF65-F5344CB8AC3E}">
        <p14:creationId xmlns:p14="http://schemas.microsoft.com/office/powerpoint/2010/main" val="2520999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D28F7D07555146B7F496921F2ECDD4" ma:contentTypeVersion="21" ma:contentTypeDescription="Create a new document." ma:contentTypeScope="" ma:versionID="9729a480ffa072ec377567f0ae751631">
  <xsd:schema xmlns:xsd="http://www.w3.org/2001/XMLSchema" xmlns:xs="http://www.w3.org/2001/XMLSchema" xmlns:p="http://schemas.microsoft.com/office/2006/metadata/properties" xmlns:ns1="http://schemas.microsoft.com/sharepoint/v3" xmlns:ns2="08c11730-4aec-492c-8e41-4ad1776fade0" xmlns:ns3="9fffd9be-5bf4-4063-94d5-1de254433573" targetNamespace="http://schemas.microsoft.com/office/2006/metadata/properties" ma:root="true" ma:fieldsID="a4a8de355985fdbe414edc5ff9e76ec5" ns1:_="" ns2:_="" ns3:_="">
    <xsd:import namespace="http://schemas.microsoft.com/sharepoint/v3"/>
    <xsd:import namespace="08c11730-4aec-492c-8e41-4ad1776fade0"/>
    <xsd:import namespace="9fffd9be-5bf4-4063-94d5-1de2544335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igration2026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c11730-4aec-492c-8e41-4ad1776fad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934dc9b-ab1a-41a2-b836-343a6a10a9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igration2026" ma:index="28" nillable="true" ma:displayName="Migration 2026" ma:format="Dropdown" ma:internalName="Migration2026">
      <xsd:simpleType>
        <xsd:restriction base="dms:Choice">
          <xsd:enumeration value="Active"/>
          <xsd:enumeration value="Choice 2"/>
          <xsd:enumeration value="Choice 3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ffd9be-5bf4-4063-94d5-1de25443357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b4938d-4acf-4516-88ca-c934f9e7f981}" ma:internalName="TaxCatchAll" ma:showField="CatchAllData" ma:web="9fffd9be-5bf4-4063-94d5-1de2544335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Migration2026 xmlns="08c11730-4aec-492c-8e41-4ad1776fade0" xsi:nil="true"/>
    <lcf76f155ced4ddcb4097134ff3c332f xmlns="08c11730-4aec-492c-8e41-4ad1776fade0">
      <Terms xmlns="http://schemas.microsoft.com/office/infopath/2007/PartnerControls"/>
    </lcf76f155ced4ddcb4097134ff3c332f>
    <_ip_UnifiedCompliancePolicyProperties xmlns="http://schemas.microsoft.com/sharepoint/v3" xsi:nil="true"/>
    <TaxCatchAll xmlns="9fffd9be-5bf4-4063-94d5-1de254433573" xsi:nil="true"/>
  </documentManagement>
</p:properties>
</file>

<file path=customXml/itemProps1.xml><?xml version="1.0" encoding="utf-8"?>
<ds:datastoreItem xmlns:ds="http://schemas.openxmlformats.org/officeDocument/2006/customXml" ds:itemID="{C9CA7543-6846-476B-B9F5-374CF40972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8c11730-4aec-492c-8e41-4ad1776fade0"/>
    <ds:schemaRef ds:uri="9fffd9be-5bf4-4063-94d5-1de2544335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CDFDCD-0504-43ED-9CA2-BB05BB06D6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CFFCEF-C0A0-46FB-B7BB-15304291F3E9}">
  <ds:schemaRefs>
    <ds:schemaRef ds:uri="http://schemas.microsoft.com/office/2006/metadata/properties"/>
    <ds:schemaRef ds:uri="http://schemas.microsoft.com/office/infopath/2007/PartnerControls"/>
    <ds:schemaRef ds:uri="http://www.w3.org/2000/xmlns/"/>
    <ds:schemaRef ds:uri="http://schemas.microsoft.com/sharepoint/v3"/>
    <ds:schemaRef ds:uri="08c11730-4aec-492c-8e41-4ad1776fade0"/>
    <ds:schemaRef ds:uri="9fffd9be-5bf4-4063-94d5-1de25443357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746</Words>
  <Application>Microsoft Office PowerPoint</Application>
  <PresentationFormat>Widescreen</PresentationFormat>
  <Paragraphs>111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Calibri Light</vt:lpstr>
      <vt:lpstr>Office Theme</vt:lpstr>
      <vt:lpstr>1_Office Theme</vt:lpstr>
      <vt:lpstr>Adapting Practice in context: Embedding Practical work for an Increasingly Diverse Cohort</vt:lpstr>
      <vt:lpstr>Our approach to practical work</vt:lpstr>
      <vt:lpstr>A changing demographic</vt:lpstr>
      <vt:lpstr>PowerPoint Presentation</vt:lpstr>
      <vt:lpstr> Restructuring a deficit approach </vt:lpstr>
      <vt:lpstr> Restructuring a deficit approach  2</vt:lpstr>
      <vt:lpstr>PowerPoint Presentation</vt:lpstr>
      <vt:lpstr>The revision continues </vt:lpstr>
    </vt:vector>
  </TitlesOfParts>
  <Company>St Mary's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Rob Campbell</dc:creator>
  <cp:lastModifiedBy>John Maher</cp:lastModifiedBy>
  <cp:revision>9</cp:revision>
  <dcterms:created xsi:type="dcterms:W3CDTF">2025-08-27T13:20:05Z</dcterms:created>
  <dcterms:modified xsi:type="dcterms:W3CDTF">2026-06-02T11:49:34Z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0x010100BFD28F7D07555146B7F496921F2ECDD4</vt:lpwstr>
  </property>
  <property fmtid="{D5CDD505-2E9C-101B-9397-08002B2CF9AE}" pid="3" name="MSIP_Label_a4147aac-5ab8-4961-87d1-d9764ab55b3e_Enabled">
    <vt:lpwstr>true</vt:lpwstr>
  </property>
  <property fmtid="{D5CDD505-2E9C-101B-9397-08002B2CF9AE}" pid="4" name="MSIP_Label_a4147aac-5ab8-4961-87d1-d9764ab55b3e_SetDate">
    <vt:lpwstr>2026-06-02T11:49:34Z</vt:lpwstr>
  </property>
  <property fmtid="{D5CDD505-2E9C-101B-9397-08002B2CF9AE}" pid="5" name="MSIP_Label_a4147aac-5ab8-4961-87d1-d9764ab55b3e_Method">
    <vt:lpwstr>Standard</vt:lpwstr>
  </property>
  <property fmtid="{D5CDD505-2E9C-101B-9397-08002B2CF9AE}" pid="6" name="MSIP_Label_a4147aac-5ab8-4961-87d1-d9764ab55b3e_Name">
    <vt:lpwstr>Unrestricted</vt:lpwstr>
  </property>
  <property fmtid="{D5CDD505-2E9C-101B-9397-08002B2CF9AE}" pid="7" name="MSIP_Label_a4147aac-5ab8-4961-87d1-d9764ab55b3e_SiteId">
    <vt:lpwstr>8b8986af-18bb-4882-a149-fa5a3dd1f995</vt:lpwstr>
  </property>
  <property fmtid="{D5CDD505-2E9C-101B-9397-08002B2CF9AE}" pid="8" name="MSIP_Label_a4147aac-5ab8-4961-87d1-d9764ab55b3e_ActionId">
    <vt:lpwstr>219b3582-7c9b-4830-91ef-af0df8b5af58</vt:lpwstr>
  </property>
  <property fmtid="{D5CDD505-2E9C-101B-9397-08002B2CF9AE}" pid="9" name="MSIP_Label_a4147aac-5ab8-4961-87d1-d9764ab55b3e_ContentBits">
    <vt:lpwstr>0</vt:lpwstr>
  </property>
  <property fmtid="{D5CDD505-2E9C-101B-9397-08002B2CF9AE}" pid="10" name="MSIP_Label_a4147aac-5ab8-4961-87d1-d9764ab55b3e_Tag">
    <vt:lpwstr>10, 3, 0, 1</vt:lpwstr>
  </property>
</Properties>
</file>