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4"/>
  </p:notesMasterIdLst>
  <p:sldIdLst>
    <p:sldId id="256" r:id="rId2"/>
    <p:sldId id="265" r:id="rId3"/>
    <p:sldId id="257" r:id="rId4"/>
    <p:sldId id="258" r:id="rId5"/>
    <p:sldId id="268" r:id="rId6"/>
    <p:sldId id="259" r:id="rId7"/>
    <p:sldId id="262" r:id="rId8"/>
    <p:sldId id="263" r:id="rId9"/>
    <p:sldId id="260" r:id="rId10"/>
    <p:sldId id="266" r:id="rId11"/>
    <p:sldId id="267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E7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3C871-F124-420C-A352-F4E019C8B9B2}" type="datetimeFigureOut">
              <a:rPr lang="en-GB" smtClean="0"/>
              <a:t>12/06/2025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5FDC8A-7847-4D3E-9B06-CA668A4F13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9514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Bit of background – teacher for 10 years, mentor for 8 years, working in ITE for 4 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FDC8A-7847-4D3E-9B06-CA668A4F131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780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year, of the 5 diagnosed student teachers, 3 are physics specialists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FDC8A-7847-4D3E-9B06-CA668A4F131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57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C6848-54C8-A268-F884-5C75AF26E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CE8F9E-D945-9D2F-FAFD-D58C9ACF70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B13CA0-CFCB-083C-3F0A-F1C9BB8C69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year, of the 5 diagnosed student teachers, 3 are physics specialists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7B34BD-1F1E-9850-D71A-18AFF3AF11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FDC8A-7847-4D3E-9B06-CA668A4F131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4199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FFF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79BD8-357F-F8B7-8BA4-565D00439C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9A1813-A56D-8188-B6D8-BE5BCD767E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AF305-0F76-305E-CA81-8ED689B21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1F6BD-A5BB-4642-9B4C-CC58BDBD403D}" type="datetimeFigureOut">
              <a:rPr lang="en-GB" smtClean="0"/>
              <a:t>12/06/2025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97FA5-8071-8AEB-785D-932C9DB8A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D44385-5A36-74D5-F5F5-7C0178609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BE7F5-6BEA-496A-964A-CA8F5C8E9A24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89F3A0-805E-C056-B7A1-8586CD2FA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4226877" y="5474287"/>
            <a:ext cx="3491179" cy="115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35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38977-226B-DD1C-B74C-1414904C4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3627A-9533-617F-C9FA-92AB478F4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4A6386-9FA9-5540-64B5-E78C7082B2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0CEA9-A562-49A3-E2EE-91CAFF221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1F6BD-A5BB-4642-9B4C-CC58BDBD403D}" type="datetimeFigureOut">
              <a:rPr lang="en-GB" smtClean="0"/>
              <a:t>12/06/2025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EDEBD2-21CB-7FBE-53FD-4D16FD109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583DC7-4CC5-8159-DBEE-D314ABFE9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BE7F5-6BEA-496A-964A-CA8F5C8E9A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077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6A7F8-2623-EC44-FB7C-128A30656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BB83E7-562E-B802-B989-8A88150F65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F589B-C3C0-44B5-0087-C1E85BC5C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8AF4CA-788D-77B2-7007-7E3A767ED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1F6BD-A5BB-4642-9B4C-CC58BDBD403D}" type="datetimeFigureOut">
              <a:rPr lang="en-GB" smtClean="0"/>
              <a:t>12/06/2025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E44AFE-3A55-3E00-DF23-15EEE5C04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17815-2BA9-EA6C-3663-3B5B25FCB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BE7F5-6BEA-496A-964A-CA8F5C8E9A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230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CB37A-5B37-78CA-C35B-FF09D47B6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D27F97-8178-3FBD-08CE-DE8E73B132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55B3B-7C16-A697-B5A0-23631E76C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1F6BD-A5BB-4642-9B4C-CC58BDBD403D}" type="datetimeFigureOut">
              <a:rPr lang="en-GB" smtClean="0"/>
              <a:t>12/06/2025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970E78-0DE2-D002-4606-5C577655D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742BA-0AFC-3613-1CE3-8EA0A47D9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BE7F5-6BEA-496A-964A-CA8F5C8E9A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978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A675B7-659E-62FD-B00E-47A47134ED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7920A4-A236-8716-0DB8-78B357F48C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3F194-80F1-9010-E1D5-C21316D5F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1F6BD-A5BB-4642-9B4C-CC58BDBD403D}" type="datetimeFigureOut">
              <a:rPr lang="en-GB" smtClean="0"/>
              <a:t>12/06/2025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3D1A0-FFE6-F0B3-4356-80791D78A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95E52-898C-F037-E9D1-B965723BF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BE7F5-6BEA-496A-964A-CA8F5C8E9A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763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A4570-432C-834D-D29E-69BC362A52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Curriculum Areas of Intent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9B81E-1702-1E04-B09B-F24AFB4D3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FD869-6E8F-018E-698C-316530486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1F6BD-A5BB-4642-9B4C-CC58BDBD403D}" type="datetimeFigureOut">
              <a:rPr lang="en-GB" smtClean="0"/>
              <a:t>12/06/2025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02C0B-1268-0B2D-A465-2BBCE992A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125F38-1BDA-00F7-E7B8-BFA7D6F4F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BE7F5-6BEA-496A-964A-CA8F5C8E9A24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Content Placeholder 5" descr="A diagram of a reflective model">
            <a:extLst>
              <a:ext uri="{FF2B5EF4-FFF2-40B4-BE49-F238E27FC236}">
                <a16:creationId xmlns:a16="http://schemas.microsoft.com/office/drawing/2014/main" id="{0BAE0E0A-9BD0-9664-25AA-68443CAED1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825" y="1392662"/>
            <a:ext cx="4159575" cy="407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867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A4570-432C-834D-D29E-69BC362A52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Session Outcomes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9B81E-1702-1E04-B09B-F24AFB4D3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FD869-6E8F-018E-698C-316530486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1F6BD-A5BB-4642-9B4C-CC58BDBD403D}" type="datetimeFigureOut">
              <a:rPr lang="en-GB" smtClean="0"/>
              <a:t>12/06/2025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02C0B-1268-0B2D-A465-2BBCE992A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125F38-1BDA-00F7-E7B8-BFA7D6F4F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BE7F5-6BEA-496A-964A-CA8F5C8E9A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091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A4570-432C-834D-D29E-69BC362A52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ITTECF statements covered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9B81E-1702-1E04-B09B-F24AFB4D3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FD869-6E8F-018E-698C-316530486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1F6BD-A5BB-4642-9B4C-CC58BDBD403D}" type="datetimeFigureOut">
              <a:rPr lang="en-GB" smtClean="0"/>
              <a:t>12/06/2025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02C0B-1268-0B2D-A465-2BBCE992A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125F38-1BDA-00F7-E7B8-BFA7D6F4F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BE7F5-6BEA-496A-964A-CA8F5C8E9A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557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CAAB2-72A3-612C-FA01-944A1177A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BD3A39-CC75-7A70-2648-B3CFF9D25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6124D-669C-B438-428F-2C3F65D3D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1F6BD-A5BB-4642-9B4C-CC58BDBD403D}" type="datetimeFigureOut">
              <a:rPr lang="en-GB" smtClean="0"/>
              <a:t>12/06/2025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B9C7B-3426-6096-E8CA-D529E12CD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B2894-7E06-062B-319C-465465A29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BE7F5-6BEA-496A-964A-CA8F5C8E9A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158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E548E-92E7-44F3-6809-D7C65FA38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F0A4B-6C15-2010-831D-F0C29D0C9D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098511-B492-21F5-98E7-15328CF9DC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00936E-94F0-F015-66B8-5CD0830D7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1F6BD-A5BB-4642-9B4C-CC58BDBD403D}" type="datetimeFigureOut">
              <a:rPr lang="en-GB" smtClean="0"/>
              <a:t>12/06/2025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7CF36A-6DE3-869B-882A-ACC02CA7F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AFE840-3F8D-B990-5820-ED1264DA1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BE7F5-6BEA-496A-964A-CA8F5C8E9A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728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98A1D-7FBF-1CB7-C598-F0CBCB7F7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906FE-EFE3-9005-762A-9BFDB4146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C038F7-C9F4-9683-5E47-C88E256AE5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FB35F0-9D75-4A6F-7817-0D3EE0072F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CBE000-F1F3-C64B-3D3E-B0A718AD2E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9ECC85-A5D3-B975-70CC-A2909DEAD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1F6BD-A5BB-4642-9B4C-CC58BDBD403D}" type="datetimeFigureOut">
              <a:rPr lang="en-GB" smtClean="0"/>
              <a:t>12/06/2025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F0CF6D-02A1-A5DE-D43E-7FC9A07D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FEDFA5-5487-6A2B-FB3A-FA838E127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BE7F5-6BEA-496A-964A-CA8F5C8E9A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858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5D21D-258C-36B1-2663-7699A5A7A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DAF3D5-FF42-9513-998A-FF0BDFCCD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1F6BD-A5BB-4642-9B4C-CC58BDBD403D}" type="datetimeFigureOut">
              <a:rPr lang="en-GB" smtClean="0"/>
              <a:t>12/06/2025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3CBBDF-6FFB-BE87-050C-72E9CD307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805A27-40B2-F779-0F1C-69CA47DC3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BE7F5-6BEA-496A-964A-CA8F5C8E9A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377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EE5FA9-EFE2-BF80-32CD-C598B2BE2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1F6BD-A5BB-4642-9B4C-CC58BDBD403D}" type="datetimeFigureOut">
              <a:rPr lang="en-GB" smtClean="0"/>
              <a:t>12/06/2025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6CE3CE-9CA2-375A-9735-902E89103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C8C0E6-5A58-76D0-1EE9-D527A59F4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BE7F5-6BEA-496A-964A-CA8F5C8E9A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782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A68259-118C-2624-9E92-470A8144A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858B7-6142-D46B-6B06-5BA034977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252DE-3090-A49D-1DB8-8D10F819A8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41F6BD-A5BB-4642-9B4C-CC58BDBD403D}" type="datetimeFigureOut">
              <a:rPr lang="en-GB" smtClean="0"/>
              <a:t>12/06/2025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615082-154F-FB6F-607C-72E5061275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D4F8E3-6FF1-C93E-0A66-C9F0DFF773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4BE7F5-6BEA-496A-964A-CA8F5C8E9A24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2BC216-CF5B-4812-AB56-947776C58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15"/>
          <a:stretch>
            <a:fillRect/>
          </a:stretch>
        </p:blipFill>
        <p:spPr>
          <a:xfrm>
            <a:off x="4226877" y="5474287"/>
            <a:ext cx="3491179" cy="115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666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c2003@sussex.ac.u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hyperlink" Target="mailto:sc2003@sussex.ac.uk" TargetMode="Externa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e.nhs.uk/sites/default/files/documents/Guide%20to%20Practice-Based%20Learning%20%28PBL%29%20for%20Neurodivergent%20Students.pdf" TargetMode="External"/><Relationship Id="rId2" Type="http://schemas.openxmlformats.org/officeDocument/2006/relationships/hyperlink" Target="https://www.gov.uk/government/publications/diversity-of-the-teaching-workforce-statement-of-intent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hee.nhs.uk/our-work/pharmacy/transforming/initial/foundation/resources/edi/neurodiversity" TargetMode="External"/><Relationship Id="rId5" Type="http://schemas.openxmlformats.org/officeDocument/2006/relationships/hyperlink" Target="https://royalsociety.org/-/media/policy/topics/diversity-in-science/210118-disability-STEM-data-for-students-and-staff-in-higher-education.pdf" TargetMode="External"/><Relationship Id="rId4" Type="http://schemas.openxmlformats.org/officeDocument/2006/relationships/hyperlink" Target="https://www.britishscienceassociation.org/blog/dyslexic-no-proble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8882469-291E-E9E7-46BE-B66F8E0172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025" y="1180214"/>
            <a:ext cx="7028494" cy="2040859"/>
          </a:xfrm>
          <a:solidFill>
            <a:schemeClr val="accent1">
              <a:lumMod val="75000"/>
            </a:schemeClr>
          </a:solidFill>
        </p:spPr>
        <p:txBody>
          <a:bodyPr anchor="b">
            <a:normAutofit fontScale="90000"/>
          </a:bodyPr>
          <a:lstStyle/>
          <a:p>
            <a:pPr algn="l"/>
            <a:r>
              <a:rPr lang="en-GB" sz="5100" dirty="0">
                <a:solidFill>
                  <a:schemeClr val="bg1"/>
                </a:solidFill>
              </a:rPr>
              <a:t>Supporting Neurodivergent Science ITE Students – A Case Study as a Placeholder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E185DC9A-9ED9-E9B6-1959-B6F28E163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9025" y="3429000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en-GB" dirty="0"/>
              <a:t>Susie d’Espagnac</a:t>
            </a:r>
          </a:p>
          <a:p>
            <a:pPr algn="l"/>
            <a:r>
              <a:rPr lang="en-GB" dirty="0"/>
              <a:t>Assistant Professor in Science Education</a:t>
            </a:r>
          </a:p>
          <a:p>
            <a:pPr algn="l"/>
            <a:r>
              <a:rPr lang="en-GB" dirty="0">
                <a:hlinkClick r:id="rId3"/>
              </a:rPr>
              <a:t>sc2003@sussex.ac.uk</a:t>
            </a:r>
            <a:r>
              <a:rPr lang="en-GB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A536F3-A44D-E202-9A62-395D1E735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8905" y="315833"/>
            <a:ext cx="4605456" cy="510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41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0C6DA-E213-F25C-729A-663E73583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15CD4-20D6-509B-8448-32B78795C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9298"/>
            <a:ext cx="6795977" cy="4827665"/>
          </a:xfrm>
        </p:spPr>
        <p:txBody>
          <a:bodyPr>
            <a:normAutofit/>
          </a:bodyPr>
          <a:lstStyle/>
          <a:p>
            <a:pPr algn="just"/>
            <a:r>
              <a:rPr lang="en-GB" sz="2400" dirty="0"/>
              <a:t>Student teacher with ASC required a “bolt hole” in school – a place to go to when feeling overwhelmed. </a:t>
            </a:r>
          </a:p>
          <a:p>
            <a:pPr algn="just"/>
            <a:r>
              <a:rPr lang="en-GB" sz="2400" dirty="0"/>
              <a:t>Student teacher with ASC would sit alone during university sessions.</a:t>
            </a:r>
          </a:p>
          <a:p>
            <a:pPr algn="just"/>
            <a:r>
              <a:rPr lang="en-GB" sz="2400" dirty="0"/>
              <a:t>Mentor with dyslexia for a student teacher with ADHD uses voice recording software when giving feedback.</a:t>
            </a:r>
          </a:p>
          <a:p>
            <a:pPr algn="just"/>
            <a:r>
              <a:rPr lang="en-GB" sz="2400" dirty="0"/>
              <a:t>University tutor supporting student teacher with ADHD to organise timetable and access student support.</a:t>
            </a:r>
          </a:p>
          <a:p>
            <a:pPr marL="0" indent="0" algn="just">
              <a:buNone/>
            </a:pPr>
            <a:endParaRPr lang="en-GB" sz="2400" dirty="0"/>
          </a:p>
          <a:p>
            <a:pPr algn="just"/>
            <a:endParaRPr lang="en-GB" sz="2400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B52CEC19-BF9D-130D-F7EF-62CC32594FC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4199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dirty="0">
                <a:solidFill>
                  <a:schemeClr val="bg1"/>
                </a:solidFill>
              </a:rPr>
              <a:t>Case Study Examples – Beyond Academic Support</a:t>
            </a:r>
          </a:p>
        </p:txBody>
      </p:sp>
      <p:pic>
        <p:nvPicPr>
          <p:cNvPr id="9" name="Picture 8" descr="Blank notebook and orange pencil">
            <a:extLst>
              <a:ext uri="{FF2B5EF4-FFF2-40B4-BE49-F238E27FC236}">
                <a16:creationId xmlns:a16="http://schemas.microsoft.com/office/drawing/2014/main" id="{7C5FDDA7-8E5F-D503-CC74-C851CD2C2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297" y="3849648"/>
            <a:ext cx="4127810" cy="2751873"/>
          </a:xfrm>
          <a:prstGeom prst="rect">
            <a:avLst/>
          </a:prstGeom>
        </p:spPr>
      </p:pic>
      <p:pic>
        <p:nvPicPr>
          <p:cNvPr id="11" name="Picture 10" descr="Two people working on STEM project">
            <a:extLst>
              <a:ext uri="{FF2B5EF4-FFF2-40B4-BE49-F238E27FC236}">
                <a16:creationId xmlns:a16="http://schemas.microsoft.com/office/drawing/2014/main" id="{E8AD6F7B-D644-8D2F-C6BF-433A5EB0D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018" y="1041992"/>
            <a:ext cx="4127810" cy="27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16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267A0-3C7C-1B1B-FC28-6B8E2ED72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1FF18-C526-23EF-A8E8-4F56C255F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9298"/>
            <a:ext cx="10515600" cy="4827665"/>
          </a:xfrm>
        </p:spPr>
        <p:txBody>
          <a:bodyPr/>
          <a:lstStyle/>
          <a:p>
            <a:r>
              <a:rPr lang="en-GB" dirty="0"/>
              <a:t>University of Sussex</a:t>
            </a:r>
          </a:p>
          <a:p>
            <a:r>
              <a:rPr lang="en-GB" dirty="0"/>
              <a:t>Bath Spa University </a:t>
            </a:r>
          </a:p>
          <a:p>
            <a:r>
              <a:rPr lang="en-GB" dirty="0"/>
              <a:t>Leeds Beckett University </a:t>
            </a:r>
          </a:p>
          <a:p>
            <a:r>
              <a:rPr lang="en-GB" dirty="0"/>
              <a:t>ASE</a:t>
            </a:r>
          </a:p>
          <a:p>
            <a:r>
              <a:rPr lang="en-GB" dirty="0"/>
              <a:t>IOP</a:t>
            </a:r>
          </a:p>
          <a:p>
            <a:r>
              <a:rPr lang="en-GB" dirty="0"/>
              <a:t>Schools </a:t>
            </a:r>
          </a:p>
          <a:p>
            <a:r>
              <a:rPr lang="en-GB" dirty="0"/>
              <a:t>You!</a:t>
            </a:r>
          </a:p>
          <a:p>
            <a:endParaRPr lang="en-GB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AA85A77-B99A-B0C6-9ED2-609ABC34AC6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4199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dirty="0">
                <a:solidFill>
                  <a:schemeClr val="bg1"/>
                </a:solidFill>
              </a:rPr>
              <a:t>Moving forward – working together</a:t>
            </a:r>
          </a:p>
        </p:txBody>
      </p:sp>
      <p:sp>
        <p:nvSpPr>
          <p:cNvPr id="2" name="Subtitle 6">
            <a:extLst>
              <a:ext uri="{FF2B5EF4-FFF2-40B4-BE49-F238E27FC236}">
                <a16:creationId xmlns:a16="http://schemas.microsoft.com/office/drawing/2014/main" id="{5716889E-189E-D0D2-7F44-3F5A06A98574}"/>
              </a:ext>
            </a:extLst>
          </p:cNvPr>
          <p:cNvSpPr txBox="1">
            <a:spLocks/>
          </p:cNvSpPr>
          <p:nvPr/>
        </p:nvSpPr>
        <p:spPr>
          <a:xfrm>
            <a:off x="4742121" y="2551814"/>
            <a:ext cx="7227272" cy="31016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en-GB" dirty="0"/>
          </a:p>
          <a:p>
            <a:pPr marL="0" indent="0" algn="r">
              <a:buNone/>
            </a:pPr>
            <a:endParaRPr lang="en-GB" dirty="0"/>
          </a:p>
          <a:p>
            <a:pPr marL="0" indent="0" algn="r">
              <a:buNone/>
            </a:pPr>
            <a:endParaRPr lang="en-GB" dirty="0"/>
          </a:p>
          <a:p>
            <a:pPr marL="0" indent="0" algn="r">
              <a:buNone/>
            </a:pPr>
            <a:r>
              <a:rPr lang="en-GB" dirty="0"/>
              <a:t>Susie d’Espagnac</a:t>
            </a:r>
          </a:p>
          <a:p>
            <a:pPr marL="0" indent="0" algn="r">
              <a:buNone/>
            </a:pPr>
            <a:r>
              <a:rPr lang="en-GB" dirty="0"/>
              <a:t>Assistant Professor in Science Education</a:t>
            </a:r>
          </a:p>
          <a:p>
            <a:pPr marL="0" indent="0" algn="r">
              <a:buNone/>
            </a:pPr>
            <a:r>
              <a:rPr lang="en-GB" dirty="0">
                <a:hlinkClick r:id="rId2"/>
              </a:rPr>
              <a:t>sc2003@sussex.ac.uk</a:t>
            </a:r>
            <a:r>
              <a:rPr lang="en-GB" dirty="0"/>
              <a:t> </a:t>
            </a:r>
          </a:p>
        </p:txBody>
      </p:sp>
      <p:pic>
        <p:nvPicPr>
          <p:cNvPr id="5" name="Picture 4" descr="A qr code with a paper crane&#10;&#10;AI-generated content may be incorrect.">
            <a:extLst>
              <a:ext uri="{FF2B5EF4-FFF2-40B4-BE49-F238E27FC236}">
                <a16:creationId xmlns:a16="http://schemas.microsoft.com/office/drawing/2014/main" id="{CEE4A8EF-F52A-8098-138F-838099295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767" y="1399261"/>
            <a:ext cx="3000620" cy="30106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B9E2D8-0E5F-FEBD-E55E-71F06E6CFAFB}"/>
              </a:ext>
            </a:extLst>
          </p:cNvPr>
          <p:cNvSpPr txBox="1"/>
          <p:nvPr/>
        </p:nvSpPr>
        <p:spPr>
          <a:xfrm>
            <a:off x="8606847" y="1459677"/>
            <a:ext cx="33625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dirty="0"/>
              <a:t>Please feel free to add your ideas, comments, questions and suggestions.</a:t>
            </a:r>
          </a:p>
        </p:txBody>
      </p:sp>
    </p:spTree>
    <p:extLst>
      <p:ext uri="{BB962C8B-B14F-4D97-AF65-F5344CB8AC3E}">
        <p14:creationId xmlns:p14="http://schemas.microsoft.com/office/powerpoint/2010/main" val="411430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6865C-7028-552D-6A8E-A023315DF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2700F-7B1F-DCF9-25C7-41DDA5EAE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28" y="1169580"/>
            <a:ext cx="12032512" cy="5603359"/>
          </a:xfrm>
          <a:solidFill>
            <a:srgbClr val="FFFFE7"/>
          </a:solidFill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GB" sz="100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Department for Education (2018) </a:t>
            </a:r>
            <a:r>
              <a:rPr lang="en-GB" sz="1000" i="1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Statement of intent on the diversity of the teaching workforce – setting the case for a diverse teaching workforce </a:t>
            </a:r>
            <a:r>
              <a:rPr lang="en-GB" sz="100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Available at: </a:t>
            </a:r>
            <a:r>
              <a:rPr lang="en-GB" sz="10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https://www.gov.uk/government/publications/diversity-of-the-teaching-workforce-statement-of-intent</a:t>
            </a:r>
            <a:r>
              <a:rPr lang="en-GB" sz="100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(accessed 7/12/23)</a:t>
            </a:r>
            <a:endParaRPr lang="en-GB" sz="1000" dirty="0">
              <a:solidFill>
                <a:srgbClr val="333333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GB" sz="100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Eccles, S., Hutchings, M., Hunt, C. &amp; Heaslip, V. (2018) </a:t>
            </a:r>
            <a:r>
              <a:rPr lang="en-GB" sz="1000" i="1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Risk and stigma: </a:t>
            </a:r>
            <a:r>
              <a:rPr lang="en-GB" sz="1000" i="1" dirty="0" err="1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studnts</a:t>
            </a:r>
            <a:r>
              <a:rPr lang="en-GB" sz="1000" i="1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’ perceptions and disclosure of “disability” in higher education</a:t>
            </a:r>
            <a:r>
              <a:rPr lang="en-GB" sz="100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Widening Participation and Lifelong Learning, 20(4), pp.191-208</a:t>
            </a:r>
            <a:endParaRPr lang="en-GB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GB" sz="100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Fabri, M., Andrews, P.C.S. and Pukki, H.K. (2016) </a:t>
            </a:r>
            <a:r>
              <a:rPr lang="en-GB" sz="1000" i="1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guide to best practice in supporting higher education students on the autism spectrum – for HE lecturers and tutors</a:t>
            </a:r>
            <a:r>
              <a:rPr lang="en-GB" sz="1000" b="1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GB" sz="100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UNSPECIFIED, pp.1 - 28 (28).</a:t>
            </a:r>
            <a:endParaRPr lang="en-GB" sz="1000" dirty="0"/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GB" sz="1000" dirty="0"/>
              <a:t>Farr, L. (2022) </a:t>
            </a:r>
            <a:r>
              <a:rPr lang="en-GB" sz="1000" i="1" dirty="0"/>
              <a:t>Guide to Practice-Based Learning (PBL) for Neurodivergent Students</a:t>
            </a:r>
            <a:r>
              <a:rPr lang="en-GB" sz="1000" dirty="0"/>
              <a:t>, available at </a:t>
            </a:r>
            <a:r>
              <a:rPr lang="en-GB" sz="1000" dirty="0">
                <a:hlinkClick r:id="rId3"/>
              </a:rPr>
              <a:t>https://www.hee.nhs.uk/sites/default/files/documents/Guide%20to%20Practice-Based%20Learning%20%28PBL%29%20for%20Neurodivergent%20Students.pdf</a:t>
            </a:r>
            <a:r>
              <a:rPr lang="en-GB" sz="1000" dirty="0"/>
              <a:t> (accessed 27/4/25)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de-DE" sz="100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Gillespie-Lynch, K., Kapp, S. K., Brooks, P. J., Pickens, J., &amp; Schwartzman, B. (2017).</a:t>
            </a:r>
            <a:r>
              <a:rPr lang="de-DE" sz="1000" b="1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GB" sz="1000" i="1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Whose expertise is it? Evidence for autistic adults as critical autism experts, </a:t>
            </a:r>
            <a:r>
              <a:rPr lang="en-GB" sz="100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Frontiers in Psychology, 8, p.438. 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GB" sz="1000" dirty="0">
                <a:effectLst/>
                <a:ea typeface="Times New Roman" panose="02020603050405020304" pitchFamily="18" charset="0"/>
              </a:rPr>
              <a:t>Herr, O. (2021). </a:t>
            </a:r>
            <a:r>
              <a:rPr lang="en-GB" sz="1000" i="1" dirty="0">
                <a:effectLst/>
                <a:ea typeface="Times New Roman" panose="02020603050405020304" pitchFamily="18" charset="0"/>
              </a:rPr>
              <a:t>Dyslexic? No problem!</a:t>
            </a:r>
            <a:r>
              <a:rPr lang="en-GB" sz="1000" dirty="0">
                <a:effectLst/>
                <a:ea typeface="Times New Roman" panose="02020603050405020304" pitchFamily="18" charset="0"/>
              </a:rPr>
              <a:t> [online] British Science Association. Available at: </a:t>
            </a:r>
            <a:r>
              <a:rPr lang="en-GB" sz="1000" u="sng" dirty="0">
                <a:solidFill>
                  <a:srgbClr val="1155CC"/>
                </a:solidFill>
                <a:effectLst/>
                <a:ea typeface="Times New Roman" panose="02020603050405020304" pitchFamily="18" charset="0"/>
                <a:hlinkClick r:id="rId4"/>
              </a:rPr>
              <a:t>https://www.britishscienceassociation.org/blog/dyslexic-no-problem</a:t>
            </a:r>
            <a:r>
              <a:rPr lang="en-GB" sz="1000" dirty="0">
                <a:effectLst/>
                <a:ea typeface="Times New Roman" panose="02020603050405020304" pitchFamily="18" charset="0"/>
              </a:rPr>
              <a:t>. (accessed 27/4/25)</a:t>
            </a:r>
            <a:endParaRPr lang="en-GB" sz="1000" dirty="0">
              <a:ea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GB" sz="1000" dirty="0"/>
              <a:t>Hours, C., </a:t>
            </a:r>
            <a:r>
              <a:rPr lang="en-GB" sz="1000" dirty="0" err="1"/>
              <a:t>Recasens</a:t>
            </a:r>
            <a:r>
              <a:rPr lang="en-GB" sz="1000" dirty="0"/>
              <a:t>, C. &amp; </a:t>
            </a:r>
            <a:r>
              <a:rPr lang="en-GB" sz="1000" dirty="0" err="1"/>
              <a:t>Baleyte</a:t>
            </a:r>
            <a:r>
              <a:rPr lang="en-GB" sz="1000" dirty="0"/>
              <a:t>, J.M. (2022) </a:t>
            </a:r>
            <a:r>
              <a:rPr lang="en-GB" sz="1000" i="1" dirty="0"/>
              <a:t>ASD &amp; ADHD Comorbidity: What are we talking about</a:t>
            </a:r>
            <a:r>
              <a:rPr lang="en-GB" sz="1000" dirty="0"/>
              <a:t>, Frontiers in Psychiatry </a:t>
            </a:r>
            <a:r>
              <a:rPr lang="en-GB" sz="1000" dirty="0" err="1"/>
              <a:t>eCollection</a:t>
            </a:r>
            <a:endParaRPr lang="en-GB" sz="1000" dirty="0"/>
          </a:p>
          <a:p>
            <a:pPr marR="76200">
              <a:lnSpc>
                <a:spcPct val="150000"/>
              </a:lnSpc>
              <a:buNone/>
            </a:pPr>
            <a:r>
              <a:rPr lang="en-GB" sz="1000" dirty="0">
                <a:effectLst/>
                <a:ea typeface="Times New Roman" panose="02020603050405020304" pitchFamily="18" charset="0"/>
              </a:rPr>
              <a:t>Joice, W. and Tetlow, A. (2021). </a:t>
            </a:r>
            <a:r>
              <a:rPr lang="en-GB" sz="1000" i="1" dirty="0">
                <a:effectLst/>
                <a:ea typeface="Times New Roman" panose="02020603050405020304" pitchFamily="18" charset="0"/>
              </a:rPr>
              <a:t>Disability STEM data for students and academic staff in higher education</a:t>
            </a:r>
            <a:r>
              <a:rPr lang="en-GB" sz="1000" dirty="0">
                <a:effectLst/>
                <a:ea typeface="Times New Roman" panose="02020603050405020304" pitchFamily="18" charset="0"/>
              </a:rPr>
              <a:t>. Available at:</a:t>
            </a:r>
            <a:r>
              <a:rPr lang="en-GB" sz="1000" u="none" strike="noStrike" dirty="0">
                <a:solidFill>
                  <a:srgbClr val="0000FF"/>
                </a:solidFill>
                <a:effectLst/>
                <a:ea typeface="Times New Roman" panose="02020603050405020304" pitchFamily="18" charset="0"/>
                <a:hlinkClick r:id="rId5"/>
              </a:rPr>
              <a:t> </a:t>
            </a:r>
            <a:r>
              <a:rPr lang="en-GB" sz="1000" u="sng" dirty="0">
                <a:solidFill>
                  <a:srgbClr val="0000FF"/>
                </a:solidFill>
                <a:effectLst/>
                <a:ea typeface="Times New Roman" panose="02020603050405020304" pitchFamily="18" charset="0"/>
                <a:hlinkClick r:id="rId5"/>
              </a:rPr>
              <a:t>https://royalsociety.org/-/media/policy/topics/diversity-in-science/210118-disability-STEM-data-for-students-and-staff-in-higher-education.pdf</a:t>
            </a:r>
            <a:r>
              <a:rPr lang="en-GB" sz="1000" dirty="0">
                <a:effectLst/>
                <a:ea typeface="Times New Roman" panose="02020603050405020304" pitchFamily="18" charset="0"/>
              </a:rPr>
              <a:t> (accessed 28/4/25)</a:t>
            </a:r>
            <a:endParaRPr lang="en-GB" sz="1000" dirty="0"/>
          </a:p>
          <a:p>
            <a:pPr marL="0" indent="0">
              <a:lnSpc>
                <a:spcPct val="100000"/>
              </a:lnSpc>
              <a:buNone/>
            </a:pPr>
            <a:r>
              <a:rPr lang="en-GB" sz="1000" dirty="0"/>
              <a:t>NHS England (</a:t>
            </a:r>
            <a:r>
              <a:rPr lang="en-GB" sz="1000" dirty="0" err="1"/>
              <a:t>n.d</a:t>
            </a:r>
            <a:r>
              <a:rPr lang="en-GB" sz="1000" dirty="0"/>
              <a:t>) </a:t>
            </a:r>
            <a:r>
              <a:rPr lang="en-GB" sz="1000" i="1" dirty="0"/>
              <a:t>Workforce, training and education</a:t>
            </a:r>
            <a:r>
              <a:rPr lang="en-GB" sz="1000" dirty="0"/>
              <a:t>, available at </a:t>
            </a:r>
            <a:r>
              <a:rPr lang="en-GB" sz="1000" dirty="0">
                <a:hlinkClick r:id="rId6"/>
              </a:rPr>
              <a:t>https://www.hee.nhs.uk/our-work/pharmacy/transforming/initial/foundation/resources/edi/neurodiversity</a:t>
            </a:r>
            <a:r>
              <a:rPr lang="en-GB" sz="1000" dirty="0"/>
              <a:t> (accessed 27/4/25)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Pesonen, H.V., Waltz, M., Fabri, M., Lahdelma, M., </a:t>
            </a:r>
            <a:r>
              <a:rPr lang="en-GB" sz="1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Syurina</a:t>
            </a:r>
            <a:r>
              <a:rPr lang="en-GB" sz="1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, E.V. (2020) </a:t>
            </a:r>
            <a:r>
              <a:rPr lang="en-GB" sz="10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Students and graduates with autism: perceptions of support when preparing for transition from university to work</a:t>
            </a:r>
            <a:r>
              <a:rPr lang="en-GB" sz="1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. European J. of Special Needs Education. Taylor &amp; Francis</a:t>
            </a:r>
            <a:endParaRPr lang="en-GB" sz="1000" dirty="0"/>
          </a:p>
          <a:p>
            <a:pPr marL="0" indent="0">
              <a:lnSpc>
                <a:spcPct val="100000"/>
              </a:lnSpc>
              <a:buNone/>
            </a:pPr>
            <a:r>
              <a:rPr lang="en-GB" sz="1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StEvens</a:t>
            </a:r>
            <a:r>
              <a:rPr lang="en-GB" sz="1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C. (2022) </a:t>
            </a:r>
            <a:r>
              <a:rPr lang="en-GB" sz="10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lived experience of autistic teachers: a review of the literature</a:t>
            </a:r>
            <a:r>
              <a:rPr lang="en-GB" sz="1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International Journal of Inclusive Education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GB" sz="1000" dirty="0">
                <a:solidFill>
                  <a:srgbClr val="3A3A3A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Wood, R., Crane, L., </a:t>
            </a:r>
            <a:r>
              <a:rPr lang="en-GB" sz="1000" dirty="0" err="1">
                <a:solidFill>
                  <a:srgbClr val="3A3A3A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Happé</a:t>
            </a:r>
            <a:r>
              <a:rPr lang="en-GB" sz="1000" dirty="0">
                <a:solidFill>
                  <a:srgbClr val="3A3A3A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F., &amp; Moyse, R. (2022). </a:t>
            </a:r>
            <a:r>
              <a:rPr lang="en-GB" sz="1000" i="1" dirty="0">
                <a:solidFill>
                  <a:srgbClr val="3A3A3A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Learning from autistic teachers: lessons about change in an era of COVID-19. </a:t>
            </a:r>
            <a:r>
              <a:rPr lang="en-GB" sz="1000" dirty="0">
                <a:solidFill>
                  <a:srgbClr val="3A3A3A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Educational Review (Birmingham), ahead-of-print(ahead-of-print), pp.1–23.</a:t>
            </a:r>
            <a:endParaRPr lang="en-GB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GB" sz="100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Wood, R. &amp; </a:t>
            </a:r>
            <a:r>
              <a:rPr lang="en-GB" sz="1000" dirty="0" err="1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Happé</a:t>
            </a:r>
            <a:r>
              <a:rPr lang="en-GB" sz="100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F. (2023) </a:t>
            </a:r>
            <a:r>
              <a:rPr lang="en-GB" sz="1000" i="1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What are the views and experiences of autistic teachers? Findings from an online survey in the UK, </a:t>
            </a:r>
            <a:r>
              <a:rPr lang="en-GB" sz="100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Disability &amp; Society, 38(1), pp.47-72</a:t>
            </a:r>
            <a:endParaRPr lang="en-GB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1000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915D9872-D3F4-443E-CEA6-143F5C1EA2C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4199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dirty="0">
                <a:solidFill>
                  <a:schemeClr val="bg1"/>
                </a:solidFill>
              </a:rPr>
              <a:t>References and Further Reading</a:t>
            </a:r>
          </a:p>
        </p:txBody>
      </p:sp>
    </p:spTree>
    <p:extLst>
      <p:ext uri="{BB962C8B-B14F-4D97-AF65-F5344CB8AC3E}">
        <p14:creationId xmlns:p14="http://schemas.microsoft.com/office/powerpoint/2010/main" val="254477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888D2-0347-57E5-9E2D-E5A6D5E4D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643E55F3-F1E1-C6C1-31B3-3B6176486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11" y="1715749"/>
            <a:ext cx="11927778" cy="3191941"/>
          </a:xfrm>
          <a:prstGeom prst="rect">
            <a:avLst/>
          </a:prstGeom>
        </p:spPr>
      </p:pic>
      <p:pic>
        <p:nvPicPr>
          <p:cNvPr id="7" name="Picture 6" descr="A close-up of a white background&#10;&#10;AI-generated content may be incorrect.">
            <a:extLst>
              <a:ext uri="{FF2B5EF4-FFF2-40B4-BE49-F238E27FC236}">
                <a16:creationId xmlns:a16="http://schemas.microsoft.com/office/drawing/2014/main" id="{9EB55476-1ABE-914A-B1B1-A731C7B8C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111" y="68862"/>
            <a:ext cx="7444346" cy="1689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08A0B8-07A0-CED0-3E65-327D064C6A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6533"/>
          <a:stretch/>
        </p:blipFill>
        <p:spPr>
          <a:xfrm>
            <a:off x="2983669" y="168249"/>
            <a:ext cx="9076220" cy="158971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7B7F1B93-1797-A4F8-E68A-835ED33A8CC6}"/>
              </a:ext>
            </a:extLst>
          </p:cNvPr>
          <p:cNvSpPr/>
          <p:nvPr/>
        </p:nvSpPr>
        <p:spPr>
          <a:xfrm>
            <a:off x="1809555" y="1715749"/>
            <a:ext cx="1251857" cy="512789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5671499-C86B-748C-7CC6-C0C4996B6353}"/>
              </a:ext>
            </a:extLst>
          </p:cNvPr>
          <p:cNvSpPr/>
          <p:nvPr/>
        </p:nvSpPr>
        <p:spPr>
          <a:xfrm>
            <a:off x="8584502" y="3946434"/>
            <a:ext cx="3024715" cy="51386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B1896E-A387-A938-5073-71A1FF7FC603}"/>
              </a:ext>
            </a:extLst>
          </p:cNvPr>
          <p:cNvSpPr txBox="1"/>
          <p:nvPr/>
        </p:nvSpPr>
        <p:spPr>
          <a:xfrm>
            <a:off x="7993025" y="6168288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333333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(Department for Education</a:t>
            </a:r>
            <a:r>
              <a:rPr lang="en-GB" dirty="0">
                <a:solidFill>
                  <a:srgbClr val="333333"/>
                </a:solidFill>
                <a:latin typeface="Open Sans" panose="020B0606030504020204" pitchFamily="34" charset="0"/>
                <a:ea typeface="Calibri" panose="020F0502020204030204" pitchFamily="34" charset="0"/>
              </a:rPr>
              <a:t>, </a:t>
            </a:r>
            <a:r>
              <a:rPr lang="en-GB" sz="1800" dirty="0">
                <a:solidFill>
                  <a:srgbClr val="333333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2018)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640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EABD8B5-7D50-1ED8-D9A1-BBA1CF8E9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41991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Neurodiverse vs Neurodivergent </a:t>
            </a:r>
          </a:p>
        </p:txBody>
      </p:sp>
      <p:pic>
        <p:nvPicPr>
          <p:cNvPr id="3" name="Content Placeholder 2" descr="A diagram of people with text&#10;&#10;AI-generated content may be incorrect.">
            <a:extLst>
              <a:ext uri="{FF2B5EF4-FFF2-40B4-BE49-F238E27FC236}">
                <a16:creationId xmlns:a16="http://schemas.microsoft.com/office/drawing/2014/main" id="{65917489-BC18-C5DE-A676-178970937F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607" y="1310598"/>
            <a:ext cx="9064786" cy="536694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454EF1-3994-42D3-9FE6-9AADE7055CE3}"/>
              </a:ext>
            </a:extLst>
          </p:cNvPr>
          <p:cNvSpPr txBox="1"/>
          <p:nvPr/>
        </p:nvSpPr>
        <p:spPr>
          <a:xfrm>
            <a:off x="9160328" y="6308209"/>
            <a:ext cx="1638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(Farr, 2022)</a:t>
            </a:r>
          </a:p>
        </p:txBody>
      </p:sp>
    </p:spTree>
    <p:extLst>
      <p:ext uri="{BB962C8B-B14F-4D97-AF65-F5344CB8AC3E}">
        <p14:creationId xmlns:p14="http://schemas.microsoft.com/office/powerpoint/2010/main" val="3697702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21CEC-8458-F961-923C-B0E415BBD36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200839"/>
            <a:ext cx="6795977" cy="4646515"/>
          </a:xfrm>
        </p:spPr>
        <p:txBody>
          <a:bodyPr>
            <a:normAutofit lnSpcReduction="10000"/>
          </a:bodyPr>
          <a:lstStyle/>
          <a:p>
            <a:pPr algn="just"/>
            <a:r>
              <a:rPr lang="en-GB" sz="2600" dirty="0"/>
              <a:t>The number of STEM students at UG and PG level with a known disability doubled between 2007-2018 (15.5% and 12.5% respectively) </a:t>
            </a:r>
          </a:p>
          <a:p>
            <a:pPr algn="just"/>
            <a:r>
              <a:rPr lang="en-GB" sz="2600" dirty="0"/>
              <a:t>There is variation between degree subjects (e.g. Biology and Physics) and gender</a:t>
            </a:r>
          </a:p>
          <a:p>
            <a:pPr algn="just"/>
            <a:r>
              <a:rPr lang="en-GB" sz="2600" dirty="0"/>
              <a:t>79.1% of STEM first degree students reporting a social communication/autistic spectrum condition are male</a:t>
            </a:r>
          </a:p>
          <a:p>
            <a:pPr algn="just"/>
            <a:r>
              <a:rPr lang="en-GB" sz="2600" dirty="0"/>
              <a:t>It is estimated that on average around 15% of the general population are neurodivergent (NHS England, </a:t>
            </a:r>
            <a:r>
              <a:rPr lang="en-GB" sz="2600" dirty="0" err="1"/>
              <a:t>n.d</a:t>
            </a:r>
            <a:r>
              <a:rPr lang="en-GB" sz="2600" dirty="0"/>
              <a:t>)</a:t>
            </a:r>
          </a:p>
          <a:p>
            <a:pPr algn="just"/>
            <a:endParaRPr lang="en-GB" sz="2600" dirty="0"/>
          </a:p>
          <a:p>
            <a:pPr algn="just"/>
            <a:endParaRPr lang="en-GB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6871AB9-A432-EA08-41F8-23A32DB666D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4199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solidFill>
                  <a:schemeClr val="bg1"/>
                </a:solidFill>
              </a:rPr>
              <a:t>Context – Neurodivergence in STEM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CCB56E-AF93-3A2D-18E5-A1FE5EF411A8}"/>
              </a:ext>
            </a:extLst>
          </p:cNvPr>
          <p:cNvSpPr txBox="1"/>
          <p:nvPr/>
        </p:nvSpPr>
        <p:spPr>
          <a:xfrm>
            <a:off x="838200" y="6094679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(Joice &amp; Tetlow, 2021)</a:t>
            </a:r>
          </a:p>
        </p:txBody>
      </p:sp>
      <p:pic>
        <p:nvPicPr>
          <p:cNvPr id="11" name="Picture 10" descr="Two people tinkering with an electronic circuitboard">
            <a:extLst>
              <a:ext uri="{FF2B5EF4-FFF2-40B4-BE49-F238E27FC236}">
                <a16:creationId xmlns:a16="http://schemas.microsoft.com/office/drawing/2014/main" id="{9E184BCA-E61F-353F-DCEE-BAE0C87B2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588" y="3963888"/>
            <a:ext cx="4102938" cy="2734624"/>
          </a:xfrm>
          <a:prstGeom prst="rect">
            <a:avLst/>
          </a:prstGeom>
        </p:spPr>
      </p:pic>
      <p:pic>
        <p:nvPicPr>
          <p:cNvPr id="13" name="Picture 12" descr="Close up of hand writing on chalkboard">
            <a:extLst>
              <a:ext uri="{FF2B5EF4-FFF2-40B4-BE49-F238E27FC236}">
                <a16:creationId xmlns:a16="http://schemas.microsoft.com/office/drawing/2014/main" id="{F81AEE72-3549-FCA8-AEC0-85FA1FE41F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587" y="1126509"/>
            <a:ext cx="4102937" cy="273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56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0C6FE-5318-1977-C907-C5A14939E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62868-821A-A549-59F0-A7D633990CF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496016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It is estimated that on average around 15% of the general population are neurodivergent (NHS England, </a:t>
            </a:r>
            <a:r>
              <a:rPr lang="en-GB" dirty="0" err="1"/>
              <a:t>n.d</a:t>
            </a:r>
            <a:r>
              <a:rPr lang="en-GB" dirty="0"/>
              <a:t>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E72EABD-4911-FFF8-02F5-D4583768331C}"/>
              </a:ext>
            </a:extLst>
          </p:cNvPr>
          <p:cNvGraphicFramePr>
            <a:graphicFrameLocks noGrp="1"/>
          </p:cNvGraphicFramePr>
          <p:nvPr/>
        </p:nvGraphicFramePr>
        <p:xfrm>
          <a:off x="222102" y="2952502"/>
          <a:ext cx="11747796" cy="2148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1172">
                  <a:extLst>
                    <a:ext uri="{9D8B030D-6E8A-4147-A177-3AD203B41FA5}">
                      <a16:colId xmlns:a16="http://schemas.microsoft.com/office/drawing/2014/main" val="137722330"/>
                    </a:ext>
                  </a:extLst>
                </a:gridCol>
                <a:gridCol w="4189228">
                  <a:extLst>
                    <a:ext uri="{9D8B030D-6E8A-4147-A177-3AD203B41FA5}">
                      <a16:colId xmlns:a16="http://schemas.microsoft.com/office/drawing/2014/main" val="2319830726"/>
                    </a:ext>
                  </a:extLst>
                </a:gridCol>
                <a:gridCol w="4348717">
                  <a:extLst>
                    <a:ext uri="{9D8B030D-6E8A-4147-A177-3AD203B41FA5}">
                      <a16:colId xmlns:a16="http://schemas.microsoft.com/office/drawing/2014/main" val="1604688564"/>
                    </a:ext>
                  </a:extLst>
                </a:gridCol>
                <a:gridCol w="1658679">
                  <a:extLst>
                    <a:ext uri="{9D8B030D-6E8A-4147-A177-3AD203B41FA5}">
                      <a16:colId xmlns:a16="http://schemas.microsoft.com/office/drawing/2014/main" val="3721250990"/>
                    </a:ext>
                  </a:extLst>
                </a:gridCol>
              </a:tblGrid>
              <a:tr h="377062">
                <a:tc>
                  <a:txBody>
                    <a:bodyPr/>
                    <a:lstStyle/>
                    <a:p>
                      <a:r>
                        <a:rPr lang="en-GB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Students with Learning Support 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Other – self-diagnosed, pending, did not declare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3042051"/>
                  </a:ext>
                </a:extLst>
              </a:tr>
              <a:tr h="377062">
                <a:tc>
                  <a:txBody>
                    <a:bodyPr/>
                    <a:lstStyle/>
                    <a:p>
                      <a:r>
                        <a:rPr lang="en-GB" dirty="0"/>
                        <a:t>2021-22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9%</a:t>
                      </a:r>
                      <a:r>
                        <a:rPr lang="en-GB" b="0" dirty="0"/>
                        <a:t> (ADHD, ASC, Dyslexia)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19%</a:t>
                      </a:r>
                      <a:r>
                        <a:rPr lang="en-GB" b="0" dirty="0"/>
                        <a:t> (ASC, ADHD)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28%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1155985"/>
                  </a:ext>
                </a:extLst>
              </a:tr>
              <a:tr h="377062">
                <a:tc>
                  <a:txBody>
                    <a:bodyPr/>
                    <a:lstStyle/>
                    <a:p>
                      <a:r>
                        <a:rPr lang="en-GB" dirty="0"/>
                        <a:t>2022-23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11% </a:t>
                      </a:r>
                      <a:r>
                        <a:rPr lang="en-GB" b="0" dirty="0"/>
                        <a:t>(ADHD)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22% </a:t>
                      </a:r>
                      <a:r>
                        <a:rPr lang="en-GB" b="0" dirty="0"/>
                        <a:t>(ASC, ADHD)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33%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1378354"/>
                  </a:ext>
                </a:extLst>
              </a:tr>
              <a:tr h="377062">
                <a:tc>
                  <a:txBody>
                    <a:bodyPr/>
                    <a:lstStyle/>
                    <a:p>
                      <a:r>
                        <a:rPr lang="en-GB" dirty="0"/>
                        <a:t>2023-24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26%</a:t>
                      </a:r>
                      <a:r>
                        <a:rPr lang="en-GB" b="0" dirty="0"/>
                        <a:t> (ASC, ADHD, Dyslexia, Dyscalculia)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13% </a:t>
                      </a:r>
                      <a:r>
                        <a:rPr lang="en-GB" b="0" dirty="0"/>
                        <a:t>(ADHD, ASC)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39%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5067103"/>
                  </a:ext>
                </a:extLst>
              </a:tr>
              <a:tr h="377062">
                <a:tc>
                  <a:txBody>
                    <a:bodyPr/>
                    <a:lstStyle/>
                    <a:p>
                      <a:r>
                        <a:rPr lang="en-GB" dirty="0"/>
                        <a:t>2024-25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21% </a:t>
                      </a:r>
                      <a:r>
                        <a:rPr lang="en-GB" b="0" dirty="0"/>
                        <a:t>(ADHD, ASC, Dyslexia)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29%</a:t>
                      </a:r>
                      <a:r>
                        <a:rPr lang="en-GB" b="0" dirty="0"/>
                        <a:t> (ADHD, ASC)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3017357"/>
                  </a:ext>
                </a:extLst>
              </a:tr>
            </a:tbl>
          </a:graphicData>
        </a:graphic>
      </p:graphicFrame>
      <p:sp>
        <p:nvSpPr>
          <p:cNvPr id="5" name="Title 3">
            <a:extLst>
              <a:ext uri="{FF2B5EF4-FFF2-40B4-BE49-F238E27FC236}">
                <a16:creationId xmlns:a16="http://schemas.microsoft.com/office/drawing/2014/main" id="{F1FE0DCF-2CE3-1E4D-A3AD-A7C71DA0AF1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4199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solidFill>
                  <a:schemeClr val="bg1"/>
                </a:solidFill>
              </a:rPr>
              <a:t>Context – Our Science Cohorts at Sussex</a:t>
            </a:r>
          </a:p>
        </p:txBody>
      </p:sp>
    </p:spTree>
    <p:extLst>
      <p:ext uri="{BB962C8B-B14F-4D97-AF65-F5344CB8AC3E}">
        <p14:creationId xmlns:p14="http://schemas.microsoft.com/office/powerpoint/2010/main" val="410196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102A7-FBC1-FC81-EF89-493946A59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790" y="1241416"/>
            <a:ext cx="8417312" cy="4847893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en-GB" sz="1800" dirty="0">
                <a:solidFill>
                  <a:srgbClr val="242424"/>
                </a:solidFill>
                <a:ea typeface="Calibri" panose="020F0502020204030204" pitchFamily="34" charset="0"/>
              </a:rPr>
              <a:t>Many students in Higher Education do not disclose their learning needs (Eccles </a:t>
            </a:r>
            <a:r>
              <a:rPr lang="en-GB" sz="1800" i="1" dirty="0">
                <a:solidFill>
                  <a:srgbClr val="242424"/>
                </a:solidFill>
                <a:ea typeface="Calibri" panose="020F0502020204030204" pitchFamily="34" charset="0"/>
              </a:rPr>
              <a:t>et al.</a:t>
            </a:r>
            <a:r>
              <a:rPr lang="en-GB" sz="1800" dirty="0">
                <a:solidFill>
                  <a:srgbClr val="242424"/>
                </a:solidFill>
                <a:ea typeface="Calibri" panose="020F0502020204030204" pitchFamily="34" charset="0"/>
              </a:rPr>
              <a:t>, 2018). </a:t>
            </a:r>
          </a:p>
          <a:p>
            <a:pPr algn="just">
              <a:lnSpc>
                <a:spcPct val="100000"/>
              </a:lnSpc>
            </a:pPr>
            <a:r>
              <a:rPr lang="en-GB" sz="1800" dirty="0">
                <a:solidFill>
                  <a:srgbClr val="242424"/>
                </a:solidFill>
                <a:ea typeface="Calibri" panose="020F0502020204030204" pitchFamily="34" charset="0"/>
              </a:rPr>
              <a:t>History of t</a:t>
            </a:r>
            <a:r>
              <a:rPr lang="en-GB" sz="1800" dirty="0">
                <a:solidFill>
                  <a:srgbClr val="242424"/>
                </a:solidFill>
                <a:effectLst/>
                <a:ea typeface="Calibri" panose="020F0502020204030204" pitchFamily="34" charset="0"/>
              </a:rPr>
              <a:t>eachers and support staff citing a lack of support for their specific needs as a reason for leaving their jobs, and this has also been the case for some student teachers whose needs are not met during their training year (Wood </a:t>
            </a:r>
            <a:r>
              <a:rPr lang="en-GB" sz="1800" i="1" dirty="0">
                <a:solidFill>
                  <a:srgbClr val="242424"/>
                </a:solidFill>
                <a:effectLst/>
                <a:ea typeface="Calibri" panose="020F0502020204030204" pitchFamily="34" charset="0"/>
              </a:rPr>
              <a:t>et al., </a:t>
            </a:r>
            <a:r>
              <a:rPr lang="en-GB" sz="1800" dirty="0">
                <a:solidFill>
                  <a:srgbClr val="242424"/>
                </a:solidFill>
                <a:effectLst/>
                <a:ea typeface="Calibri" panose="020F0502020204030204" pitchFamily="34" charset="0"/>
              </a:rPr>
              <a:t>2022; Wood &amp; </a:t>
            </a:r>
            <a:r>
              <a:rPr lang="en-GB" sz="1800" dirty="0" err="1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Happé</a:t>
            </a:r>
            <a:r>
              <a:rPr lang="en-GB" sz="180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, 2023</a:t>
            </a:r>
            <a:r>
              <a:rPr lang="en-GB" sz="1800" dirty="0">
                <a:solidFill>
                  <a:srgbClr val="242424"/>
                </a:solidFill>
                <a:effectLst/>
                <a:ea typeface="Calibri" panose="020F0502020204030204" pitchFamily="34" charset="0"/>
              </a:rPr>
              <a:t>).</a:t>
            </a:r>
          </a:p>
          <a:p>
            <a:pPr algn="just">
              <a:lnSpc>
                <a:spcPct val="100000"/>
              </a:lnSpc>
            </a:pPr>
            <a:r>
              <a:rPr lang="en-GB" sz="1800" dirty="0">
                <a:solidFill>
                  <a:srgbClr val="242424"/>
                </a:solidFill>
                <a:effectLst/>
                <a:ea typeface="Calibri" panose="020F0502020204030204" pitchFamily="34" charset="0"/>
              </a:rPr>
              <a:t>The nature of the school environment – busy, loud, social and sometimes unpredictable can be difficult to navigate for neurodivergent people, often resulting in anxiety, masking, fatigue and burnout (Wood &amp; </a:t>
            </a:r>
            <a:r>
              <a:rPr lang="en-GB" sz="1800" dirty="0" err="1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Happé</a:t>
            </a:r>
            <a:r>
              <a:rPr lang="en-GB" sz="180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, 2023).</a:t>
            </a:r>
            <a:r>
              <a:rPr lang="en-GB" sz="1800" dirty="0">
                <a:solidFill>
                  <a:srgbClr val="242424"/>
                </a:solidFill>
                <a:effectLst/>
                <a:ea typeface="Calibri" panose="020F0502020204030204" pitchFamily="34" charset="0"/>
              </a:rPr>
              <a:t> </a:t>
            </a:r>
          </a:p>
          <a:p>
            <a:pPr algn="just">
              <a:lnSpc>
                <a:spcPct val="100000"/>
              </a:lnSpc>
            </a:pPr>
            <a:r>
              <a:rPr lang="en-GB" sz="1800" dirty="0">
                <a:solidFill>
                  <a:srgbClr val="242424"/>
                </a:solidFill>
                <a:effectLst/>
                <a:ea typeface="Calibri" panose="020F0502020204030204" pitchFamily="34" charset="0"/>
              </a:rPr>
              <a:t>Quite often what we think we know about a specific need is based on stereotype derived from observations from individuals who lack lived experience (Gillespie-Lynch </a:t>
            </a:r>
            <a:r>
              <a:rPr lang="en-GB" sz="1800" i="1" dirty="0">
                <a:solidFill>
                  <a:srgbClr val="242424"/>
                </a:solidFill>
                <a:effectLst/>
                <a:ea typeface="Calibri" panose="020F0502020204030204" pitchFamily="34" charset="0"/>
              </a:rPr>
              <a:t>et al.</a:t>
            </a:r>
            <a:r>
              <a:rPr lang="en-GB" sz="1800" dirty="0">
                <a:solidFill>
                  <a:srgbClr val="242424"/>
                </a:solidFill>
                <a:effectLst/>
                <a:ea typeface="Calibri" panose="020F0502020204030204" pitchFamily="34" charset="0"/>
              </a:rPr>
              <a:t>, 2017).</a:t>
            </a:r>
          </a:p>
          <a:p>
            <a:pPr algn="just">
              <a:lnSpc>
                <a:spcPct val="100000"/>
              </a:lnSpc>
            </a:pPr>
            <a:r>
              <a:rPr lang="en-GB" sz="1800" dirty="0">
                <a:solidFill>
                  <a:srgbClr val="242424"/>
                </a:solidFill>
                <a:effectLst/>
                <a:ea typeface="Calibri" panose="020F0502020204030204" pitchFamily="34" charset="0"/>
              </a:rPr>
              <a:t>Intersections and comorbidity among needs (Hours, </a:t>
            </a:r>
            <a:r>
              <a:rPr lang="en-GB" sz="1800" dirty="0" err="1">
                <a:solidFill>
                  <a:srgbClr val="242424"/>
                </a:solidFill>
                <a:effectLst/>
                <a:ea typeface="Calibri" panose="020F0502020204030204" pitchFamily="34" charset="0"/>
              </a:rPr>
              <a:t>Recasens</a:t>
            </a:r>
            <a:r>
              <a:rPr lang="en-GB" sz="1800" dirty="0">
                <a:solidFill>
                  <a:srgbClr val="242424"/>
                </a:solidFill>
                <a:effectLst/>
                <a:ea typeface="Calibri" panose="020F0502020204030204" pitchFamily="34" charset="0"/>
              </a:rPr>
              <a:t> &amp; </a:t>
            </a:r>
            <a:r>
              <a:rPr lang="en-GB" sz="1800" dirty="0" err="1">
                <a:solidFill>
                  <a:srgbClr val="242424"/>
                </a:solidFill>
                <a:effectLst/>
                <a:ea typeface="Calibri" panose="020F0502020204030204" pitchFamily="34" charset="0"/>
              </a:rPr>
              <a:t>Baleyte</a:t>
            </a:r>
            <a:r>
              <a:rPr lang="en-GB" sz="1800" dirty="0">
                <a:solidFill>
                  <a:srgbClr val="242424"/>
                </a:solidFill>
                <a:effectLst/>
                <a:ea typeface="Calibri" panose="020F0502020204030204" pitchFamily="34" charset="0"/>
              </a:rPr>
              <a:t>, 2022).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6FFC8DA-7EF0-402E-4E77-1107075CFEF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4199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solidFill>
                  <a:schemeClr val="bg1"/>
                </a:solidFill>
              </a:rPr>
              <a:t>Literature</a:t>
            </a:r>
          </a:p>
        </p:txBody>
      </p:sp>
      <p:pic>
        <p:nvPicPr>
          <p:cNvPr id="8" name="Picture 7" descr="Classroom of students raising their hands in front of a teacher">
            <a:extLst>
              <a:ext uri="{FF2B5EF4-FFF2-40B4-BE49-F238E27FC236}">
                <a16:creationId xmlns:a16="http://schemas.microsoft.com/office/drawing/2014/main" id="{8C041146-A3CF-6CAA-40D6-A668CCCCD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53" b="-1"/>
          <a:stretch/>
        </p:blipFill>
        <p:spPr>
          <a:xfrm>
            <a:off x="8809241" y="3612994"/>
            <a:ext cx="3216419" cy="3099486"/>
          </a:xfrm>
          <a:prstGeom prst="rect">
            <a:avLst/>
          </a:prstGeom>
        </p:spPr>
      </p:pic>
      <p:pic>
        <p:nvPicPr>
          <p:cNvPr id="10" name="Picture 9" descr="Closeup of hand pointing to line in book">
            <a:extLst>
              <a:ext uri="{FF2B5EF4-FFF2-40B4-BE49-F238E27FC236}">
                <a16:creationId xmlns:a16="http://schemas.microsoft.com/office/drawing/2014/main" id="{238642E3-CB7C-5D9C-C491-A87CCAF69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241" y="1284721"/>
            <a:ext cx="3216419" cy="214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1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2E38B2-86ED-BBFE-01BD-C859DF720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2233"/>
            <a:ext cx="6764079" cy="4794730"/>
          </a:xfrm>
        </p:spPr>
        <p:txBody>
          <a:bodyPr>
            <a:normAutofit fontScale="92500"/>
          </a:bodyPr>
          <a:lstStyle/>
          <a:p>
            <a:r>
              <a:rPr lang="en-GB" sz="2400" dirty="0"/>
              <a:t>Negative stereotypes and deficit model of diagnosis can result in low-expectations which have a negative impact on neurodivergent teachers (</a:t>
            </a:r>
            <a:r>
              <a:rPr lang="en-GB" sz="2400" dirty="0" err="1"/>
              <a:t>StEvens</a:t>
            </a:r>
            <a:r>
              <a:rPr lang="en-GB" sz="2400" dirty="0"/>
              <a:t>, 2022).</a:t>
            </a:r>
          </a:p>
          <a:p>
            <a:r>
              <a:rPr lang="en-GB" sz="2400" dirty="0"/>
              <a:t>Late diagnoses, no diagnosis, self-diagnosis coupled with fear of sharing a diagnosis means needs are often not being met </a:t>
            </a:r>
            <a:r>
              <a:rPr lang="en-GB" sz="2400" dirty="0">
                <a:solidFill>
                  <a:srgbClr val="242424"/>
                </a:solidFill>
                <a:effectLst/>
                <a:ea typeface="Calibri" panose="020F0502020204030204" pitchFamily="34" charset="0"/>
              </a:rPr>
              <a:t>(Wood &amp; </a:t>
            </a:r>
            <a:r>
              <a:rPr lang="en-GB" sz="2400" dirty="0" err="1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Happé</a:t>
            </a:r>
            <a:r>
              <a:rPr lang="en-GB" sz="240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, 2023).</a:t>
            </a:r>
            <a:r>
              <a:rPr lang="en-GB" sz="2400" dirty="0">
                <a:solidFill>
                  <a:srgbClr val="242424"/>
                </a:solidFill>
                <a:effectLst/>
                <a:ea typeface="Calibri" panose="020F0502020204030204" pitchFamily="34" charset="0"/>
              </a:rPr>
              <a:t> </a:t>
            </a:r>
          </a:p>
          <a:p>
            <a:r>
              <a:rPr lang="en-GB" sz="2400" dirty="0">
                <a:solidFill>
                  <a:srgbClr val="242424"/>
                </a:solidFill>
                <a:ea typeface="Calibri" panose="020F0502020204030204" pitchFamily="34" charset="0"/>
              </a:rPr>
              <a:t>How student teachers respond to critical incidents related to their identity depends on the context and how safe they feel (Vickers-Hulse &amp; Whitehouse, 2023).</a:t>
            </a:r>
            <a:endParaRPr lang="en-GB" sz="2400" dirty="0">
              <a:solidFill>
                <a:srgbClr val="242424"/>
              </a:solidFill>
              <a:effectLst/>
              <a:ea typeface="Calibri" panose="020F0502020204030204" pitchFamily="34" charset="0"/>
            </a:endParaRPr>
          </a:p>
          <a:p>
            <a:r>
              <a:rPr lang="en-GB" sz="2400" dirty="0"/>
              <a:t>Support during PGCE falling away for ECT – set up for failure? Realistic view of the profession? (Pesonen </a:t>
            </a:r>
            <a:r>
              <a:rPr lang="en-GB" sz="2400" i="1" dirty="0"/>
              <a:t>et al.</a:t>
            </a:r>
            <a:r>
              <a:rPr lang="en-GB" sz="2400" dirty="0"/>
              <a:t>, 2020).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71F555-EEAD-F536-ECD5-EE0B95702FF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4199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dirty="0">
                <a:solidFill>
                  <a:schemeClr val="bg1"/>
                </a:solidFill>
              </a:rPr>
              <a:t>Challenges</a:t>
            </a:r>
          </a:p>
        </p:txBody>
      </p:sp>
      <p:pic>
        <p:nvPicPr>
          <p:cNvPr id="8" name="Picture 7" descr="Two colleagues planning on board with sticky notes">
            <a:extLst>
              <a:ext uri="{FF2B5EF4-FFF2-40B4-BE49-F238E27FC236}">
                <a16:creationId xmlns:a16="http://schemas.microsoft.com/office/drawing/2014/main" id="{0774397C-B187-84B4-9E89-6424693C9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273" y="3892762"/>
            <a:ext cx="4011000" cy="2675306"/>
          </a:xfrm>
          <a:prstGeom prst="rect">
            <a:avLst/>
          </a:prstGeom>
        </p:spPr>
      </p:pic>
      <p:pic>
        <p:nvPicPr>
          <p:cNvPr id="10" name="Picture 9" descr="Patient and counselor">
            <a:extLst>
              <a:ext uri="{FF2B5EF4-FFF2-40B4-BE49-F238E27FC236}">
                <a16:creationId xmlns:a16="http://schemas.microsoft.com/office/drawing/2014/main" id="{CD3A66AC-2F93-28A4-51FA-91C91548B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272" y="1154151"/>
            <a:ext cx="4010999" cy="267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7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EBD36-2C11-B292-8F65-9799BC8FF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615" y="1698035"/>
            <a:ext cx="7742274" cy="4351338"/>
          </a:xfrm>
        </p:spPr>
        <p:txBody>
          <a:bodyPr>
            <a:normAutofit/>
          </a:bodyPr>
          <a:lstStyle/>
          <a:p>
            <a:pPr algn="just"/>
            <a:r>
              <a:rPr lang="en-GB" dirty="0"/>
              <a:t>Neurodivergence </a:t>
            </a:r>
            <a:r>
              <a:rPr lang="en-GB" dirty="0">
                <a:ea typeface="Segoe UI Symbol" panose="020B0502040204020203" pitchFamily="34" charset="0"/>
              </a:rPr>
              <a:t>≠ deficit </a:t>
            </a:r>
            <a:endParaRPr lang="en-GB" dirty="0"/>
          </a:p>
          <a:p>
            <a:pPr algn="just"/>
            <a:r>
              <a:rPr lang="en-GB" dirty="0"/>
              <a:t>Skills useful in science/science teaching e.g.</a:t>
            </a:r>
          </a:p>
          <a:p>
            <a:pPr lvl="1" algn="just"/>
            <a:r>
              <a:rPr lang="en-GB" sz="2000" dirty="0">
                <a:ea typeface="Times New Roman" panose="02020603050405020304" pitchFamily="18" charset="0"/>
              </a:rPr>
              <a:t>D</a:t>
            </a:r>
            <a:r>
              <a:rPr lang="en-GB" sz="2000" dirty="0">
                <a:effectLst/>
                <a:ea typeface="Times New Roman" panose="02020603050405020304" pitchFamily="18" charset="0"/>
              </a:rPr>
              <a:t>yslexic people often excel in lateral thinking, visual awareness, spatial reasoning and holistic problem-solving (Herr, 2021).</a:t>
            </a:r>
          </a:p>
          <a:p>
            <a:pPr lvl="1" algn="just"/>
            <a:r>
              <a:rPr lang="en-GB" sz="2000" dirty="0">
                <a:solidFill>
                  <a:srgbClr val="242424"/>
                </a:solidFill>
                <a:ea typeface="Calibri" panose="020F0502020204030204" pitchFamily="34" charset="0"/>
              </a:rPr>
              <a:t>People with ASC are often good at s</a:t>
            </a:r>
            <a:r>
              <a:rPr lang="en-GB" sz="2000" dirty="0">
                <a:solidFill>
                  <a:srgbClr val="242424"/>
                </a:solidFill>
                <a:effectLst/>
                <a:ea typeface="Calibri" panose="020F0502020204030204" pitchFamily="34" charset="0"/>
              </a:rPr>
              <a:t>potting errors which others my overlook and can have the ability to maintain intense focus (Fabri, Andrews and Pukki, 2016).</a:t>
            </a:r>
          </a:p>
          <a:p>
            <a:pPr lvl="1" algn="just"/>
            <a:r>
              <a:rPr lang="en-GB" sz="2000" dirty="0">
                <a:solidFill>
                  <a:srgbClr val="242424"/>
                </a:solidFill>
                <a:ea typeface="Calibri" panose="020F0502020204030204" pitchFamily="34" charset="0"/>
              </a:rPr>
              <a:t>Neurodivergent individuals show </a:t>
            </a:r>
            <a:r>
              <a:rPr lang="en-GB" sz="2000" dirty="0">
                <a:solidFill>
                  <a:srgbClr val="242424"/>
                </a:solidFill>
                <a:effectLst/>
                <a:ea typeface="Calibri" panose="020F0502020204030204" pitchFamily="34" charset="0"/>
              </a:rPr>
              <a:t>empathy and inclusion of pupils with additional needs though innovative teaching methods born of their own educational experiences (Wood &amp; </a:t>
            </a:r>
            <a:r>
              <a:rPr lang="en-GB" sz="2000" dirty="0" err="1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Happé</a:t>
            </a:r>
            <a:r>
              <a:rPr lang="en-GB" sz="200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, 2023).</a:t>
            </a:r>
            <a:endParaRPr lang="en-GB" sz="2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A6ED46-7C36-85BE-3F76-A2CAB3B6B0E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4199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dirty="0">
                <a:solidFill>
                  <a:schemeClr val="bg1"/>
                </a:solidFill>
              </a:rPr>
              <a:t>Successes</a:t>
            </a:r>
          </a:p>
        </p:txBody>
      </p:sp>
      <p:pic>
        <p:nvPicPr>
          <p:cNvPr id="10" name="Picture 9" descr="Teacher and students in laboratory">
            <a:extLst>
              <a:ext uri="{FF2B5EF4-FFF2-40B4-BE49-F238E27FC236}">
                <a16:creationId xmlns:a16="http://schemas.microsoft.com/office/drawing/2014/main" id="{AA1ECDDB-5C16-C919-47A3-584B5F27A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4480" y="2107580"/>
            <a:ext cx="3987905" cy="451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14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C3E4A-5A8A-E01B-C7F6-CF87A2DE0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95" y="1336527"/>
            <a:ext cx="7189382" cy="4351338"/>
          </a:xfrm>
        </p:spPr>
        <p:txBody>
          <a:bodyPr>
            <a:normAutofit fontScale="92500"/>
          </a:bodyPr>
          <a:lstStyle/>
          <a:p>
            <a:pPr algn="just"/>
            <a:r>
              <a:rPr lang="en-GB" dirty="0"/>
              <a:t>Clear expectations, opportunity to share needs, reasonable adjustments and regular reviews.</a:t>
            </a:r>
          </a:p>
          <a:p>
            <a:pPr algn="just"/>
            <a:r>
              <a:rPr lang="en-GB" dirty="0"/>
              <a:t>There is no one-size-fits-all approach. </a:t>
            </a:r>
          </a:p>
          <a:p>
            <a:pPr algn="just"/>
            <a:r>
              <a:rPr lang="en-GB" dirty="0"/>
              <a:t>Use of assistive technology and AI.</a:t>
            </a:r>
          </a:p>
          <a:p>
            <a:pPr algn="just"/>
            <a:r>
              <a:rPr lang="en-GB" dirty="0"/>
              <a:t>Positive neurodivergent role models in teaching (</a:t>
            </a:r>
            <a:r>
              <a:rPr lang="en-GB" dirty="0" err="1"/>
              <a:t>StEvens</a:t>
            </a:r>
            <a:r>
              <a:rPr lang="en-GB" dirty="0"/>
              <a:t>, 2022), through mentoring and buddy systems both in school and at university.</a:t>
            </a:r>
          </a:p>
          <a:p>
            <a:pPr algn="just"/>
            <a:r>
              <a:rPr lang="en-GB" dirty="0"/>
              <a:t>Providing safe spaces without being tokenistic (Vickers-Hulse &amp; Whitehouse, 2023).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19082774-88B1-CFB3-BE10-06434073594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4199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dirty="0">
                <a:solidFill>
                  <a:schemeClr val="bg1"/>
                </a:solidFill>
              </a:rPr>
              <a:t>Recommendations</a:t>
            </a:r>
          </a:p>
        </p:txBody>
      </p:sp>
      <p:pic>
        <p:nvPicPr>
          <p:cNvPr id="8" name="Picture 7" descr="Teacher explaining hands-on equipment to class">
            <a:extLst>
              <a:ext uri="{FF2B5EF4-FFF2-40B4-BE49-F238E27FC236}">
                <a16:creationId xmlns:a16="http://schemas.microsoft.com/office/drawing/2014/main" id="{0EC029B7-FD81-304D-1F88-FE72E5D4F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95" y="3988628"/>
            <a:ext cx="4172236" cy="2780811"/>
          </a:xfrm>
          <a:prstGeom prst="rect">
            <a:avLst/>
          </a:prstGeom>
        </p:spPr>
      </p:pic>
      <p:pic>
        <p:nvPicPr>
          <p:cNvPr id="10" name="Picture 9" descr="Student looking at books while seated alone in library at night">
            <a:extLst>
              <a:ext uri="{FF2B5EF4-FFF2-40B4-BE49-F238E27FC236}">
                <a16:creationId xmlns:a16="http://schemas.microsoft.com/office/drawing/2014/main" id="{03AB92B9-32A1-722A-BDE0-49A70372C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94" y="1125551"/>
            <a:ext cx="4171218" cy="278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8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9" id="{4DC6DCF1-6049-4FB1-A89E-C742DFBF54D6}" vid="{6E1D39F5-5FD9-4535-8545-97A887306D9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Sussex ITE template 2024</Template>
  <TotalTime>0</TotalTime>
  <Words>1443</Words>
  <Application>Microsoft Office PowerPoint</Application>
  <PresentationFormat>Widescreen</PresentationFormat>
  <Paragraphs>98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Open Sans</vt:lpstr>
      <vt:lpstr>Segoe UI Symbol</vt:lpstr>
      <vt:lpstr>Times New Roman</vt:lpstr>
      <vt:lpstr>Office Theme</vt:lpstr>
      <vt:lpstr>Supporting Neurodivergent Science ITE Students – A Case Study as a Placeholder</vt:lpstr>
      <vt:lpstr>PowerPoint Presentation</vt:lpstr>
      <vt:lpstr>Neurodiverse vs Neurodivergent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2025-06-12T10:59:01Z</dcterms:created>
  <dcterms:modified xsi:type="dcterms:W3CDTF">2025-06-12T15:40:14Z</dcterms:modified>
</cp:coreProperties>
</file>